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7" r:id="rId5"/>
    <p:sldId id="5528" r:id="rId6"/>
    <p:sldId id="5521" r:id="rId7"/>
    <p:sldId id="5513" r:id="rId8"/>
    <p:sldId id="5518" r:id="rId9"/>
    <p:sldId id="5514" r:id="rId10"/>
    <p:sldId id="5522" r:id="rId11"/>
    <p:sldId id="5496" r:id="rId12"/>
    <p:sldId id="5529" r:id="rId13"/>
    <p:sldId id="270" r:id="rId14"/>
    <p:sldId id="5520" r:id="rId15"/>
    <p:sldId id="5497" r:id="rId16"/>
    <p:sldId id="5499" r:id="rId17"/>
    <p:sldId id="5503" r:id="rId18"/>
    <p:sldId id="5519" r:id="rId19"/>
    <p:sldId id="5501" r:id="rId20"/>
    <p:sldId id="5523" r:id="rId21"/>
    <p:sldId id="5515" r:id="rId22"/>
    <p:sldId id="5530" r:id="rId23"/>
    <p:sldId id="5502" r:id="rId24"/>
    <p:sldId id="5506" r:id="rId25"/>
    <p:sldId id="5507" r:id="rId26"/>
    <p:sldId id="5525" r:id="rId27"/>
    <p:sldId id="5475" r:id="rId28"/>
    <p:sldId id="263" r:id="rId29"/>
    <p:sldId id="5526" r:id="rId30"/>
    <p:sldId id="5479" r:id="rId31"/>
    <p:sldId id="5480" r:id="rId32"/>
    <p:sldId id="5481" r:id="rId33"/>
    <p:sldId id="5527" r:id="rId34"/>
    <p:sldId id="29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extLst/>
  </p:cmAuthor>
  <p:cmAuthor id="2" name="Tilly Mcintosh" initials="TM" lastIdx="2" clrIdx="1">
    <p:extLst/>
  </p:cmAuthor>
  <p:cmAuthor id="3" name="Carolin Seeger" initials="CS" lastIdx="11" clrIdx="2">
    <p:extLst/>
  </p:cmAuthor>
  <p:cmAuthor id="4" name="Nora Boeggemann" initials="NB"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54E89-2486-BC47-A670-610AE34A4640}" v="7" dt="2019-04-04T14:40:22.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4" autoAdjust="0"/>
    <p:restoredTop sz="79758" autoAdjust="0"/>
  </p:normalViewPr>
  <p:slideViewPr>
    <p:cSldViewPr snapToGrid="0">
      <p:cViewPr>
        <p:scale>
          <a:sx n="98" d="100"/>
          <a:sy n="98" d="100"/>
        </p:scale>
        <p:origin x="-2874" y="-8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Boeggemann" userId="S::nora.boeggemann@twentyfifty.co.uk::fcd40576-3af5-45e8-8cec-1125987de7d6" providerId="AD" clId="Web-{FBAA8080-42B3-660A-607C-91386B0DACCD}"/>
    <pc:docChg chg="">
      <pc:chgData name="Nora Boeggemann" userId="S::nora.boeggemann@twentyfifty.co.uk::fcd40576-3af5-45e8-8cec-1125987de7d6" providerId="AD" clId="Web-{FBAA8080-42B3-660A-607C-91386B0DACCD}" dt="2019-02-21T10:18:47.477" v="7"/>
      <pc:docMkLst>
        <pc:docMk/>
      </pc:docMkLst>
      <pc:sldChg chg="delCm">
        <pc:chgData name="Nora Boeggemann" userId="S::nora.boeggemann@twentyfifty.co.uk::fcd40576-3af5-45e8-8cec-1125987de7d6" providerId="AD" clId="Web-{FBAA8080-42B3-660A-607C-91386B0DACCD}" dt="2019-02-21T10:16:48.228" v="6"/>
        <pc:sldMkLst>
          <pc:docMk/>
          <pc:sldMk cId="236672834" sldId="263"/>
        </pc:sldMkLst>
      </pc:sldChg>
      <pc:sldChg chg="delCm">
        <pc:chgData name="Nora Boeggemann" userId="S::nora.boeggemann@twentyfifty.co.uk::fcd40576-3af5-45e8-8cec-1125987de7d6" providerId="AD" clId="Web-{FBAA8080-42B3-660A-607C-91386B0DACCD}" dt="2019-02-21T10:10:53.544" v="1"/>
        <pc:sldMkLst>
          <pc:docMk/>
          <pc:sldMk cId="2225977376" sldId="270"/>
        </pc:sldMkLst>
      </pc:sldChg>
      <pc:sldChg chg="delCm">
        <pc:chgData name="Nora Boeggemann" userId="S::nora.boeggemann@twentyfifty.co.uk::fcd40576-3af5-45e8-8cec-1125987de7d6" providerId="AD" clId="Web-{FBAA8080-42B3-660A-607C-91386B0DACCD}" dt="2019-02-21T10:11:17.997" v="2"/>
        <pc:sldMkLst>
          <pc:docMk/>
          <pc:sldMk cId="2740933817" sldId="5497"/>
        </pc:sldMkLst>
      </pc:sldChg>
      <pc:sldChg chg="delCm">
        <pc:chgData name="Nora Boeggemann" userId="S::nora.boeggemann@twentyfifty.co.uk::fcd40576-3af5-45e8-8cec-1125987de7d6" providerId="AD" clId="Web-{FBAA8080-42B3-660A-607C-91386B0DACCD}" dt="2019-02-21T10:12:58.090" v="3"/>
        <pc:sldMkLst>
          <pc:docMk/>
          <pc:sldMk cId="2286221296" sldId="5499"/>
        </pc:sldMkLst>
      </pc:sldChg>
      <pc:sldChg chg="delCm">
        <pc:chgData name="Nora Boeggemann" userId="S::nora.boeggemann@twentyfifty.co.uk::fcd40576-3af5-45e8-8cec-1125987de7d6" providerId="AD" clId="Web-{FBAA8080-42B3-660A-607C-91386B0DACCD}" dt="2019-02-21T10:16:27.135" v="5"/>
        <pc:sldMkLst>
          <pc:docMk/>
          <pc:sldMk cId="2163209035" sldId="5503"/>
        </pc:sldMkLst>
      </pc:sldChg>
      <pc:sldChg chg="delCm">
        <pc:chgData name="Nora Boeggemann" userId="S::nora.boeggemann@twentyfifty.co.uk::fcd40576-3af5-45e8-8cec-1125987de7d6" providerId="AD" clId="Web-{FBAA8080-42B3-660A-607C-91386B0DACCD}" dt="2019-02-21T10:18:47.477" v="7"/>
        <pc:sldMkLst>
          <pc:docMk/>
          <pc:sldMk cId="192005479" sldId="5513"/>
        </pc:sldMkLst>
      </pc:sldChg>
      <pc:sldChg chg="delCm">
        <pc:chgData name="Nora Boeggemann" userId="S::nora.boeggemann@twentyfifty.co.uk::fcd40576-3af5-45e8-8cec-1125987de7d6" providerId="AD" clId="Web-{FBAA8080-42B3-660A-607C-91386B0DACCD}" dt="2019-02-21T10:10:43.810" v="0"/>
        <pc:sldMkLst>
          <pc:docMk/>
          <pc:sldMk cId="3668822689" sldId="5514"/>
        </pc:sldMkLst>
      </pc:sldChg>
    </pc:docChg>
  </pc:docChgLst>
  <pc:docChgLst>
    <pc:chgData name="Carolin Seeger" userId="b59ce50a-7fa7-4e3b-97b6-15d1bab758a2" providerId="ADAL" clId="{B9B54E89-2486-BC47-A670-610AE34A4640}"/>
    <pc:docChg chg="custSel modSld">
      <pc:chgData name="Carolin Seeger" userId="b59ce50a-7fa7-4e3b-97b6-15d1bab758a2" providerId="ADAL" clId="{B9B54E89-2486-BC47-A670-610AE34A4640}" dt="2019-04-04T14:39:56.625" v="29" actId="20577"/>
      <pc:docMkLst>
        <pc:docMk/>
      </pc:docMkLst>
      <pc:sldChg chg="modSp">
        <pc:chgData name="Carolin Seeger" userId="b59ce50a-7fa7-4e3b-97b6-15d1bab758a2" providerId="ADAL" clId="{B9B54E89-2486-BC47-A670-610AE34A4640}" dt="2019-04-03T17:19:49.930" v="7" actId="14100"/>
        <pc:sldMkLst>
          <pc:docMk/>
          <pc:sldMk cId="2225977376" sldId="270"/>
        </pc:sldMkLst>
        <pc:spChg chg="mod">
          <ac:chgData name="Carolin Seeger" userId="b59ce50a-7fa7-4e3b-97b6-15d1bab758a2" providerId="ADAL" clId="{B9B54E89-2486-BC47-A670-610AE34A4640}" dt="2019-04-03T17:19:49.930" v="7" actId="14100"/>
          <ac:spMkLst>
            <pc:docMk/>
            <pc:sldMk cId="2225977376" sldId="270"/>
            <ac:spMk id="5" creationId="{297AC081-21FE-4966-AC60-18194F2084C1}"/>
          </ac:spMkLst>
        </pc:spChg>
      </pc:sldChg>
      <pc:sldChg chg="modSp">
        <pc:chgData name="Carolin Seeger" userId="b59ce50a-7fa7-4e3b-97b6-15d1bab758a2" providerId="ADAL" clId="{B9B54E89-2486-BC47-A670-610AE34A4640}" dt="2019-04-03T17:23:06.121" v="25" actId="20577"/>
        <pc:sldMkLst>
          <pc:docMk/>
          <pc:sldMk cId="2163209035" sldId="5503"/>
        </pc:sldMkLst>
        <pc:spChg chg="mod">
          <ac:chgData name="Carolin Seeger" userId="b59ce50a-7fa7-4e3b-97b6-15d1bab758a2" providerId="ADAL" clId="{B9B54E89-2486-BC47-A670-610AE34A4640}" dt="2019-04-03T17:23:06.121" v="25" actId="20577"/>
          <ac:spMkLst>
            <pc:docMk/>
            <pc:sldMk cId="2163209035" sldId="5503"/>
            <ac:spMk id="5" creationId="{297AC081-21FE-4966-AC60-18194F2084C1}"/>
          </ac:spMkLst>
        </pc:spChg>
      </pc:sldChg>
      <pc:sldChg chg="modSp addCm modCm">
        <pc:chgData name="Carolin Seeger" userId="b59ce50a-7fa7-4e3b-97b6-15d1bab758a2" providerId="ADAL" clId="{B9B54E89-2486-BC47-A670-610AE34A4640}" dt="2019-04-04T14:39:56.625" v="29" actId="20577"/>
        <pc:sldMkLst>
          <pc:docMk/>
          <pc:sldMk cId="4046135779" sldId="5519"/>
        </pc:sldMkLst>
        <pc:spChg chg="mod">
          <ac:chgData name="Carolin Seeger" userId="b59ce50a-7fa7-4e3b-97b6-15d1bab758a2" providerId="ADAL" clId="{B9B54E89-2486-BC47-A670-610AE34A4640}" dt="2019-04-04T14:39:56.625" v="29" actId="20577"/>
          <ac:spMkLst>
            <pc:docMk/>
            <pc:sldMk cId="4046135779" sldId="5519"/>
            <ac:spMk id="3" creationId="{E0F2C228-F6B8-4F7E-AE36-1D98579B9364}"/>
          </ac:spMkLst>
        </pc:spChg>
      </pc:sldChg>
    </pc:docChg>
  </pc:docChgLst>
  <pc:docChgLst>
    <pc:chgData name="Meki Nattero" userId="3e85fe38-bd41-44a7-9fed-222d013f035e" providerId="ADAL" clId="{BC4B74C8-7401-EB4A-B2A6-5F435EE22E91}"/>
    <pc:docChg chg="undo delSld modSld">
      <pc:chgData name="Meki Nattero" userId="3e85fe38-bd41-44a7-9fed-222d013f035e" providerId="ADAL" clId="{BC4B74C8-7401-EB4A-B2A6-5F435EE22E91}" dt="2019-02-26T10:29:31.101" v="105" actId="6549"/>
      <pc:docMkLst>
        <pc:docMk/>
      </pc:docMkLst>
      <pc:sldChg chg="del">
        <pc:chgData name="Meki Nattero" userId="3e85fe38-bd41-44a7-9fed-222d013f035e" providerId="ADAL" clId="{BC4B74C8-7401-EB4A-B2A6-5F435EE22E91}" dt="2019-02-26T10:26:21.832" v="0" actId="2696"/>
        <pc:sldMkLst>
          <pc:docMk/>
          <pc:sldMk cId="3846698928" sldId="5472"/>
        </pc:sldMkLst>
      </pc:sldChg>
      <pc:sldChg chg="modSp">
        <pc:chgData name="Meki Nattero" userId="3e85fe38-bd41-44a7-9fed-222d013f035e" providerId="ADAL" clId="{BC4B74C8-7401-EB4A-B2A6-5F435EE22E91}" dt="2019-02-26T10:29:31.101" v="105" actId="6549"/>
        <pc:sldMkLst>
          <pc:docMk/>
          <pc:sldMk cId="4046135779" sldId="5519"/>
        </pc:sldMkLst>
        <pc:spChg chg="mod">
          <ac:chgData name="Meki Nattero" userId="3e85fe38-bd41-44a7-9fed-222d013f035e" providerId="ADAL" clId="{BC4B74C8-7401-EB4A-B2A6-5F435EE22E91}" dt="2019-02-26T10:29:31.101" v="105" actId="6549"/>
          <ac:spMkLst>
            <pc:docMk/>
            <pc:sldMk cId="4046135779" sldId="5519"/>
            <ac:spMk id="3" creationId="{E0F2C228-F6B8-4F7E-AE36-1D98579B9364}"/>
          </ac:spMkLst>
        </pc:spChg>
      </pc:sldChg>
    </pc:docChg>
  </pc:docChgLst>
  <pc:docChgLst>
    <pc:chgData name="Carolin Seeger" userId="b59ce50a-7fa7-4e3b-97b6-15d1bab758a2" providerId="ADAL" clId="{A8F180B9-49FB-B04B-B7E2-31134880E165}"/>
    <pc:docChg chg="custSel modSld">
      <pc:chgData name="Carolin Seeger" userId="b59ce50a-7fa7-4e3b-97b6-15d1bab758a2" providerId="ADAL" clId="{A8F180B9-49FB-B04B-B7E2-31134880E165}" dt="2019-02-20T13:11:37.754" v="17"/>
      <pc:docMkLst>
        <pc:docMk/>
      </pc:docMkLst>
      <pc:sldChg chg="addCm modCm">
        <pc:chgData name="Carolin Seeger" userId="b59ce50a-7fa7-4e3b-97b6-15d1bab758a2" providerId="ADAL" clId="{A8F180B9-49FB-B04B-B7E2-31134880E165}" dt="2019-02-20T08:59:33.006" v="11"/>
        <pc:sldMkLst>
          <pc:docMk/>
          <pc:sldMk cId="236672834" sldId="263"/>
        </pc:sldMkLst>
      </pc:sldChg>
      <pc:sldChg chg="addCm modCm">
        <pc:chgData name="Carolin Seeger" userId="b59ce50a-7fa7-4e3b-97b6-15d1bab758a2" providerId="ADAL" clId="{A8F180B9-49FB-B04B-B7E2-31134880E165}" dt="2019-02-20T08:56:57.083" v="5"/>
        <pc:sldMkLst>
          <pc:docMk/>
          <pc:sldMk cId="2225977376" sldId="270"/>
        </pc:sldMkLst>
      </pc:sldChg>
      <pc:sldChg chg="addCm modCm">
        <pc:chgData name="Carolin Seeger" userId="b59ce50a-7fa7-4e3b-97b6-15d1bab758a2" providerId="ADAL" clId="{A8F180B9-49FB-B04B-B7E2-31134880E165}" dt="2019-02-20T09:00:26.778" v="13"/>
        <pc:sldMkLst>
          <pc:docMk/>
          <pc:sldMk cId="1848315014" sldId="5481"/>
        </pc:sldMkLst>
      </pc:sldChg>
      <pc:sldChg chg="addCm modCm">
        <pc:chgData name="Carolin Seeger" userId="b59ce50a-7fa7-4e3b-97b6-15d1bab758a2" providerId="ADAL" clId="{A8F180B9-49FB-B04B-B7E2-31134880E165}" dt="2019-02-20T08:56:34.056" v="3"/>
        <pc:sldMkLst>
          <pc:docMk/>
          <pc:sldMk cId="2795918577" sldId="5496"/>
        </pc:sldMkLst>
      </pc:sldChg>
      <pc:sldChg chg="addCm modCm">
        <pc:chgData name="Carolin Seeger" userId="b59ce50a-7fa7-4e3b-97b6-15d1bab758a2" providerId="ADAL" clId="{A8F180B9-49FB-B04B-B7E2-31134880E165}" dt="2019-02-20T08:57:16.858" v="7"/>
        <pc:sldMkLst>
          <pc:docMk/>
          <pc:sldMk cId="2740933817" sldId="5497"/>
        </pc:sldMkLst>
      </pc:sldChg>
      <pc:sldChg chg="addCm modCm">
        <pc:chgData name="Carolin Seeger" userId="b59ce50a-7fa7-4e3b-97b6-15d1bab758a2" providerId="ADAL" clId="{A8F180B9-49FB-B04B-B7E2-31134880E165}" dt="2019-02-20T08:57:23.357" v="9"/>
        <pc:sldMkLst>
          <pc:docMk/>
          <pc:sldMk cId="2163209035" sldId="5503"/>
        </pc:sldMkLst>
      </pc:sldChg>
      <pc:sldChg chg="addCm modCm">
        <pc:chgData name="Carolin Seeger" userId="b59ce50a-7fa7-4e3b-97b6-15d1bab758a2" providerId="ADAL" clId="{A8F180B9-49FB-B04B-B7E2-31134880E165}" dt="2019-02-20T13:01:50.101" v="15"/>
        <pc:sldMkLst>
          <pc:docMk/>
          <pc:sldMk cId="192005479" sldId="5513"/>
        </pc:sldMkLst>
      </pc:sldChg>
      <pc:sldChg chg="addCm modCm">
        <pc:chgData name="Carolin Seeger" userId="b59ce50a-7fa7-4e3b-97b6-15d1bab758a2" providerId="ADAL" clId="{A8F180B9-49FB-B04B-B7E2-31134880E165}" dt="2019-02-20T08:56:11.141" v="1"/>
        <pc:sldMkLst>
          <pc:docMk/>
          <pc:sldMk cId="3668822689" sldId="5514"/>
        </pc:sldMkLst>
      </pc:sldChg>
      <pc:sldChg chg="addCm modCm">
        <pc:chgData name="Carolin Seeger" userId="b59ce50a-7fa7-4e3b-97b6-15d1bab758a2" providerId="ADAL" clId="{A8F180B9-49FB-B04B-B7E2-31134880E165}" dt="2019-02-20T13:11:37.754" v="17"/>
        <pc:sldMkLst>
          <pc:docMk/>
          <pc:sldMk cId="810500025" sldId="5515"/>
        </pc:sldMkLst>
      </pc:sldChg>
    </pc:docChg>
  </pc:docChgLst>
  <pc:docChgLst>
    <pc:chgData name="Meki Nattero" userId="3e85fe38-bd41-44a7-9fed-222d013f035e" providerId="ADAL" clId="{68FFC9EA-2440-1947-9975-1E92336A03EB}"/>
    <pc:docChg chg="addSld delSld modSld">
      <pc:chgData name="Meki Nattero" userId="3e85fe38-bd41-44a7-9fed-222d013f035e" providerId="ADAL" clId="{68FFC9EA-2440-1947-9975-1E92336A03EB}" dt="2019-02-22T13:38:11.593" v="7"/>
      <pc:docMkLst>
        <pc:docMk/>
      </pc:docMkLst>
      <pc:sldChg chg="modNotesTx">
        <pc:chgData name="Meki Nattero" userId="3e85fe38-bd41-44a7-9fed-222d013f035e" providerId="ADAL" clId="{68FFC9EA-2440-1947-9975-1E92336A03EB}" dt="2019-02-21T10:00:35.601" v="1" actId="6549"/>
        <pc:sldMkLst>
          <pc:docMk/>
          <pc:sldMk cId="2358294239" sldId="257"/>
        </pc:sldMkLst>
      </pc:sldChg>
      <pc:sldChg chg="addSp delSp modSp">
        <pc:chgData name="Meki Nattero" userId="3e85fe38-bd41-44a7-9fed-222d013f035e" providerId="ADAL" clId="{68FFC9EA-2440-1947-9975-1E92336A03EB}" dt="2019-02-22T13:38:03.356" v="6"/>
        <pc:sldMkLst>
          <pc:docMk/>
          <pc:sldMk cId="2163209035" sldId="5503"/>
        </pc:sldMkLst>
        <pc:spChg chg="add del mod">
          <ac:chgData name="Meki Nattero" userId="3e85fe38-bd41-44a7-9fed-222d013f035e" providerId="ADAL" clId="{68FFC9EA-2440-1947-9975-1E92336A03EB}" dt="2019-02-22T13:38:03.356" v="6"/>
          <ac:spMkLst>
            <pc:docMk/>
            <pc:sldMk cId="2163209035" sldId="5503"/>
            <ac:spMk id="2" creationId="{57202357-B4F3-5F4E-AD0E-C0F425B7A5DF}"/>
          </ac:spMkLst>
        </pc:spChg>
      </pc:sldChg>
      <pc:sldChg chg="add">
        <pc:chgData name="Meki Nattero" userId="3e85fe38-bd41-44a7-9fed-222d013f035e" providerId="ADAL" clId="{68FFC9EA-2440-1947-9975-1E92336A03EB}" dt="2019-02-22T13:38:11.593" v="7"/>
        <pc:sldMkLst>
          <pc:docMk/>
          <pc:sldMk cId="4046135779" sldId="5519"/>
        </pc:sldMkLst>
      </pc:sldChg>
    </pc:docChg>
  </pc:docChgLst>
  <pc:docChgLst>
    <pc:chgData name="Nora Boeggemann" userId="fcd40576-3af5-45e8-8cec-1125987de7d6" providerId="ADAL" clId="{82350BF7-39CC-49EB-A017-67DAED43C5BA}"/>
    <pc:docChg chg="undo redo custSel addSld delSld modSld">
      <pc:chgData name="Nora Boeggemann" userId="fcd40576-3af5-45e8-8cec-1125987de7d6" providerId="ADAL" clId="{82350BF7-39CC-49EB-A017-67DAED43C5BA}" dt="2019-02-18T14:22:29.182" v="208" actId="20577"/>
      <pc:docMkLst>
        <pc:docMk/>
      </pc:docMkLst>
      <pc:sldChg chg="modSp">
        <pc:chgData name="Nora Boeggemann" userId="fcd40576-3af5-45e8-8cec-1125987de7d6" providerId="ADAL" clId="{82350BF7-39CC-49EB-A017-67DAED43C5BA}" dt="2019-02-18T12:53:25.824" v="148" actId="14100"/>
        <pc:sldMkLst>
          <pc:docMk/>
          <pc:sldMk cId="3105679561" sldId="259"/>
        </pc:sldMkLst>
        <pc:spChg chg="mod">
          <ac:chgData name="Nora Boeggemann" userId="fcd40576-3af5-45e8-8cec-1125987de7d6" providerId="ADAL" clId="{82350BF7-39CC-49EB-A017-67DAED43C5BA}" dt="2019-02-18T12:53:25.824" v="148" actId="14100"/>
          <ac:spMkLst>
            <pc:docMk/>
            <pc:sldMk cId="3105679561" sldId="259"/>
            <ac:spMk id="3" creationId="{CCAFC360-ECE5-4524-B0A7-80A3B3355DF5}"/>
          </ac:spMkLst>
        </pc:spChg>
      </pc:sldChg>
      <pc:sldChg chg="modNotesTx">
        <pc:chgData name="Nora Boeggemann" userId="fcd40576-3af5-45e8-8cec-1125987de7d6" providerId="ADAL" clId="{82350BF7-39CC-49EB-A017-67DAED43C5BA}" dt="2019-02-18T11:33:09.152" v="57" actId="20577"/>
        <pc:sldMkLst>
          <pc:docMk/>
          <pc:sldMk cId="236672834" sldId="263"/>
        </pc:sldMkLst>
      </pc:sldChg>
      <pc:sldChg chg="modNotesTx">
        <pc:chgData name="Nora Boeggemann" userId="fcd40576-3af5-45e8-8cec-1125987de7d6" providerId="ADAL" clId="{82350BF7-39CC-49EB-A017-67DAED43C5BA}" dt="2019-02-18T11:27:00.866" v="31" actId="20577"/>
        <pc:sldMkLst>
          <pc:docMk/>
          <pc:sldMk cId="2225977376" sldId="270"/>
        </pc:sldMkLst>
      </pc:sldChg>
      <pc:sldChg chg="modNotesTx">
        <pc:chgData name="Nora Boeggemann" userId="fcd40576-3af5-45e8-8cec-1125987de7d6" providerId="ADAL" clId="{82350BF7-39CC-49EB-A017-67DAED43C5BA}" dt="2019-02-18T11:33:03.500" v="56" actId="20577"/>
        <pc:sldMkLst>
          <pc:docMk/>
          <pc:sldMk cId="2680660918" sldId="5475"/>
        </pc:sldMkLst>
      </pc:sldChg>
      <pc:sldChg chg="modNotesTx">
        <pc:chgData name="Nora Boeggemann" userId="fcd40576-3af5-45e8-8cec-1125987de7d6" providerId="ADAL" clId="{82350BF7-39CC-49EB-A017-67DAED43C5BA}" dt="2019-02-18T11:39:11.006" v="123" actId="20577"/>
        <pc:sldMkLst>
          <pc:docMk/>
          <pc:sldMk cId="990684989" sldId="5479"/>
        </pc:sldMkLst>
      </pc:sldChg>
      <pc:sldChg chg="modSp modNotesTx">
        <pc:chgData name="Nora Boeggemann" userId="fcd40576-3af5-45e8-8cec-1125987de7d6" providerId="ADAL" clId="{82350BF7-39CC-49EB-A017-67DAED43C5BA}" dt="2019-02-18T13:55:11.520" v="155" actId="948"/>
        <pc:sldMkLst>
          <pc:docMk/>
          <pc:sldMk cId="2795918577" sldId="5496"/>
        </pc:sldMkLst>
        <pc:spChg chg="mod">
          <ac:chgData name="Nora Boeggemann" userId="fcd40576-3af5-45e8-8cec-1125987de7d6" providerId="ADAL" clId="{82350BF7-39CC-49EB-A017-67DAED43C5BA}" dt="2019-02-18T13:55:11.520" v="155" actId="948"/>
          <ac:spMkLst>
            <pc:docMk/>
            <pc:sldMk cId="2795918577" sldId="5496"/>
            <ac:spMk id="3" creationId="{E0F2C228-F6B8-4F7E-AE36-1D98579B9364}"/>
          </ac:spMkLst>
        </pc:spChg>
      </pc:sldChg>
      <pc:sldChg chg="modNotesTx">
        <pc:chgData name="Nora Boeggemann" userId="fcd40576-3af5-45e8-8cec-1125987de7d6" providerId="ADAL" clId="{82350BF7-39CC-49EB-A017-67DAED43C5BA}" dt="2019-02-18T11:26:54.500" v="30" actId="20577"/>
        <pc:sldMkLst>
          <pc:docMk/>
          <pc:sldMk cId="2286221296" sldId="5499"/>
        </pc:sldMkLst>
      </pc:sldChg>
      <pc:sldChg chg="modSp modNotesTx">
        <pc:chgData name="Nora Boeggemann" userId="fcd40576-3af5-45e8-8cec-1125987de7d6" providerId="ADAL" clId="{82350BF7-39CC-49EB-A017-67DAED43C5BA}" dt="2019-02-18T11:28:04.043" v="39" actId="948"/>
        <pc:sldMkLst>
          <pc:docMk/>
          <pc:sldMk cId="681247194" sldId="5501"/>
        </pc:sldMkLst>
        <pc:spChg chg="mod">
          <ac:chgData name="Nora Boeggemann" userId="fcd40576-3af5-45e8-8cec-1125987de7d6" providerId="ADAL" clId="{82350BF7-39CC-49EB-A017-67DAED43C5BA}" dt="2019-02-18T11:28:04.043" v="39" actId="948"/>
          <ac:spMkLst>
            <pc:docMk/>
            <pc:sldMk cId="681247194" sldId="5501"/>
            <ac:spMk id="3" creationId="{E0F2C228-F6B8-4F7E-AE36-1D98579B9364}"/>
          </ac:spMkLst>
        </pc:spChg>
      </pc:sldChg>
      <pc:sldChg chg="modNotesTx">
        <pc:chgData name="Nora Boeggemann" userId="fcd40576-3af5-45e8-8cec-1125987de7d6" providerId="ADAL" clId="{82350BF7-39CC-49EB-A017-67DAED43C5BA}" dt="2019-02-18T11:31:39.268" v="51" actId="20577"/>
        <pc:sldMkLst>
          <pc:docMk/>
          <pc:sldMk cId="975534335" sldId="5502"/>
        </pc:sldMkLst>
      </pc:sldChg>
      <pc:sldChg chg="modNotesTx">
        <pc:chgData name="Nora Boeggemann" userId="fcd40576-3af5-45e8-8cec-1125987de7d6" providerId="ADAL" clId="{82350BF7-39CC-49EB-A017-67DAED43C5BA}" dt="2019-02-18T11:31:49.994" v="52" actId="20577"/>
        <pc:sldMkLst>
          <pc:docMk/>
          <pc:sldMk cId="1651345366" sldId="5507"/>
        </pc:sldMkLst>
      </pc:sldChg>
      <pc:sldChg chg="modSp modNotesTx">
        <pc:chgData name="Nora Boeggemann" userId="fcd40576-3af5-45e8-8cec-1125987de7d6" providerId="ADAL" clId="{82350BF7-39CC-49EB-A017-67DAED43C5BA}" dt="2019-02-18T13:54:53.405" v="153" actId="20577"/>
        <pc:sldMkLst>
          <pc:docMk/>
          <pc:sldMk cId="192005479" sldId="5513"/>
        </pc:sldMkLst>
        <pc:spChg chg="mod">
          <ac:chgData name="Nora Boeggemann" userId="fcd40576-3af5-45e8-8cec-1125987de7d6" providerId="ADAL" clId="{82350BF7-39CC-49EB-A017-67DAED43C5BA}" dt="2019-02-18T13:54:53.405" v="153" actId="20577"/>
          <ac:spMkLst>
            <pc:docMk/>
            <pc:sldMk cId="192005479" sldId="5513"/>
            <ac:spMk id="3" creationId="{E0F2C228-F6B8-4F7E-AE36-1D98579B9364}"/>
          </ac:spMkLst>
        </pc:spChg>
      </pc:sldChg>
      <pc:sldChg chg="modSp modNotesTx">
        <pc:chgData name="Nora Boeggemann" userId="fcd40576-3af5-45e8-8cec-1125987de7d6" providerId="ADAL" clId="{82350BF7-39CC-49EB-A017-67DAED43C5BA}" dt="2019-02-18T13:54:42.790" v="150" actId="255"/>
        <pc:sldMkLst>
          <pc:docMk/>
          <pc:sldMk cId="3668822689" sldId="5514"/>
        </pc:sldMkLst>
        <pc:spChg chg="mod">
          <ac:chgData name="Nora Boeggemann" userId="fcd40576-3af5-45e8-8cec-1125987de7d6" providerId="ADAL" clId="{82350BF7-39CC-49EB-A017-67DAED43C5BA}" dt="2019-02-18T13:54:42.790" v="150" actId="255"/>
          <ac:spMkLst>
            <pc:docMk/>
            <pc:sldMk cId="3668822689" sldId="5514"/>
            <ac:spMk id="3" creationId="{E0F2C228-F6B8-4F7E-AE36-1D98579B9364}"/>
          </ac:spMkLst>
        </pc:spChg>
      </pc:sldChg>
      <pc:sldChg chg="modSp add">
        <pc:chgData name="Nora Boeggemann" userId="fcd40576-3af5-45e8-8cec-1125987de7d6" providerId="ADAL" clId="{82350BF7-39CC-49EB-A017-67DAED43C5BA}" dt="2019-02-18T14:16:37.417" v="201" actId="207"/>
        <pc:sldMkLst>
          <pc:docMk/>
          <pc:sldMk cId="810500025" sldId="5515"/>
        </pc:sldMkLst>
        <pc:spChg chg="mod">
          <ac:chgData name="Nora Boeggemann" userId="fcd40576-3af5-45e8-8cec-1125987de7d6" providerId="ADAL" clId="{82350BF7-39CC-49EB-A017-67DAED43C5BA}" dt="2019-02-18T14:15:59.273" v="164" actId="20577"/>
          <ac:spMkLst>
            <pc:docMk/>
            <pc:sldMk cId="810500025" sldId="5515"/>
            <ac:spMk id="3" creationId="{E0F2C228-F6B8-4F7E-AE36-1D98579B9364}"/>
          </ac:spMkLst>
        </pc:spChg>
        <pc:spChg chg="mod">
          <ac:chgData name="Nora Boeggemann" userId="fcd40576-3af5-45e8-8cec-1125987de7d6" providerId="ADAL" clId="{82350BF7-39CC-49EB-A017-67DAED43C5BA}" dt="2019-02-18T14:16:37.417" v="201" actId="207"/>
          <ac:spMkLst>
            <pc:docMk/>
            <pc:sldMk cId="810500025" sldId="5515"/>
            <ac:spMk id="9" creationId="{0F3FB9AB-78EC-6541-A51D-D479FF722DC6}"/>
          </ac:spMkLst>
        </pc:spChg>
      </pc:sldChg>
    </pc:docChg>
  </pc:docChgLst>
  <pc:docChgLst>
    <pc:chgData name="Nora Boeggemann" userId="fcd40576-3af5-45e8-8cec-1125987de7d6" providerId="ADAL" clId="{9C979053-7DA1-44AC-A5DC-81E872AD1851}"/>
    <pc:docChg chg="undo redo custSel addSld delSld modSld sldOrd">
      <pc:chgData name="Nora Boeggemann" userId="fcd40576-3af5-45e8-8cec-1125987de7d6" providerId="ADAL" clId="{9C979053-7DA1-44AC-A5DC-81E872AD1851}" dt="2019-02-21T09:42:14.960" v="4310" actId="1592"/>
      <pc:docMkLst>
        <pc:docMk/>
      </pc:docMkLst>
      <pc:sldChg chg="modNotesTx">
        <pc:chgData name="Nora Boeggemann" userId="fcd40576-3af5-45e8-8cec-1125987de7d6" providerId="ADAL" clId="{9C979053-7DA1-44AC-A5DC-81E872AD1851}" dt="2019-02-21T09:10:29.959" v="4305" actId="20577"/>
        <pc:sldMkLst>
          <pc:docMk/>
          <pc:sldMk cId="2358294239" sldId="257"/>
        </pc:sldMkLst>
      </pc:sldChg>
      <pc:sldChg chg="modSp">
        <pc:chgData name="Nora Boeggemann" userId="fcd40576-3af5-45e8-8cec-1125987de7d6" providerId="ADAL" clId="{9C979053-7DA1-44AC-A5DC-81E872AD1851}" dt="2019-02-20T15:15:06.384" v="376" actId="20577"/>
        <pc:sldMkLst>
          <pc:docMk/>
          <pc:sldMk cId="2225977376" sldId="270"/>
        </pc:sldMkLst>
        <pc:spChg chg="mod">
          <ac:chgData name="Nora Boeggemann" userId="fcd40576-3af5-45e8-8cec-1125987de7d6" providerId="ADAL" clId="{9C979053-7DA1-44AC-A5DC-81E872AD1851}" dt="2019-02-20T15:15:06.384" v="376" actId="20577"/>
          <ac:spMkLst>
            <pc:docMk/>
            <pc:sldMk cId="2225977376" sldId="270"/>
            <ac:spMk id="5" creationId="{297AC081-21FE-4966-AC60-18194F2084C1}"/>
          </ac:spMkLst>
        </pc:spChg>
      </pc:sldChg>
      <pc:sldChg chg="modSp">
        <pc:chgData name="Nora Boeggemann" userId="fcd40576-3af5-45e8-8cec-1125987de7d6" providerId="ADAL" clId="{9C979053-7DA1-44AC-A5DC-81E872AD1851}" dt="2019-02-21T09:39:54.343" v="4309" actId="20577"/>
        <pc:sldMkLst>
          <pc:docMk/>
          <pc:sldMk cId="990684989" sldId="5479"/>
        </pc:sldMkLst>
        <pc:spChg chg="mod">
          <ac:chgData name="Nora Boeggemann" userId="fcd40576-3af5-45e8-8cec-1125987de7d6" providerId="ADAL" clId="{9C979053-7DA1-44AC-A5DC-81E872AD1851}" dt="2019-02-21T09:39:54.343" v="4309" actId="20577"/>
          <ac:spMkLst>
            <pc:docMk/>
            <pc:sldMk cId="990684989" sldId="5479"/>
            <ac:spMk id="2" creationId="{B05DA20E-113A-4B51-9A2F-4A00430C5838}"/>
          </ac:spMkLst>
        </pc:spChg>
      </pc:sldChg>
      <pc:sldChg chg="delCm">
        <pc:chgData name="Nora Boeggemann" userId="fcd40576-3af5-45e8-8cec-1125987de7d6" providerId="ADAL" clId="{9C979053-7DA1-44AC-A5DC-81E872AD1851}" dt="2019-02-21T09:42:14.960" v="4310" actId="1592"/>
        <pc:sldMkLst>
          <pc:docMk/>
          <pc:sldMk cId="1848315014" sldId="5481"/>
        </pc:sldMkLst>
      </pc:sldChg>
      <pc:sldChg chg="delCm">
        <pc:chgData name="Nora Boeggemann" userId="fcd40576-3af5-45e8-8cec-1125987de7d6" providerId="ADAL" clId="{9C979053-7DA1-44AC-A5DC-81E872AD1851}" dt="2019-02-20T14:47:25.674" v="272" actId="1592"/>
        <pc:sldMkLst>
          <pc:docMk/>
          <pc:sldMk cId="2795918577" sldId="5496"/>
        </pc:sldMkLst>
      </pc:sldChg>
      <pc:sldChg chg="ord addCm modCm">
        <pc:chgData name="Nora Boeggemann" userId="fcd40576-3af5-45e8-8cec-1125987de7d6" providerId="ADAL" clId="{9C979053-7DA1-44AC-A5DC-81E872AD1851}" dt="2019-02-20T14:01:43.944" v="26"/>
        <pc:sldMkLst>
          <pc:docMk/>
          <pc:sldMk cId="2286221296" sldId="5499"/>
        </pc:sldMkLst>
      </pc:sldChg>
      <pc:sldChg chg="modSp">
        <pc:chgData name="Nora Boeggemann" userId="fcd40576-3af5-45e8-8cec-1125987de7d6" providerId="ADAL" clId="{9C979053-7DA1-44AC-A5DC-81E872AD1851}" dt="2019-02-21T09:33:49.954" v="4308" actId="14100"/>
        <pc:sldMkLst>
          <pc:docMk/>
          <pc:sldMk cId="681247194" sldId="5501"/>
        </pc:sldMkLst>
        <pc:spChg chg="mod">
          <ac:chgData name="Nora Boeggemann" userId="fcd40576-3af5-45e8-8cec-1125987de7d6" providerId="ADAL" clId="{9C979053-7DA1-44AC-A5DC-81E872AD1851}" dt="2019-02-21T09:33:49.954" v="4308" actId="14100"/>
          <ac:spMkLst>
            <pc:docMk/>
            <pc:sldMk cId="681247194" sldId="5501"/>
            <ac:spMk id="3" creationId="{E0F2C228-F6B8-4F7E-AE36-1D98579B9364}"/>
          </ac:spMkLst>
        </pc:spChg>
      </pc:sldChg>
      <pc:sldChg chg="modSp">
        <pc:chgData name="Nora Boeggemann" userId="fcd40576-3af5-45e8-8cec-1125987de7d6" providerId="ADAL" clId="{9C979053-7DA1-44AC-A5DC-81E872AD1851}" dt="2019-02-21T00:17:06.035" v="4275" actId="14100"/>
        <pc:sldMkLst>
          <pc:docMk/>
          <pc:sldMk cId="1651345366" sldId="5507"/>
        </pc:sldMkLst>
        <pc:spChg chg="mod">
          <ac:chgData name="Nora Boeggemann" userId="fcd40576-3af5-45e8-8cec-1125987de7d6" providerId="ADAL" clId="{9C979053-7DA1-44AC-A5DC-81E872AD1851}" dt="2019-02-21T00:17:06.035" v="4275" actId="14100"/>
          <ac:spMkLst>
            <pc:docMk/>
            <pc:sldMk cId="1651345366" sldId="5507"/>
            <ac:spMk id="3" creationId="{E0F2C228-F6B8-4F7E-AE36-1D98579B9364}"/>
          </ac:spMkLst>
        </pc:spChg>
      </pc:sldChg>
      <pc:sldChg chg="addCm modCm">
        <pc:chgData name="Nora Boeggemann" userId="fcd40576-3af5-45e8-8cec-1125987de7d6" providerId="ADAL" clId="{9C979053-7DA1-44AC-A5DC-81E872AD1851}" dt="2019-02-21T09:12:47.919" v="4306"/>
        <pc:sldMkLst>
          <pc:docMk/>
          <pc:sldMk cId="192005479" sldId="5513"/>
        </pc:sldMkLst>
      </pc:sldChg>
      <pc:sldChg chg="modSp addCm">
        <pc:chgData name="Nora Boeggemann" userId="fcd40576-3af5-45e8-8cec-1125987de7d6" providerId="ADAL" clId="{9C979053-7DA1-44AC-A5DC-81E872AD1851}" dt="2019-02-20T14:47:17.490" v="271" actId="1589"/>
        <pc:sldMkLst>
          <pc:docMk/>
          <pc:sldMk cId="3668822689" sldId="5514"/>
        </pc:sldMkLst>
        <pc:spChg chg="mod">
          <ac:chgData name="Nora Boeggemann" userId="fcd40576-3af5-45e8-8cec-1125987de7d6" providerId="ADAL" clId="{9C979053-7DA1-44AC-A5DC-81E872AD1851}" dt="2019-02-20T14:14:38.845" v="42" actId="20577"/>
          <ac:spMkLst>
            <pc:docMk/>
            <pc:sldMk cId="3668822689" sldId="5514"/>
            <ac:spMk id="2" creationId="{B05DA20E-113A-4B51-9A2F-4A00430C5838}"/>
          </ac:spMkLst>
        </pc:spChg>
      </pc:sldChg>
      <pc:sldChg chg="modSp delCm">
        <pc:chgData name="Nora Boeggemann" userId="fcd40576-3af5-45e8-8cec-1125987de7d6" providerId="ADAL" clId="{9C979053-7DA1-44AC-A5DC-81E872AD1851}" dt="2019-02-21T00:15:25.699" v="4270" actId="255"/>
        <pc:sldMkLst>
          <pc:docMk/>
          <pc:sldMk cId="810500025" sldId="5515"/>
        </pc:sldMkLst>
        <pc:spChg chg="mod">
          <ac:chgData name="Nora Boeggemann" userId="fcd40576-3af5-45e8-8cec-1125987de7d6" providerId="ADAL" clId="{9C979053-7DA1-44AC-A5DC-81E872AD1851}" dt="2019-02-21T00:15:25.699" v="4270" actId="255"/>
          <ac:spMkLst>
            <pc:docMk/>
            <pc:sldMk cId="810500025" sldId="5515"/>
            <ac:spMk id="3" creationId="{E0F2C228-F6B8-4F7E-AE36-1D98579B9364}"/>
          </ac:spMkLst>
        </pc:spChg>
        <pc:spChg chg="mod">
          <ac:chgData name="Nora Boeggemann" userId="fcd40576-3af5-45e8-8cec-1125987de7d6" providerId="ADAL" clId="{9C979053-7DA1-44AC-A5DC-81E872AD1851}" dt="2019-02-20T13:56:13.687" v="20" actId="20577"/>
          <ac:spMkLst>
            <pc:docMk/>
            <pc:sldMk cId="810500025" sldId="5515"/>
            <ac:spMk id="9" creationId="{0F3FB9AB-78EC-6541-A51D-D479FF722DC6}"/>
          </ac:spMkLst>
        </pc:spChg>
      </pc:sldChg>
      <pc:sldChg chg="modSp add delCm modNotesTx">
        <pc:chgData name="Nora Boeggemann" userId="fcd40576-3af5-45e8-8cec-1125987de7d6" providerId="ADAL" clId="{9C979053-7DA1-44AC-A5DC-81E872AD1851}" dt="2019-02-20T14:46:44.229" v="270" actId="20577"/>
        <pc:sldMkLst>
          <pc:docMk/>
          <pc:sldMk cId="1083521191" sldId="5518"/>
        </pc:sldMkLst>
        <pc:spChg chg="mod">
          <ac:chgData name="Nora Boeggemann" userId="fcd40576-3af5-45e8-8cec-1125987de7d6" providerId="ADAL" clId="{9C979053-7DA1-44AC-A5DC-81E872AD1851}" dt="2019-02-20T14:14:35.335" v="40" actId="20577"/>
          <ac:spMkLst>
            <pc:docMk/>
            <pc:sldMk cId="1083521191" sldId="5518"/>
            <ac:spMk id="2" creationId="{B05DA20E-113A-4B51-9A2F-4A00430C5838}"/>
          </ac:spMkLst>
        </pc:spChg>
        <pc:spChg chg="mod">
          <ac:chgData name="Nora Boeggemann" userId="fcd40576-3af5-45e8-8cec-1125987de7d6" providerId="ADAL" clId="{9C979053-7DA1-44AC-A5DC-81E872AD1851}" dt="2019-02-20T14:35:07.517" v="196" actId="20577"/>
          <ac:spMkLst>
            <pc:docMk/>
            <pc:sldMk cId="1083521191" sldId="5518"/>
            <ac:spMk id="3" creationId="{E0F2C228-F6B8-4F7E-AE36-1D98579B9364}"/>
          </ac:spMkLst>
        </pc:spChg>
      </pc:sldChg>
    </pc:docChg>
  </pc:docChgLst>
  <pc:docChgLst>
    <pc:chgData name="Nora Boeggemann" userId="S::nora.boeggemann@twentyfifty.co.uk::fcd40576-3af5-45e8-8cec-1125987de7d6" providerId="AD" clId="Web-{2FCE3330-5FF8-4FF1-A63A-13DCA8EF64A2}"/>
    <pc:docChg chg="modSld">
      <pc:chgData name="Nora Boeggemann" userId="S::nora.boeggemann@twentyfifty.co.uk::fcd40576-3af5-45e8-8cec-1125987de7d6" providerId="AD" clId="Web-{2FCE3330-5FF8-4FF1-A63A-13DCA8EF64A2}" dt="2019-02-19T10:25:09.906" v="36" actId="20577"/>
      <pc:docMkLst>
        <pc:docMk/>
      </pc:docMkLst>
      <pc:sldChg chg="modSp">
        <pc:chgData name="Nora Boeggemann" userId="S::nora.boeggemann@twentyfifty.co.uk::fcd40576-3af5-45e8-8cec-1125987de7d6" providerId="AD" clId="Web-{2FCE3330-5FF8-4FF1-A63A-13DCA8EF64A2}" dt="2019-02-19T10:19:25.466" v="8" actId="14100"/>
        <pc:sldMkLst>
          <pc:docMk/>
          <pc:sldMk cId="3105679561" sldId="259"/>
        </pc:sldMkLst>
        <pc:spChg chg="mod">
          <ac:chgData name="Nora Boeggemann" userId="S::nora.boeggemann@twentyfifty.co.uk::fcd40576-3af5-45e8-8cec-1125987de7d6" providerId="AD" clId="Web-{2FCE3330-5FF8-4FF1-A63A-13DCA8EF64A2}" dt="2019-02-19T10:19:25.466" v="8" actId="14100"/>
          <ac:spMkLst>
            <pc:docMk/>
            <pc:sldMk cId="3105679561" sldId="259"/>
            <ac:spMk id="3" creationId="{CCAFC360-ECE5-4524-B0A7-80A3B3355DF5}"/>
          </ac:spMkLst>
        </pc:spChg>
      </pc:sldChg>
      <pc:sldChg chg="modSp">
        <pc:chgData name="Nora Boeggemann" userId="S::nora.boeggemann@twentyfifty.co.uk::fcd40576-3af5-45e8-8cec-1125987de7d6" providerId="AD" clId="Web-{2FCE3330-5FF8-4FF1-A63A-13DCA8EF64A2}" dt="2019-02-19T10:22:43.640" v="25" actId="20577"/>
        <pc:sldMkLst>
          <pc:docMk/>
          <pc:sldMk cId="2225977376" sldId="270"/>
        </pc:sldMkLst>
        <pc:spChg chg="mod">
          <ac:chgData name="Nora Boeggemann" userId="S::nora.boeggemann@twentyfifty.co.uk::fcd40576-3af5-45e8-8cec-1125987de7d6" providerId="AD" clId="Web-{2FCE3330-5FF8-4FF1-A63A-13DCA8EF64A2}" dt="2019-02-19T10:22:43.640" v="25" actId="20577"/>
          <ac:spMkLst>
            <pc:docMk/>
            <pc:sldMk cId="2225977376" sldId="270"/>
            <ac:spMk id="5" creationId="{297AC081-21FE-4966-AC60-18194F2084C1}"/>
          </ac:spMkLst>
        </pc:spChg>
      </pc:sldChg>
      <pc:sldChg chg="modSp">
        <pc:chgData name="Nora Boeggemann" userId="S::nora.boeggemann@twentyfifty.co.uk::fcd40576-3af5-45e8-8cec-1125987de7d6" providerId="AD" clId="Web-{2FCE3330-5FF8-4FF1-A63A-13DCA8EF64A2}" dt="2019-02-19T10:17:11.419" v="4" actId="14100"/>
        <pc:sldMkLst>
          <pc:docMk/>
          <pc:sldMk cId="2795918577" sldId="5496"/>
        </pc:sldMkLst>
        <pc:spChg chg="mod">
          <ac:chgData name="Nora Boeggemann" userId="S::nora.boeggemann@twentyfifty.co.uk::fcd40576-3af5-45e8-8cec-1125987de7d6" providerId="AD" clId="Web-{2FCE3330-5FF8-4FF1-A63A-13DCA8EF64A2}" dt="2019-02-19T10:17:11.419" v="4" actId="14100"/>
          <ac:spMkLst>
            <pc:docMk/>
            <pc:sldMk cId="2795918577" sldId="5496"/>
            <ac:spMk id="3" creationId="{E0F2C228-F6B8-4F7E-AE36-1D98579B9364}"/>
          </ac:spMkLst>
        </pc:spChg>
        <pc:spChg chg="mod">
          <ac:chgData name="Nora Boeggemann" userId="S::nora.boeggemann@twentyfifty.co.uk::fcd40576-3af5-45e8-8cec-1125987de7d6" providerId="AD" clId="Web-{2FCE3330-5FF8-4FF1-A63A-13DCA8EF64A2}" dt="2019-02-19T10:17:03.997" v="3" actId="14100"/>
          <ac:spMkLst>
            <pc:docMk/>
            <pc:sldMk cId="2795918577" sldId="5496"/>
            <ac:spMk id="9" creationId="{0F3FB9AB-78EC-6541-A51D-D479FF722DC6}"/>
          </ac:spMkLst>
        </pc:spChg>
      </pc:sldChg>
      <pc:sldChg chg="modSp">
        <pc:chgData name="Nora Boeggemann" userId="S::nora.boeggemann@twentyfifty.co.uk::fcd40576-3af5-45e8-8cec-1125987de7d6" providerId="AD" clId="Web-{2FCE3330-5FF8-4FF1-A63A-13DCA8EF64A2}" dt="2019-02-19T10:21:46.842" v="18" actId="20577"/>
        <pc:sldMkLst>
          <pc:docMk/>
          <pc:sldMk cId="2740933817" sldId="5497"/>
        </pc:sldMkLst>
        <pc:spChg chg="mod">
          <ac:chgData name="Nora Boeggemann" userId="S::nora.boeggemann@twentyfifty.co.uk::fcd40576-3af5-45e8-8cec-1125987de7d6" providerId="AD" clId="Web-{2FCE3330-5FF8-4FF1-A63A-13DCA8EF64A2}" dt="2019-02-19T10:21:46.842" v="18" actId="20577"/>
          <ac:spMkLst>
            <pc:docMk/>
            <pc:sldMk cId="2740933817" sldId="5497"/>
            <ac:spMk id="5" creationId="{297AC081-21FE-4966-AC60-18194F2084C1}"/>
          </ac:spMkLst>
        </pc:spChg>
      </pc:sldChg>
      <pc:sldChg chg="modSp">
        <pc:chgData name="Nora Boeggemann" userId="S::nora.boeggemann@twentyfifty.co.uk::fcd40576-3af5-45e8-8cec-1125987de7d6" providerId="AD" clId="Web-{2FCE3330-5FF8-4FF1-A63A-13DCA8EF64A2}" dt="2019-02-19T10:23:30.187" v="27" actId="20577"/>
        <pc:sldMkLst>
          <pc:docMk/>
          <pc:sldMk cId="681247194" sldId="5501"/>
        </pc:sldMkLst>
        <pc:spChg chg="mod">
          <ac:chgData name="Nora Boeggemann" userId="S::nora.boeggemann@twentyfifty.co.uk::fcd40576-3af5-45e8-8cec-1125987de7d6" providerId="AD" clId="Web-{2FCE3330-5FF8-4FF1-A63A-13DCA8EF64A2}" dt="2019-02-19T10:23:30.187" v="27" actId="20577"/>
          <ac:spMkLst>
            <pc:docMk/>
            <pc:sldMk cId="681247194" sldId="5501"/>
            <ac:spMk id="3" creationId="{E0F2C228-F6B8-4F7E-AE36-1D98579B9364}"/>
          </ac:spMkLst>
        </pc:spChg>
      </pc:sldChg>
      <pc:sldChg chg="modSp">
        <pc:chgData name="Nora Boeggemann" userId="S::nora.boeggemann@twentyfifty.co.uk::fcd40576-3af5-45e8-8cec-1125987de7d6" providerId="AD" clId="Web-{2FCE3330-5FF8-4FF1-A63A-13DCA8EF64A2}" dt="2019-02-19T10:23:02.921" v="26" actId="20577"/>
        <pc:sldMkLst>
          <pc:docMk/>
          <pc:sldMk cId="2163209035" sldId="5503"/>
        </pc:sldMkLst>
        <pc:spChg chg="mod">
          <ac:chgData name="Nora Boeggemann" userId="S::nora.boeggemann@twentyfifty.co.uk::fcd40576-3af5-45e8-8cec-1125987de7d6" providerId="AD" clId="Web-{2FCE3330-5FF8-4FF1-A63A-13DCA8EF64A2}" dt="2019-02-19T10:23:02.921" v="26" actId="20577"/>
          <ac:spMkLst>
            <pc:docMk/>
            <pc:sldMk cId="2163209035" sldId="5503"/>
            <ac:spMk id="5" creationId="{297AC081-21FE-4966-AC60-18194F2084C1}"/>
          </ac:spMkLst>
        </pc:spChg>
      </pc:sldChg>
      <pc:sldChg chg="modSp">
        <pc:chgData name="Nora Boeggemann" userId="S::nora.boeggemann@twentyfifty.co.uk::fcd40576-3af5-45e8-8cec-1125987de7d6" providerId="AD" clId="Web-{2FCE3330-5FF8-4FF1-A63A-13DCA8EF64A2}" dt="2019-02-19T10:20:49.092" v="16" actId="20577"/>
        <pc:sldMkLst>
          <pc:docMk/>
          <pc:sldMk cId="3668822689" sldId="5514"/>
        </pc:sldMkLst>
        <pc:spChg chg="mod">
          <ac:chgData name="Nora Boeggemann" userId="S::nora.boeggemann@twentyfifty.co.uk::fcd40576-3af5-45e8-8cec-1125987de7d6" providerId="AD" clId="Web-{2FCE3330-5FF8-4FF1-A63A-13DCA8EF64A2}" dt="2019-02-19T10:20:49.092" v="16" actId="20577"/>
          <ac:spMkLst>
            <pc:docMk/>
            <pc:sldMk cId="3668822689" sldId="5514"/>
            <ac:spMk id="3" creationId="{E0F2C228-F6B8-4F7E-AE36-1D98579B9364}"/>
          </ac:spMkLst>
        </pc:spChg>
      </pc:sldChg>
      <pc:sldChg chg="modSp">
        <pc:chgData name="Nora Boeggemann" userId="S::nora.boeggemann@twentyfifty.co.uk::fcd40576-3af5-45e8-8cec-1125987de7d6" providerId="AD" clId="Web-{2FCE3330-5FF8-4FF1-A63A-13DCA8EF64A2}" dt="2019-02-19T10:25:09.906" v="36" actId="20577"/>
        <pc:sldMkLst>
          <pc:docMk/>
          <pc:sldMk cId="810500025" sldId="5515"/>
        </pc:sldMkLst>
        <pc:spChg chg="mod">
          <ac:chgData name="Nora Boeggemann" userId="S::nora.boeggemann@twentyfifty.co.uk::fcd40576-3af5-45e8-8cec-1125987de7d6" providerId="AD" clId="Web-{2FCE3330-5FF8-4FF1-A63A-13DCA8EF64A2}" dt="2019-02-19T10:25:09.906" v="36" actId="20577"/>
          <ac:spMkLst>
            <pc:docMk/>
            <pc:sldMk cId="810500025" sldId="5515"/>
            <ac:spMk id="3" creationId="{E0F2C228-F6B8-4F7E-AE36-1D98579B93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23/04/2020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23/04/2020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slides is the one to present to the training </a:t>
            </a:r>
            <a:r>
              <a:rPr lang="en-GB" dirty="0" smtClean="0"/>
              <a:t>participants. </a:t>
            </a:r>
            <a:r>
              <a:rPr lang="en-GB" dirty="0"/>
              <a:t>There is a separate set of slides for the facilitators, called Facilitator Guidance.</a:t>
            </a:r>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a:p>
        </p:txBody>
      </p:sp>
    </p:spTree>
    <p:extLst>
      <p:ext uri="{BB962C8B-B14F-4D97-AF65-F5344CB8AC3E}">
        <p14:creationId xmlns:p14="http://schemas.microsoft.com/office/powerpoint/2010/main" val="284597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Considering decent work in your buying decisions can benefit your company by:</a:t>
            </a:r>
          </a:p>
          <a:p>
            <a:pPr marL="171450" lvl="0" indent="-171450">
              <a:buFont typeface="Wingdings" panose="05000000000000000000" pitchFamily="2" charset="2"/>
              <a:buChar char="§"/>
            </a:pPr>
            <a:r>
              <a:rPr lang="en" sz="1200" kern="1200" dirty="0" smtClean="0">
                <a:solidFill>
                  <a:schemeClr val="accent6">
                    <a:lumMod val="75000"/>
                  </a:schemeClr>
                </a:solidFill>
                <a:effectLst/>
                <a:latin typeface="+mn-lt"/>
                <a:ea typeface="+mn-ea"/>
                <a:cs typeface="+mn-cs"/>
              </a:rPr>
              <a:t>Se</a:t>
            </a:r>
            <a:r>
              <a:rPr lang="en-GB" sz="1200" kern="1200" dirty="0" smtClean="0">
                <a:solidFill>
                  <a:schemeClr val="tx1"/>
                </a:solidFill>
                <a:effectLst/>
                <a:latin typeface="+mn-lt"/>
                <a:ea typeface="+mn-ea"/>
                <a:cs typeface="+mn-cs"/>
              </a:rPr>
              <a:t>curing consistent and reliable suppliers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Making you a customer of choice, providing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access</a:t>
            </a:r>
            <a:r>
              <a:rPr lang="en-GB" sz="1200" kern="1200" baseline="0" dirty="0" smtClean="0">
                <a:solidFill>
                  <a:schemeClr val="tx1"/>
                </a:solidFill>
                <a:effectLst/>
                <a:latin typeface="+mn-lt"/>
                <a:ea typeface="+mn-ea"/>
                <a:cs typeface="+mn-cs"/>
              </a:rPr>
              <a:t> to</a:t>
            </a:r>
            <a:r>
              <a:rPr lang="en-GB" sz="1200" kern="1200" dirty="0" smtClean="0">
                <a:solidFill>
                  <a:schemeClr val="tx1"/>
                </a:solidFill>
                <a:effectLst/>
                <a:latin typeface="+mn-lt"/>
                <a:ea typeface="+mn-ea"/>
                <a:cs typeface="+mn-cs"/>
              </a:rPr>
              <a:t> new markets and increasing business opportunities as a result of responsible practices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Building resilience into your supply chains through longer-lasting and productive supplier relationships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Protecting your company’s brand image and reputation</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‘Doing good’ in line with your company’s values and sustainability goals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Attracting better job applicants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Helping to build healthy and prospering societies – which are good for business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Strengthening your social licence to operate by promoting responsible employment in developing countries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Improving compliance with international and national laws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principles and standards by ensuring alignment of company operations with international labour standards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Attracting additional loans from financing institutions by reducing project risk and complying with social (and environmental) standards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Increasing trade and business opportunities worldwide</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Meeting internal and external stakeholder expectations</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Remember: workers are also consumers and decent working conditions are a condition to achieving sustained economic growth</a:t>
            </a:r>
            <a:endParaRPr lang="en-US"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kern="1200" dirty="0" smtClean="0">
                <a:solidFill>
                  <a:schemeClr val="tx1"/>
                </a:solidFill>
                <a:effectLst/>
                <a:latin typeface="+mn-lt"/>
                <a:ea typeface="+mn-ea"/>
                <a:cs typeface="+mn-cs"/>
              </a:rPr>
              <a:t> </a:t>
            </a:r>
            <a:endParaRPr lang="en-GB" sz="1200" dirty="0" smtClean="0">
              <a:solidFill>
                <a:srgbClr val="1E3250"/>
              </a:solidFill>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12</a:t>
            </a:fld>
            <a:endParaRPr lang="en-GB"/>
          </a:p>
        </p:txBody>
      </p:sp>
    </p:spTree>
    <p:extLst>
      <p:ext uri="{BB962C8B-B14F-4D97-AF65-F5344CB8AC3E}">
        <p14:creationId xmlns:p14="http://schemas.microsoft.com/office/powerpoint/2010/main" val="356977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13</a:t>
            </a:fld>
            <a:endParaRPr lang="en-GB"/>
          </a:p>
        </p:txBody>
      </p:sp>
    </p:spTree>
    <p:extLst>
      <p:ext uri="{BB962C8B-B14F-4D97-AF65-F5344CB8AC3E}">
        <p14:creationId xmlns:p14="http://schemas.microsoft.com/office/powerpoint/2010/main" val="256852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14</a:t>
            </a:fld>
            <a:endParaRPr lang="en-GB"/>
          </a:p>
        </p:txBody>
      </p:sp>
    </p:spTree>
    <p:extLst>
      <p:ext uri="{BB962C8B-B14F-4D97-AF65-F5344CB8AC3E}">
        <p14:creationId xmlns:p14="http://schemas.microsoft.com/office/powerpoint/2010/main" val="235330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15</a:t>
            </a:fld>
            <a:endParaRPr lang="en-GB"/>
          </a:p>
        </p:txBody>
      </p:sp>
    </p:spTree>
    <p:extLst>
      <p:ext uri="{BB962C8B-B14F-4D97-AF65-F5344CB8AC3E}">
        <p14:creationId xmlns:p14="http://schemas.microsoft.com/office/powerpoint/2010/main" val="240173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16</a:t>
            </a:fld>
            <a:endParaRPr lang="en-GB"/>
          </a:p>
        </p:txBody>
      </p:sp>
    </p:spTree>
    <p:extLst>
      <p:ext uri="{BB962C8B-B14F-4D97-AF65-F5344CB8AC3E}">
        <p14:creationId xmlns:p14="http://schemas.microsoft.com/office/powerpoint/2010/main" val="205476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a:p>
        </p:txBody>
      </p:sp>
    </p:spTree>
    <p:extLst>
      <p:ext uri="{BB962C8B-B14F-4D97-AF65-F5344CB8AC3E}">
        <p14:creationId xmlns:p14="http://schemas.microsoft.com/office/powerpoint/2010/main" val="16637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20</a:t>
            </a:fld>
            <a:endParaRPr lang="en-GB"/>
          </a:p>
        </p:txBody>
      </p:sp>
    </p:spTree>
    <p:extLst>
      <p:ext uri="{BB962C8B-B14F-4D97-AF65-F5344CB8AC3E}">
        <p14:creationId xmlns:p14="http://schemas.microsoft.com/office/powerpoint/2010/main" val="68020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21</a:t>
            </a:fld>
            <a:endParaRPr lang="en-GB"/>
          </a:p>
        </p:txBody>
      </p:sp>
    </p:spTree>
    <p:extLst>
      <p:ext uri="{BB962C8B-B14F-4D97-AF65-F5344CB8AC3E}">
        <p14:creationId xmlns:p14="http://schemas.microsoft.com/office/powerpoint/2010/main" val="337364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22</a:t>
            </a:fld>
            <a:endParaRPr lang="en-GB"/>
          </a:p>
        </p:txBody>
      </p:sp>
    </p:spTree>
    <p:extLst>
      <p:ext uri="{BB962C8B-B14F-4D97-AF65-F5344CB8AC3E}">
        <p14:creationId xmlns:p14="http://schemas.microsoft.com/office/powerpoint/2010/main" val="213093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23</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24</a:t>
            </a:fld>
            <a:endParaRPr lang="en-GB"/>
          </a:p>
        </p:txBody>
      </p:sp>
    </p:spTree>
    <p:extLst>
      <p:ext uri="{BB962C8B-B14F-4D97-AF65-F5344CB8AC3E}">
        <p14:creationId xmlns:p14="http://schemas.microsoft.com/office/powerpoint/2010/main" val="184398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dilemmas:</a:t>
            </a:r>
          </a:p>
          <a:p>
            <a:pPr marL="171450" indent="-171450">
              <a:buFont typeface="Wingdings" panose="05000000000000000000" pitchFamily="2" charset="2"/>
              <a:buChar char="§"/>
            </a:pPr>
            <a:endParaRPr lang="en-US" dirty="0" smtClean="0"/>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A supplier really wants our business and therefore offers a low price that I can see may compromise their ability to ensure decent working conditions for their employees.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The application of my Supplier Code of Conduct or any other decent work policy by the supplier will entail costs, but my company is not willing to increase the payment to cover these costs (e.g. if PPE – Personal Protection Equipment - is required). I don’t know how to guide this conversation when the supplier brings it up.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We have no way of knowing for sure whether fair prices actually go towards supporting decent working conditions. Our supplier might not necessarily pay the best possible wages to its workers even if the price was increased specifically to help the supplier cover the increase in wages.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GB" sz="1200" kern="1200" dirty="0" smtClean="0">
                <a:solidFill>
                  <a:schemeClr val="tx1"/>
                </a:solidFill>
                <a:effectLst/>
                <a:latin typeface="+mn-lt"/>
                <a:ea typeface="+mn-ea"/>
                <a:cs typeface="+mn-cs"/>
              </a:rPr>
              <a:t>We work mostly with intermediaries who don’t want to share their production units.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25</a:t>
            </a:fld>
            <a:endParaRPr lang="en-GB"/>
          </a:p>
        </p:txBody>
      </p:sp>
    </p:spTree>
    <p:extLst>
      <p:ext uri="{BB962C8B-B14F-4D97-AF65-F5344CB8AC3E}">
        <p14:creationId xmlns:p14="http://schemas.microsoft.com/office/powerpoint/2010/main" val="119304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26</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27</a:t>
            </a:fld>
            <a:endParaRPr lang="en-GB"/>
          </a:p>
        </p:txBody>
      </p:sp>
    </p:spTree>
    <p:extLst>
      <p:ext uri="{BB962C8B-B14F-4D97-AF65-F5344CB8AC3E}">
        <p14:creationId xmlns:p14="http://schemas.microsoft.com/office/powerpoint/2010/main" val="316384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28</a:t>
            </a:fld>
            <a:endParaRPr lang="en-GB"/>
          </a:p>
        </p:txBody>
      </p:sp>
    </p:spTree>
    <p:extLst>
      <p:ext uri="{BB962C8B-B14F-4D97-AF65-F5344CB8AC3E}">
        <p14:creationId xmlns:p14="http://schemas.microsoft.com/office/powerpoint/2010/main" val="2913540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p>
          <a:p>
            <a:endParaRPr lang="en-US" dirty="0"/>
          </a:p>
          <a:p>
            <a:r>
              <a:rPr lang="en-US" dirty="0"/>
              <a:t>On a flip chart, write up the four options in advance.  As participants share their reflections on each option, note down the advantages and disadvantages identified.</a:t>
            </a:r>
          </a:p>
          <a:p>
            <a:endParaRPr lang="en-US" dirty="0"/>
          </a:p>
          <a:p>
            <a:r>
              <a:rPr lang="en-US" dirty="0"/>
              <a:t>Support the reflection exercise with the following questions:</a:t>
            </a:r>
          </a:p>
          <a:p>
            <a:pPr marL="171450" indent="-171450">
              <a:buFont typeface="Wingdings" panose="05000000000000000000" pitchFamily="2" charset="2"/>
              <a:buChar char="§"/>
            </a:pPr>
            <a:r>
              <a:rPr lang="en-US" dirty="0"/>
              <a:t>What might be the outcome of each option for the cleaning staff (the </a:t>
            </a:r>
            <a:r>
              <a:rPr lang="en-US" dirty="0" smtClean="0"/>
              <a:t>rights-holders </a:t>
            </a:r>
            <a:r>
              <a:rPr lang="en-US" dirty="0"/>
              <a:t>whose rights are being affected)</a:t>
            </a:r>
          </a:p>
          <a:p>
            <a:pPr marL="171450" indent="-171450">
              <a:buFont typeface="Wingdings" panose="05000000000000000000" pitchFamily="2" charset="2"/>
              <a:buChar char="§"/>
            </a:pPr>
            <a:r>
              <a:rPr lang="en-US" dirty="0"/>
              <a:t>What might be the outcome of each option for your company?</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29</a:t>
            </a:fld>
            <a:endParaRPr lang="en-GB"/>
          </a:p>
        </p:txBody>
      </p:sp>
    </p:spTree>
    <p:extLst>
      <p:ext uri="{BB962C8B-B14F-4D97-AF65-F5344CB8AC3E}">
        <p14:creationId xmlns:p14="http://schemas.microsoft.com/office/powerpoint/2010/main" val="391456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56D26-4784-43ED-A153-54D536AFD2AE}" type="slidenum">
              <a:rPr lang="en-GB" smtClean="0"/>
              <a:t>31</a:t>
            </a:fld>
            <a:endParaRPr lang="en-GB"/>
          </a:p>
        </p:txBody>
      </p:sp>
    </p:spTree>
    <p:extLst>
      <p:ext uri="{BB962C8B-B14F-4D97-AF65-F5344CB8AC3E}">
        <p14:creationId xmlns:p14="http://schemas.microsoft.com/office/powerpoint/2010/main" val="335571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42341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5</a:t>
            </a:fld>
            <a:endParaRPr lang="en-GB"/>
          </a:p>
        </p:txBody>
      </p:sp>
    </p:spTree>
    <p:extLst>
      <p:ext uri="{BB962C8B-B14F-4D97-AF65-F5344CB8AC3E}">
        <p14:creationId xmlns:p14="http://schemas.microsoft.com/office/powerpoint/2010/main" val="16234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8</a:t>
            </a:fld>
            <a:endParaRPr lang="en-GB"/>
          </a:p>
        </p:txBody>
      </p:sp>
    </p:spTree>
    <p:extLst>
      <p:ext uri="{BB962C8B-B14F-4D97-AF65-F5344CB8AC3E}">
        <p14:creationId xmlns:p14="http://schemas.microsoft.com/office/powerpoint/2010/main" val="300988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 sz="1200" dirty="0" smtClean="0"/>
              <a:t>An important objective for all buyers is to create savings through their purchasing decisions. However, if the cheapest option does not support decent work for supplier employees, or if it doesn’t meet increasing demand</a:t>
            </a:r>
            <a:r>
              <a:rPr lang="en" sz="1200" baseline="0" dirty="0" smtClean="0"/>
              <a:t> for </a:t>
            </a:r>
            <a:r>
              <a:rPr lang="en" sz="1200" dirty="0" smtClean="0"/>
              <a:t>business to respect human and labour rights, this decision may not cost the least for your com</a:t>
            </a:r>
            <a:r>
              <a:rPr lang="en-US" sz="1200" dirty="0" smtClean="0"/>
              <a:t>pa</a:t>
            </a:r>
            <a:r>
              <a:rPr lang="en" sz="1200" dirty="0" smtClean="0"/>
              <a:t>ny</a:t>
            </a:r>
            <a:r>
              <a:rPr lang="en" sz="1200" baseline="0" dirty="0" smtClean="0"/>
              <a:t> overall. </a:t>
            </a:r>
            <a:r>
              <a:rPr lang="en" sz="1200" dirty="0" smtClean="0"/>
              <a:t> </a:t>
            </a:r>
          </a:p>
          <a:p>
            <a:r>
              <a:rPr lang="en" sz="1200" dirty="0" smtClean="0"/>
              <a:t>The risks for your company could be:</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Poor quality or product failures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Inconsistencies in the supply of products or services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Poor</a:t>
            </a:r>
            <a:r>
              <a:rPr lang="en" sz="1200" baseline="0" dirty="0" smtClean="0">
                <a:solidFill>
                  <a:schemeClr val="accent6">
                    <a:lumMod val="75000"/>
                  </a:schemeClr>
                </a:solidFill>
              </a:rPr>
              <a:t> working conditions which could lead to: </a:t>
            </a:r>
            <a:endParaRPr lang="en" sz="1200" dirty="0" smtClean="0">
              <a:solidFill>
                <a:schemeClr val="accent6">
                  <a:lumMod val="75000"/>
                </a:schemeClr>
              </a:solidFill>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Production stoppages due to worker unrest or strikes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Increased management costs to deal with any issues that arise, e.g. a third-party or media report</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High employee turnover cost for suppliers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Increased compliance costs or legal liabilities, e.g. in the case of injuries to workers or consumers </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Reputational impacts and increased stakeholder pressure if poor practices are found</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Potentially losing out on government contracts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Potential loss of contracts to other suppliers that can offer decent working conditions to purchasers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Withdrawal of project financing by lenders if social (or environmental) requirements associated with a loan are not met (ESG - Environmental, Social, Governance-criteria are critical as they are considered together when it comes to accessing finance and reporting on loans)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smtClean="0">
                <a:solidFill>
                  <a:schemeClr val="tx1"/>
                </a:solidFill>
                <a:effectLst/>
                <a:latin typeface="+mn-lt"/>
                <a:ea typeface="+mn-ea"/>
                <a:cs typeface="+mn-cs"/>
              </a:rPr>
              <a:t>More frequent audits and supplier monitoring to check conditions or address concerns about poor quality of work and products, which may increase costs</a:t>
            </a:r>
            <a:endParaRPr lang="en-US"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246818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dirty="0" smtClean="0"/>
              <a:t>An important objective for all buyers is to create savings through their purchasing decisions. However, if the cheapest option does not support decent work for supplier employees, or if it doesn’t meet increasing demand</a:t>
            </a:r>
            <a:r>
              <a:rPr lang="en" sz="1200" baseline="0" dirty="0" smtClean="0"/>
              <a:t> for </a:t>
            </a:r>
            <a:r>
              <a:rPr lang="en" sz="1200" dirty="0" smtClean="0"/>
              <a:t>business to respect human and labour rights, this decision may not cost the least for your com</a:t>
            </a:r>
            <a:r>
              <a:rPr lang="en-US" sz="1200" dirty="0" smtClean="0"/>
              <a:t>pa</a:t>
            </a:r>
            <a:r>
              <a:rPr lang="en" sz="1200" dirty="0" smtClean="0"/>
              <a:t>ny</a:t>
            </a:r>
            <a:r>
              <a:rPr lang="en" sz="1200" baseline="0" dirty="0" smtClean="0"/>
              <a:t> overall. </a:t>
            </a:r>
            <a:r>
              <a:rPr lang="en" sz="1200" dirty="0" smtClean="0"/>
              <a:t> </a:t>
            </a:r>
          </a:p>
          <a:p>
            <a:r>
              <a:rPr lang="en" sz="1200" dirty="0" smtClean="0"/>
              <a:t>The risks for your company could be:</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Poor quality or product failures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Inconsistencies in the supply of products or services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Production stoppages due to worker unrest or strikes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Withdrawal of project financing by lenders if social (or environmental) requirements associated with loan are not met (ESGs are critical as they are considered together when it comes  to accessing finance and reporting on loans)    </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Increased management costs to deal with any issues that arise, e.g. a third-party or media report of poor working conditions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Increased compliance costs or legal liabilities, e.g. in the case of injuries to workers or consumers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More frequent audits and supplier monitoring to check conditions or address concerns about poor quality of work and products, which may increase costs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Potentially losing out on government contracts</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Reputational impacts and increased stakeholder pressure if poor practices are found</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For suppliers, costs of high employee turnover linked to poor working conditions </a:t>
            </a:r>
          </a:p>
          <a:p>
            <a:pPr marL="285750" indent="-285750">
              <a:lnSpc>
                <a:spcPct val="100000"/>
              </a:lnSpc>
              <a:spcBef>
                <a:spcPts val="0"/>
              </a:spcBef>
              <a:buFont typeface="Wingdings" panose="05000000000000000000" pitchFamily="2" charset="2"/>
              <a:buChar char="§"/>
            </a:pPr>
            <a:r>
              <a:rPr lang="en" sz="1200" dirty="0" smtClean="0">
                <a:solidFill>
                  <a:schemeClr val="accent6">
                    <a:lumMod val="75000"/>
                  </a:schemeClr>
                </a:solidFill>
              </a:rPr>
              <a:t>Potential loss contracts to other suppliers that can offer decent working conditions to purchaser</a:t>
            </a:r>
          </a:p>
          <a:p>
            <a:pPr marL="171450" indent="-171450">
              <a:buFont typeface="Wingdings" panose="05000000000000000000" pitchFamily="2" charset="2"/>
              <a:buChar char="§"/>
            </a:pPr>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11</a:t>
            </a:fld>
            <a:endParaRPr lang="en-GB"/>
          </a:p>
        </p:txBody>
      </p:sp>
    </p:spTree>
    <p:extLst>
      <p:ext uri="{BB962C8B-B14F-4D97-AF65-F5344CB8AC3E}">
        <p14:creationId xmlns:p14="http://schemas.microsoft.com/office/powerpoint/2010/main" val="2468183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0" name="Content Placeholder 4">
            <a:extLst>
              <a:ext uri="{FF2B5EF4-FFF2-40B4-BE49-F238E27FC236}">
                <a16:creationId xmlns=""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0" name="Picture 19">
            <a:extLst>
              <a:ext uri="{FF2B5EF4-FFF2-40B4-BE49-F238E27FC236}">
                <a16:creationId xmlns=""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4" name="Title 1">
            <a:extLst>
              <a:ext uri="{FF2B5EF4-FFF2-40B4-BE49-F238E27FC236}">
                <a16:creationId xmlns=""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35" name="Title 1">
            <a:extLst>
              <a:ext uri="{FF2B5EF4-FFF2-40B4-BE49-F238E27FC236}">
                <a16:creationId xmlns=""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6" name="Picture 25">
            <a:extLst>
              <a:ext uri="{FF2B5EF4-FFF2-40B4-BE49-F238E27FC236}">
                <a16:creationId xmlns=""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a:solidFill>
                  <a:schemeClr val="bg1"/>
                </a:solidFill>
              </a:rPr>
              <a:t>www.unglobalcompact.org</a:t>
            </a:r>
          </a:p>
          <a:p>
            <a:pPr algn="ctr"/>
            <a:r>
              <a:rPr lang="en-GB" sz="1600">
                <a:solidFill>
                  <a:schemeClr val="bg1"/>
                </a:solidFill>
              </a:rPr>
              <a:t>Find us on social media @</a:t>
            </a:r>
            <a:r>
              <a:rPr lang="en-GB" sz="1600" err="1">
                <a:solidFill>
                  <a:schemeClr val="bg1"/>
                </a:solidFill>
              </a:rPr>
              <a:t>globalcompact</a:t>
            </a:r>
            <a:endParaRPr lang="en-GB" sz="1600">
              <a:solidFill>
                <a:schemeClr val="bg1"/>
              </a:solidFill>
            </a:endParaRPr>
          </a:p>
        </p:txBody>
      </p:sp>
      <p:pic>
        <p:nvPicPr>
          <p:cNvPr id="5" name="Picture 4" descr="Masterbrand Logotype_gradient_white_RGB[1][1] copy.png">
            <a:extLst>
              <a:ext uri="{FF2B5EF4-FFF2-40B4-BE49-F238E27FC236}">
                <a16:creationId xmlns=""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a:p>
        </p:txBody>
      </p:sp>
      <p:sp>
        <p:nvSpPr>
          <p:cNvPr id="11" name="Picture Placeholder 5">
            <a:extLst>
              <a:ext uri="{FF2B5EF4-FFF2-40B4-BE49-F238E27FC236}">
                <a16:creationId xmlns=""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a:p>
        </p:txBody>
      </p:sp>
      <p:sp>
        <p:nvSpPr>
          <p:cNvPr id="13" name="Picture Placeholder 5">
            <a:extLst>
              <a:ext uri="{FF2B5EF4-FFF2-40B4-BE49-F238E27FC236}">
                <a16:creationId xmlns=""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a:p>
        </p:txBody>
      </p:sp>
      <p:sp>
        <p:nvSpPr>
          <p:cNvPr id="17" name="Picture Placeholder 5">
            <a:extLst>
              <a:ext uri="{FF2B5EF4-FFF2-40B4-BE49-F238E27FC236}">
                <a16:creationId xmlns=""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4" name="Picture 23">
            <a:extLst>
              <a:ext uri="{FF2B5EF4-FFF2-40B4-BE49-F238E27FC236}">
                <a16:creationId xmlns=""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3" name="Picture Placeholder 3">
            <a:extLst>
              <a:ext uri="{FF2B5EF4-FFF2-40B4-BE49-F238E27FC236}">
                <a16:creationId xmlns=""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a:p>
        </p:txBody>
      </p:sp>
      <p:sp>
        <p:nvSpPr>
          <p:cNvPr id="26" name="Rectangle 25">
            <a:extLst>
              <a:ext uri="{FF2B5EF4-FFF2-40B4-BE49-F238E27FC236}">
                <a16:creationId xmlns=""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9" name="Picture 28">
            <a:extLst>
              <a:ext uri="{FF2B5EF4-FFF2-40B4-BE49-F238E27FC236}">
                <a16:creationId xmlns=""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7" name="Media Placeholder 4">
            <a:extLst>
              <a:ext uri="{FF2B5EF4-FFF2-40B4-BE49-F238E27FC236}">
                <a16:creationId xmlns=""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r>
              <a:rPr lang="en-GB" b="1" dirty="0" smtClean="0">
                <a:solidFill>
                  <a:prstClr val="white"/>
                </a:solidFill>
                <a:latin typeface="Verdana" panose="020B0604030504040204" pitchFamily="34" charset="0"/>
                <a:ea typeface="Verdana" panose="020B0604030504040204" pitchFamily="34" charset="0"/>
              </a:rPr>
              <a:t>DECENT WORK </a:t>
            </a:r>
            <a:r>
              <a:rPr lang="en-GB" b="1" dirty="0">
                <a:solidFill>
                  <a:prstClr val="white"/>
                </a:solidFill>
                <a:latin typeface="Verdana" panose="020B0604030504040204" pitchFamily="34" charset="0"/>
                <a:ea typeface="Verdana" panose="020B0604030504040204" pitchFamily="34" charset="0"/>
              </a:rPr>
              <a:t>TOOLKIT </a:t>
            </a:r>
            <a:r>
              <a:rPr lang="en-GB" b="1" dirty="0" smtClean="0">
                <a:solidFill>
                  <a:prstClr val="white"/>
                </a:solidFill>
                <a:latin typeface="Verdana" panose="020B0604030504040204" pitchFamily="34" charset="0"/>
                <a:ea typeface="Verdana" panose="020B0604030504040204" pitchFamily="34" charset="0"/>
              </a:rPr>
              <a:t>FOR SUSTAINABLE PROCUREMENT </a:t>
            </a:r>
            <a:r>
              <a:rPr lang="en-GB" sz="3600" b="1" dirty="0" smtClean="0">
                <a:solidFill>
                  <a:prstClr val="white"/>
                </a:solidFill>
                <a:latin typeface="Verdana" panose="020B0604030504040204" pitchFamily="34" charset="0"/>
                <a:ea typeface="Verdana" panose="020B0604030504040204" pitchFamily="34" charset="0"/>
              </a:rPr>
              <a:t/>
            </a:r>
            <a:br>
              <a:rPr lang="en-GB" sz="3600" b="1" dirty="0" smtClean="0">
                <a:solidFill>
                  <a:prstClr val="white"/>
                </a:solidFill>
                <a:latin typeface="Verdana" panose="020B0604030504040204" pitchFamily="34" charset="0"/>
                <a:ea typeface="Verdana" panose="020B0604030504040204" pitchFamily="34" charset="0"/>
              </a:rPr>
            </a:br>
            <a:r>
              <a:rPr lang="en-GB" sz="3600" b="1" dirty="0">
                <a:solidFill>
                  <a:prstClr val="white"/>
                </a:solidFill>
                <a:latin typeface="Verdana" panose="020B0604030504040204" pitchFamily="34" charset="0"/>
                <a:ea typeface="Verdana" panose="020B0604030504040204" pitchFamily="34" charset="0"/>
              </a:rPr>
              <a:t/>
            </a:r>
            <a:br>
              <a:rPr lang="en-GB" sz="3600" b="1" dirty="0">
                <a:solidFill>
                  <a:prstClr val="white"/>
                </a:solidFill>
                <a:latin typeface="Verdana" panose="020B0604030504040204" pitchFamily="34" charset="0"/>
                <a:ea typeface="Verdana" panose="020B0604030504040204" pitchFamily="34" charset="0"/>
              </a:rPr>
            </a:br>
            <a:r>
              <a:rPr lang="en-GB" sz="2800" b="1" dirty="0" smtClean="0">
                <a:solidFill>
                  <a:srgbClr val="FF0000"/>
                </a:solidFill>
                <a:latin typeface="Verdana" panose="020B0604030504040204" pitchFamily="34" charset="0"/>
                <a:ea typeface="Verdana" panose="020B0604030504040204" pitchFamily="34" charset="0"/>
              </a:rPr>
              <a:t>TRAINING </a:t>
            </a:r>
            <a:r>
              <a:rPr lang="en-GB" sz="2800" b="1" dirty="0">
                <a:solidFill>
                  <a:srgbClr val="FF0000"/>
                </a:solidFill>
                <a:latin typeface="Verdana" panose="020B0604030504040204" pitchFamily="34" charset="0"/>
                <a:ea typeface="Verdana" panose="020B0604030504040204" pitchFamily="34" charset="0"/>
              </a:rPr>
              <a:t>EXERCISES</a:t>
            </a:r>
          </a:p>
        </p:txBody>
      </p:sp>
      <p:sp>
        <p:nvSpPr>
          <p:cNvPr id="3" name="TextBox 2"/>
          <p:cNvSpPr txBox="1"/>
          <p:nvPr/>
        </p:nvSpPr>
        <p:spPr>
          <a:xfrm>
            <a:off x="914400" y="6309360"/>
            <a:ext cx="5303520" cy="369332"/>
          </a:xfrm>
          <a:prstGeom prst="rect">
            <a:avLst/>
          </a:prstGeom>
          <a:noFill/>
        </p:spPr>
        <p:txBody>
          <a:bodyPr wrap="square" rtlCol="0">
            <a:spAutoFit/>
          </a:bodyPr>
          <a:lstStyle/>
          <a:p>
            <a:r>
              <a:rPr lang="en-CA" dirty="0" smtClean="0">
                <a:solidFill>
                  <a:srgbClr val="FF0000"/>
                </a:solidFill>
                <a:latin typeface="Verdana" panose="020B0604030504040204" pitchFamily="34" charset="0"/>
                <a:ea typeface="Verdana" panose="020B0604030504040204" pitchFamily="34" charset="0"/>
              </a:rPr>
              <a:t>Optional: insert logo or logos here</a:t>
            </a:r>
            <a:endParaRPr lang="en-CA"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10</a:t>
            </a:fld>
            <a:endParaRPr lang="en-US"/>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08564"/>
            <a:ext cx="5398312" cy="5849411"/>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909470" y="1362774"/>
            <a:ext cx="5849294"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 dirty="0" smtClean="0">
              <a:latin typeface="Verdana" panose="020B0604030504040204" pitchFamily="34" charset="0"/>
              <a:ea typeface="Verdana" panose="020B0604030504040204" pitchFamily="34" charset="0"/>
            </a:endParaRPr>
          </a:p>
        </p:txBody>
      </p:sp>
      <p:sp>
        <p:nvSpPr>
          <p:cNvPr id="9" name="Subtitle 4">
            <a:extLst>
              <a:ext uri="{FF2B5EF4-FFF2-40B4-BE49-F238E27FC236}">
                <a16:creationId xmlns:a16="http://schemas.microsoft.com/office/drawing/2014/main" xmlns="" id="{297AC081-21FE-4966-AC60-18194F2084C1}"/>
              </a:ext>
            </a:extLst>
          </p:cNvPr>
          <p:cNvSpPr txBox="1">
            <a:spLocks/>
          </p:cNvSpPr>
          <p:nvPr/>
        </p:nvSpPr>
        <p:spPr>
          <a:xfrm>
            <a:off x="5683839" y="1173684"/>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3200" b="1" dirty="0" smtClean="0">
                <a:latin typeface="Verdana" panose="020B0604030504040204" pitchFamily="34" charset="0"/>
                <a:ea typeface="Verdana" panose="020B0604030504040204" pitchFamily="34" charset="0"/>
                <a:cs typeface="Verdana" panose="020B0604030504040204" pitchFamily="34" charset="0"/>
              </a:rPr>
              <a:t>Why the cheapest option may not cost the least</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 sz="2000" dirty="0" smtClean="0">
                <a:latin typeface="Verdana" panose="020B0604030504040204" pitchFamily="34" charset="0"/>
                <a:ea typeface="Verdana" panose="020B0604030504040204" pitchFamily="34" charset="0"/>
                <a:cs typeface="Verdana" panose="020B0604030504040204" pitchFamily="34" charset="0"/>
              </a:rPr>
              <a:t>An important objective for all buyers is to create savings through their purchasing decisions.</a:t>
            </a:r>
          </a:p>
          <a:p>
            <a:pPr>
              <a:spcAft>
                <a:spcPts val="800"/>
              </a:spcAft>
            </a:pPr>
            <a:r>
              <a:rPr lang="en" sz="2000" dirty="0" smtClean="0">
                <a:latin typeface="Verdana" panose="020B0604030504040204" pitchFamily="34" charset="0"/>
                <a:ea typeface="Verdana" panose="020B0604030504040204" pitchFamily="34" charset="0"/>
                <a:cs typeface="Verdana" panose="020B0604030504040204" pitchFamily="34" charset="0"/>
              </a:rPr>
              <a:t>However, if the cheapest option does not support decent work for supplier employees, or if it does not meet increasing demand for businesses to respect human and labour rights, this decision may not cost </a:t>
            </a:r>
            <a:r>
              <a:rPr lang="en" sz="2000" dirty="0">
                <a:latin typeface="Verdana" panose="020B0604030504040204" pitchFamily="34" charset="0"/>
                <a:ea typeface="Verdana" panose="020B0604030504040204" pitchFamily="34" charset="0"/>
                <a:cs typeface="Verdana" panose="020B0604030504040204" pitchFamily="34" charset="0"/>
              </a:rPr>
              <a:t>the least for your company overall. </a:t>
            </a:r>
          </a:p>
          <a:p>
            <a:endParaRPr lang="en" dirty="0" smtClean="0"/>
          </a:p>
          <a:p>
            <a:pPr marL="285750" lvl="1" indent="-285750" algn="l">
              <a:lnSpc>
                <a:spcPct val="90000"/>
              </a:lnSpc>
              <a:spcBef>
                <a:spcPts val="600"/>
              </a:spcBef>
              <a:buFont typeface="Arial" panose="020B0604020202020204" pitchFamily="34" charset="0"/>
              <a:buChar char="•"/>
            </a:pPr>
            <a:endParaRPr lang="en-GB" dirty="0" smtClean="0">
              <a:solidFill>
                <a:srgbClr val="1E3250"/>
              </a:solidFill>
              <a:latin typeface="Flama-Light"/>
            </a:endParaRPr>
          </a:p>
          <a:p>
            <a:endParaRPr lang="en-GB" sz="1400" dirty="0" smtClean="0"/>
          </a:p>
          <a:p>
            <a:endParaRPr lang="en-GB" sz="1400" dirty="0"/>
          </a:p>
        </p:txBody>
      </p:sp>
    </p:spTree>
    <p:extLst>
      <p:ext uri="{BB962C8B-B14F-4D97-AF65-F5344CB8AC3E}">
        <p14:creationId xmlns:p14="http://schemas.microsoft.com/office/powerpoint/2010/main" val="222597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11</a:t>
            </a:fld>
            <a:endParaRPr lang="en-US"/>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08564"/>
            <a:ext cx="5398312" cy="5849411"/>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683839" y="308564"/>
            <a:ext cx="5991798" cy="6329742"/>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smtClean="0">
                <a:latin typeface="Verdana" panose="020B0604030504040204" pitchFamily="34" charset="0"/>
                <a:ea typeface="Verdana" panose="020B0604030504040204" pitchFamily="34" charset="0"/>
              </a:rPr>
              <a:t>Why the cheapest option may not cost the least</a:t>
            </a:r>
          </a:p>
          <a:p>
            <a:pPr>
              <a:lnSpc>
                <a:spcPct val="100000"/>
              </a:lnSpc>
            </a:pPr>
            <a:r>
              <a:rPr lang="en" dirty="0" smtClean="0">
                <a:latin typeface="Verdana" panose="020B0604030504040204" pitchFamily="34" charset="0"/>
                <a:ea typeface="Verdana" panose="020B0604030504040204" pitchFamily="34" charset="0"/>
              </a:rPr>
              <a:t>The risks for your company could be:</a:t>
            </a: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rPr>
              <a:t>Poor quality </a:t>
            </a:r>
            <a:r>
              <a:rPr lang="en-GB" dirty="0">
                <a:latin typeface="Verdana" panose="020B0604030504040204" pitchFamily="34" charset="0"/>
                <a:ea typeface="Verdana" panose="020B0604030504040204" pitchFamily="34" charset="0"/>
              </a:rPr>
              <a:t>or product failures</a:t>
            </a:r>
            <a:endParaRPr lang="en-US" dirty="0">
              <a:latin typeface="Verdana" panose="020B0604030504040204" pitchFamily="34" charset="0"/>
              <a:ea typeface="Verdana" panose="020B0604030504040204" pitchFamily="34" charset="0"/>
            </a:endParaRP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rPr>
              <a:t>Inconsistencies </a:t>
            </a:r>
            <a:r>
              <a:rPr lang="en-GB" dirty="0">
                <a:latin typeface="Verdana" panose="020B0604030504040204" pitchFamily="34" charset="0"/>
                <a:ea typeface="Verdana" panose="020B0604030504040204" pitchFamily="34" charset="0"/>
              </a:rPr>
              <a:t>in the supply of products or services</a:t>
            </a:r>
            <a:endParaRPr lang="en-US" dirty="0">
              <a:latin typeface="Verdana" panose="020B0604030504040204" pitchFamily="34" charset="0"/>
              <a:ea typeface="Verdana" panose="020B0604030504040204" pitchFamily="34" charset="0"/>
            </a:endParaRPr>
          </a:p>
          <a:p>
            <a:pPr marL="285750" lvl="0" indent="-285750">
              <a:lnSpc>
                <a:spcPct val="100000"/>
              </a:lnSpc>
              <a:buFont typeface="Wingdings" panose="05000000000000000000" pitchFamily="2" charset="2"/>
              <a:buChar char="§"/>
            </a:pPr>
            <a:r>
              <a:rPr lang="en-GB" b="1" dirty="0">
                <a:latin typeface="Verdana" panose="020B0604030504040204" pitchFamily="34" charset="0"/>
                <a:ea typeface="Verdana" panose="020B0604030504040204" pitchFamily="34" charset="0"/>
              </a:rPr>
              <a:t>Poor working conditions </a:t>
            </a:r>
            <a:r>
              <a:rPr lang="en-GB" dirty="0">
                <a:latin typeface="Verdana" panose="020B0604030504040204" pitchFamily="34" charset="0"/>
                <a:ea typeface="Verdana" panose="020B0604030504040204" pitchFamily="34" charset="0"/>
              </a:rPr>
              <a:t>which could lead </a:t>
            </a:r>
            <a:r>
              <a:rPr lang="en-GB" dirty="0" smtClean="0">
                <a:latin typeface="Verdana" panose="020B0604030504040204" pitchFamily="34" charset="0"/>
                <a:ea typeface="Verdana" panose="020B0604030504040204" pitchFamily="34" charset="0"/>
              </a:rPr>
              <a:t>to:</a:t>
            </a:r>
            <a:endParaRPr lang="en-US" dirty="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dirty="0" smtClean="0">
                <a:latin typeface="Verdana" panose="020B0604030504040204" pitchFamily="34" charset="0"/>
                <a:ea typeface="Verdana" panose="020B0604030504040204" pitchFamily="34" charset="0"/>
              </a:rPr>
              <a:t>Production stoppages due to </a:t>
            </a:r>
            <a:r>
              <a:rPr lang="en-GB" b="1" dirty="0" smtClean="0">
                <a:latin typeface="Verdana" panose="020B0604030504040204" pitchFamily="34" charset="0"/>
                <a:ea typeface="Verdana" panose="020B0604030504040204" pitchFamily="34" charset="0"/>
              </a:rPr>
              <a:t>worker unrest </a:t>
            </a:r>
            <a:r>
              <a:rPr lang="en-GB" dirty="0" smtClean="0">
                <a:latin typeface="Verdana" panose="020B0604030504040204" pitchFamily="34" charset="0"/>
                <a:ea typeface="Verdana" panose="020B0604030504040204" pitchFamily="34" charset="0"/>
              </a:rPr>
              <a:t>or strikes</a:t>
            </a:r>
            <a:endParaRPr lang="en-US" dirty="0" smtClean="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dirty="0" smtClean="0">
                <a:latin typeface="Verdana" panose="020B0604030504040204" pitchFamily="34" charset="0"/>
                <a:ea typeface="Verdana" panose="020B0604030504040204" pitchFamily="34" charset="0"/>
              </a:rPr>
              <a:t>Increased </a:t>
            </a:r>
            <a:r>
              <a:rPr lang="en-GB" b="1" dirty="0" smtClean="0">
                <a:latin typeface="Verdana" panose="020B0604030504040204" pitchFamily="34" charset="0"/>
                <a:ea typeface="Verdana" panose="020B0604030504040204" pitchFamily="34" charset="0"/>
              </a:rPr>
              <a:t>management costs </a:t>
            </a:r>
            <a:r>
              <a:rPr lang="en-GB" dirty="0" smtClean="0">
                <a:latin typeface="Verdana" panose="020B0604030504040204" pitchFamily="34" charset="0"/>
                <a:ea typeface="Verdana" panose="020B0604030504040204" pitchFamily="34" charset="0"/>
              </a:rPr>
              <a:t>to deal with any issues that arise</a:t>
            </a:r>
            <a:endParaRPr lang="en-US" dirty="0" smtClean="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b="1" dirty="0" smtClean="0">
                <a:latin typeface="Verdana" panose="020B0604030504040204" pitchFamily="34" charset="0"/>
                <a:ea typeface="Verdana" panose="020B0604030504040204" pitchFamily="34" charset="0"/>
              </a:rPr>
              <a:t>High employee turnover </a:t>
            </a:r>
            <a:r>
              <a:rPr lang="en-GB" dirty="0" smtClean="0">
                <a:latin typeface="Verdana" panose="020B0604030504040204" pitchFamily="34" charset="0"/>
                <a:ea typeface="Verdana" panose="020B0604030504040204" pitchFamily="34" charset="0"/>
              </a:rPr>
              <a:t>cost for suppliers</a:t>
            </a:r>
            <a:endParaRPr lang="en-US" dirty="0" smtClean="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dirty="0" smtClean="0">
                <a:latin typeface="Verdana" panose="020B0604030504040204" pitchFamily="34" charset="0"/>
                <a:ea typeface="Verdana" panose="020B0604030504040204" pitchFamily="34" charset="0"/>
              </a:rPr>
              <a:t>Increased </a:t>
            </a:r>
            <a:r>
              <a:rPr lang="en-GB" b="1" dirty="0" smtClean="0">
                <a:latin typeface="Verdana" panose="020B0604030504040204" pitchFamily="34" charset="0"/>
                <a:ea typeface="Verdana" panose="020B0604030504040204" pitchFamily="34" charset="0"/>
              </a:rPr>
              <a:t>compliance costs </a:t>
            </a:r>
            <a:r>
              <a:rPr lang="en-GB" dirty="0" smtClean="0">
                <a:latin typeface="Verdana" panose="020B0604030504040204" pitchFamily="34" charset="0"/>
                <a:ea typeface="Verdana" panose="020B0604030504040204" pitchFamily="34" charset="0"/>
              </a:rPr>
              <a:t>or </a:t>
            </a:r>
            <a:r>
              <a:rPr lang="en-GB" b="1" dirty="0" smtClean="0">
                <a:latin typeface="Verdana" panose="020B0604030504040204" pitchFamily="34" charset="0"/>
                <a:ea typeface="Verdana" panose="020B0604030504040204" pitchFamily="34" charset="0"/>
              </a:rPr>
              <a:t>legal liabilities</a:t>
            </a:r>
          </a:p>
          <a:p>
            <a:pPr marL="511175" lvl="0" indent="-285750">
              <a:lnSpc>
                <a:spcPct val="100000"/>
              </a:lnSpc>
              <a:buFont typeface="Wingdings" panose="05000000000000000000" pitchFamily="2" charset="2"/>
              <a:buChar char="§"/>
            </a:pPr>
            <a:r>
              <a:rPr lang="en-GB" b="1" dirty="0" smtClean="0">
                <a:latin typeface="Verdana" panose="020B0604030504040204" pitchFamily="34" charset="0"/>
                <a:ea typeface="Verdana" panose="020B0604030504040204" pitchFamily="34" charset="0"/>
              </a:rPr>
              <a:t>Reputational</a:t>
            </a:r>
            <a:r>
              <a:rPr lang="en-GB" dirty="0" smtClean="0">
                <a:latin typeface="Verdana" panose="020B0604030504040204" pitchFamily="34" charset="0"/>
                <a:ea typeface="Verdana" panose="020B0604030504040204" pitchFamily="34" charset="0"/>
              </a:rPr>
              <a:t> impacts and increased stakeholder pressure if poor practices are found</a:t>
            </a:r>
            <a:endParaRPr lang="en-US" dirty="0" smtClean="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dirty="0" smtClean="0">
                <a:latin typeface="Verdana" panose="020B0604030504040204" pitchFamily="34" charset="0"/>
                <a:ea typeface="Verdana" panose="020B0604030504040204" pitchFamily="34" charset="0"/>
              </a:rPr>
              <a:t>Potentially losing out on government contracts</a:t>
            </a:r>
            <a:endParaRPr lang="en-US" dirty="0" smtClean="0">
              <a:latin typeface="Verdana" panose="020B0604030504040204" pitchFamily="34" charset="0"/>
              <a:ea typeface="Verdana" panose="020B0604030504040204" pitchFamily="34" charset="0"/>
            </a:endParaRPr>
          </a:p>
          <a:p>
            <a:pPr marL="511175" lvl="0" indent="-285750">
              <a:lnSpc>
                <a:spcPct val="100000"/>
              </a:lnSpc>
              <a:buFont typeface="Wingdings" panose="05000000000000000000" pitchFamily="2" charset="2"/>
              <a:buChar char="§"/>
            </a:pPr>
            <a:r>
              <a:rPr lang="en-GB" dirty="0" smtClean="0">
                <a:latin typeface="Verdana" panose="020B0604030504040204" pitchFamily="34" charset="0"/>
                <a:ea typeface="Verdana" panose="020B0604030504040204" pitchFamily="34" charset="0"/>
              </a:rPr>
              <a:t>Potential loss of contracts to other suppliers that can offer decent working conditions to purchasers</a:t>
            </a:r>
          </a:p>
          <a:p>
            <a:pPr marL="511175" indent="-285750">
              <a:lnSpc>
                <a:spcPct val="100000"/>
              </a:lnSpc>
              <a:buFont typeface="Wingdings" panose="05000000000000000000" pitchFamily="2" charset="2"/>
              <a:buChar char="§"/>
            </a:pPr>
            <a:r>
              <a:rPr lang="en" b="1" dirty="0" smtClean="0">
                <a:solidFill>
                  <a:schemeClr val="tx1"/>
                </a:solidFill>
                <a:latin typeface="Verdana" panose="020B0604030504040204" pitchFamily="34" charset="0"/>
                <a:ea typeface="Verdana" panose="020B0604030504040204" pitchFamily="34" charset="0"/>
              </a:rPr>
              <a:t>Withdrawal </a:t>
            </a:r>
            <a:r>
              <a:rPr lang="en" dirty="0" smtClean="0">
                <a:solidFill>
                  <a:schemeClr val="tx1"/>
                </a:solidFill>
                <a:latin typeface="Verdana" panose="020B0604030504040204" pitchFamily="34" charset="0"/>
                <a:ea typeface="Verdana" panose="020B0604030504040204" pitchFamily="34" charset="0"/>
              </a:rPr>
              <a:t>of project </a:t>
            </a:r>
            <a:r>
              <a:rPr lang="en" b="1" dirty="0" smtClean="0">
                <a:solidFill>
                  <a:schemeClr val="tx1"/>
                </a:solidFill>
                <a:latin typeface="Verdana" panose="020B0604030504040204" pitchFamily="34" charset="0"/>
                <a:ea typeface="Verdana" panose="020B0604030504040204" pitchFamily="34" charset="0"/>
              </a:rPr>
              <a:t>financing</a:t>
            </a:r>
            <a:r>
              <a:rPr lang="en" dirty="0" smtClean="0">
                <a:solidFill>
                  <a:schemeClr val="tx1"/>
                </a:solidFill>
                <a:latin typeface="Verdana" panose="020B0604030504040204" pitchFamily="34" charset="0"/>
                <a:ea typeface="Verdana" panose="020B0604030504040204" pitchFamily="34" charset="0"/>
              </a:rPr>
              <a:t> by lenders</a:t>
            </a:r>
          </a:p>
          <a:p>
            <a:pPr marL="511175" indent="-285750">
              <a:lnSpc>
                <a:spcPct val="100000"/>
              </a:lnSpc>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rPr>
              <a:t>More </a:t>
            </a:r>
            <a:r>
              <a:rPr lang="en" dirty="0">
                <a:solidFill>
                  <a:schemeClr val="tx1"/>
                </a:solidFill>
                <a:latin typeface="Verdana" panose="020B0604030504040204" pitchFamily="34" charset="0"/>
                <a:ea typeface="Verdana" panose="020B0604030504040204" pitchFamily="34" charset="0"/>
              </a:rPr>
              <a:t>frequent </a:t>
            </a:r>
            <a:r>
              <a:rPr lang="en" b="1" dirty="0">
                <a:solidFill>
                  <a:schemeClr val="tx1"/>
                </a:solidFill>
                <a:latin typeface="Verdana" panose="020B0604030504040204" pitchFamily="34" charset="0"/>
                <a:ea typeface="Verdana" panose="020B0604030504040204" pitchFamily="34" charset="0"/>
              </a:rPr>
              <a:t>audits </a:t>
            </a:r>
            <a:r>
              <a:rPr lang="en" dirty="0">
                <a:solidFill>
                  <a:schemeClr val="tx1"/>
                </a:solidFill>
                <a:latin typeface="Verdana" panose="020B0604030504040204" pitchFamily="34" charset="0"/>
                <a:ea typeface="Verdana" panose="020B0604030504040204" pitchFamily="34" charset="0"/>
              </a:rPr>
              <a:t>and supplier monitoring to check </a:t>
            </a:r>
            <a:r>
              <a:rPr lang="en" dirty="0" smtClean="0">
                <a:solidFill>
                  <a:schemeClr val="tx1"/>
                </a:solidFill>
                <a:latin typeface="Verdana" panose="020B0604030504040204" pitchFamily="34" charset="0"/>
                <a:ea typeface="Verdana" panose="020B0604030504040204" pitchFamily="34" charset="0"/>
              </a:rPr>
              <a:t>conditions, </a:t>
            </a:r>
            <a:r>
              <a:rPr lang="en" dirty="0">
                <a:solidFill>
                  <a:schemeClr val="tx1"/>
                </a:solidFill>
                <a:latin typeface="Verdana" panose="020B0604030504040204" pitchFamily="34" charset="0"/>
                <a:ea typeface="Verdana" panose="020B0604030504040204" pitchFamily="34" charset="0"/>
              </a:rPr>
              <a:t>which could increase </a:t>
            </a:r>
            <a:r>
              <a:rPr lang="en" dirty="0" smtClean="0">
                <a:solidFill>
                  <a:schemeClr val="tx1"/>
                </a:solidFill>
                <a:latin typeface="Verdana" panose="020B0604030504040204" pitchFamily="34" charset="0"/>
                <a:ea typeface="Verdana" panose="020B0604030504040204" pitchFamily="34" charset="0"/>
              </a:rPr>
              <a:t>costs</a:t>
            </a: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endParaRPr lang="en-GB" sz="1200" dirty="0"/>
          </a:p>
        </p:txBody>
      </p:sp>
    </p:spTree>
    <p:extLst>
      <p:ext uri="{BB962C8B-B14F-4D97-AF65-F5344CB8AC3E}">
        <p14:creationId xmlns:p14="http://schemas.microsoft.com/office/powerpoint/2010/main" val="95079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12</a:t>
            </a:fld>
            <a:endParaRPr lang="en-US"/>
          </a:p>
        </p:txBody>
      </p:sp>
      <p:pic>
        <p:nvPicPr>
          <p:cNvPr id="7" name="Picture 6">
            <a:extLst>
              <a:ext uri="{FF2B5EF4-FFF2-40B4-BE49-F238E27FC236}">
                <a16:creationId xmlns=""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790716" y="332315"/>
            <a:ext cx="6025232" cy="5543008"/>
          </a:xfrm>
        </p:spPr>
        <p:txBody>
          <a:bodyPr vert="horz" lIns="91440" tIns="45720" rIns="91440" bIns="45720" numCol="1" rtlCol="0" anchor="t">
            <a:noAutofit/>
          </a:bodyPr>
          <a:lstStyle/>
          <a:p>
            <a:r>
              <a:rPr lang="en-GB" sz="2000" b="1" dirty="0">
                <a:latin typeface="Verdana" panose="020B0604030504040204" pitchFamily="34" charset="0"/>
                <a:ea typeface="Verdana" panose="020B0604030504040204" pitchFamily="34" charset="0"/>
                <a:cs typeface="Verdana" panose="020B0604030504040204" pitchFamily="34" charset="0"/>
              </a:rPr>
              <a:t>Buying responsibly can save you money in the longer term.</a:t>
            </a:r>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Considering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decent work in your buying decisions can benefit your company by:</a:t>
            </a: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Securing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consistent and reliable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suppliers</a:t>
            </a:r>
            <a:endParaRPr lang="en"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Making you a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customer of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choice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providing access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new markets</a:t>
            </a:r>
            <a:endParaRPr lang="en"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Building longer-term</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 resilience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into your supply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chains</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Attracting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additional financing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by reducing project risk</a:t>
            </a:r>
            <a:endParaRPr lang="en"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Protecting your company’s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brand image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and reputation</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“Doing good”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in line with your company’s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values</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Helping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to build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healthy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societies</a:t>
            </a:r>
            <a:endPar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Attracting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better job applicants </a:t>
            </a:r>
            <a:endParaRPr lang="en"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Complying with </a:t>
            </a:r>
            <a:r>
              <a:rPr lang="en"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legal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requirements </a:t>
            </a: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standards</a:t>
            </a:r>
          </a:p>
          <a:p>
            <a:pPr marL="285750" lvl="0" indent="-285750">
              <a:buFont typeface="Wingdings" panose="05000000000000000000" pitchFamily="2" charset="2"/>
              <a:buChar char="§"/>
            </a:pPr>
            <a:r>
              <a:rPr lang="en"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Meeting </a:t>
            </a:r>
            <a:r>
              <a:rPr lang="en" dirty="0">
                <a:solidFill>
                  <a:schemeClr val="tx1"/>
                </a:solidFill>
                <a:latin typeface="Verdana" panose="020B0604030504040204" pitchFamily="34" charset="0"/>
                <a:ea typeface="Verdana" panose="020B0604030504040204" pitchFamily="34" charset="0"/>
                <a:cs typeface="Verdana" panose="020B0604030504040204" pitchFamily="34" charset="0"/>
              </a:rPr>
              <a:t>internal and external </a:t>
            </a:r>
            <a:r>
              <a:rPr lang="en" b="1" dirty="0">
                <a:solidFill>
                  <a:schemeClr val="tx1"/>
                </a:solidFill>
                <a:latin typeface="Verdana" panose="020B0604030504040204" pitchFamily="34" charset="0"/>
                <a:ea typeface="Verdana" panose="020B0604030504040204" pitchFamily="34" charset="0"/>
                <a:cs typeface="Verdana" panose="020B0604030504040204" pitchFamily="34" charset="0"/>
              </a:rPr>
              <a:t>stakeholder expectations</a:t>
            </a: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en-GB" sz="1400" dirty="0"/>
          </a:p>
          <a:p>
            <a:endParaRPr lang="en-GB" sz="1400" dirty="0"/>
          </a:p>
        </p:txBody>
      </p:sp>
    </p:spTree>
    <p:extLst>
      <p:ext uri="{BB962C8B-B14F-4D97-AF65-F5344CB8AC3E}">
        <p14:creationId xmlns:p14="http://schemas.microsoft.com/office/powerpoint/2010/main" val="2740933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13</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332313"/>
            <a:ext cx="5814892" cy="844945"/>
          </a:xfrm>
        </p:spPr>
        <p:txBody>
          <a:bodyPr/>
          <a:lstStyle/>
          <a:p>
            <a:r>
              <a:rPr lang="da-DK" sz="2800" b="1" dirty="0" smtClean="0">
                <a:latin typeface="Verdana" panose="020B0604030504040204" pitchFamily="34" charset="0"/>
                <a:ea typeface="Verdana" panose="020B0604030504040204" pitchFamily="34" charset="0"/>
                <a:cs typeface="Verdana" panose="020B0604030504040204" pitchFamily="34" charset="0"/>
              </a:rPr>
              <a:t>WHAT’S </a:t>
            </a:r>
            <a:r>
              <a:rPr lang="da-DK" sz="2800" b="1" dirty="0">
                <a:latin typeface="Verdana" panose="020B0604030504040204" pitchFamily="34" charset="0"/>
                <a:ea typeface="Verdana" panose="020B0604030504040204" pitchFamily="34" charset="0"/>
                <a:cs typeface="Verdana" panose="020B0604030504040204" pitchFamily="34" charset="0"/>
              </a:rPr>
              <a:t>YOUR COMPANY’S RESPONSIBILITY?</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899743" y="1485738"/>
            <a:ext cx="5559006" cy="4368740"/>
          </a:xfrm>
        </p:spPr>
        <p:txBody>
          <a:bodyPr/>
          <a:lstStyle/>
          <a:p>
            <a:r>
              <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Companies have a responsibility to consider the working conditions in their supply chain beyond tier 1 when purchasing goods and services. </a:t>
            </a:r>
          </a:p>
          <a:p>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This is required by the UN Guiding Principles on Business and Human Rights </a:t>
            </a:r>
          </a:p>
          <a:p>
            <a:pPr marL="342900" indent="-342900">
              <a:buFont typeface="Wingdings" panose="05000000000000000000" pitchFamily="2" charset="2"/>
              <a:buChar char="§"/>
            </a:pP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It is reflected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in the 2030 Agenda and the SDGs</a:t>
            </a:r>
          </a:p>
          <a:p>
            <a:pPr marL="342900" indent="-342900">
              <a:buFont typeface="Wingdings" panose="05000000000000000000" pitchFamily="2" charset="2"/>
              <a:buChar char="§"/>
            </a:pP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Laws, e.g</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UK and Australian </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Modern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lavery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A</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cts</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French Duty of Vigilance Law, increasingly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incorporate this requirement</a:t>
            </a:r>
          </a:p>
          <a:p>
            <a:pPr>
              <a:spcBef>
                <a:spcPts val="1200"/>
              </a:spcBef>
            </a:pPr>
            <a:r>
              <a:rPr lang="en" dirty="0" smtClean="0">
                <a:latin typeface="Verdana" panose="020B0604030504040204" pitchFamily="34" charset="0"/>
                <a:ea typeface="Verdana" panose="020B0604030504040204" pitchFamily="34" charset="0"/>
                <a:cs typeface="Verdana" panose="020B0604030504040204" pitchFamily="34" charset="0"/>
              </a:rPr>
              <a:t>Companies </a:t>
            </a:r>
            <a:r>
              <a:rPr lang="en" dirty="0">
                <a:latin typeface="Verdana" panose="020B0604030504040204" pitchFamily="34" charset="0"/>
                <a:ea typeface="Verdana" panose="020B0604030504040204" pitchFamily="34" charset="0"/>
                <a:cs typeface="Verdana" panose="020B0604030504040204" pitchFamily="34" charset="0"/>
              </a:rPr>
              <a:t>can significantly influence decent work for supplier employees by adapting their own purchasing practices</a:t>
            </a:r>
            <a:r>
              <a:rPr lang="en" dirty="0" smtClean="0">
                <a:latin typeface="Verdana" panose="020B0604030504040204" pitchFamily="34" charset="0"/>
                <a:ea typeface="Verdana" panose="020B0604030504040204" pitchFamily="34" charset="0"/>
                <a:cs typeface="Verdana" panose="020B0604030504040204" pitchFamily="34" charset="0"/>
              </a:rPr>
              <a:t>.</a:t>
            </a:r>
          </a:p>
          <a:p>
            <a:pPr>
              <a:spcBef>
                <a:spcPts val="1200"/>
              </a:spcBef>
            </a:pPr>
            <a:r>
              <a:rPr lang="en" dirty="0" smtClean="0">
                <a:latin typeface="Verdana" panose="020B0604030504040204" pitchFamily="34" charset="0"/>
                <a:ea typeface="Verdana" panose="020B0604030504040204" pitchFamily="34" charset="0"/>
                <a:cs typeface="Verdana" panose="020B0604030504040204" pitchFamily="34" charset="0"/>
              </a:rPr>
              <a:t>In our globalised and interconnected world, a company needs to take responsibility for any impacts that its buying practices have along its supply chain. </a:t>
            </a:r>
            <a:endParaRPr lang="en" dirty="0">
              <a:latin typeface="Verdana" panose="020B0604030504040204" pitchFamily="34" charset="0"/>
              <a:ea typeface="Verdana" panose="020B0604030504040204" pitchFamily="34" charset="0"/>
              <a:cs typeface="Verdana" panose="020B0604030504040204" pitchFamily="34" charset="0"/>
            </a:endParaRPr>
          </a:p>
          <a:p>
            <a:endParaRPr lang="en" sz="1800" dirty="0"/>
          </a:p>
          <a:p>
            <a:endParaRPr lang="en-GB" sz="1800" dirty="0"/>
          </a:p>
          <a:p>
            <a:endParaRPr lang="en-GB" sz="1400" dirty="0"/>
          </a:p>
        </p:txBody>
      </p:sp>
      <p:pic>
        <p:nvPicPr>
          <p:cNvPr id="6" name="Picture 5">
            <a:extLst>
              <a:ext uri="{FF2B5EF4-FFF2-40B4-BE49-F238E27FC236}">
                <a16:creationId xmlns=""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Tree>
    <p:extLst>
      <p:ext uri="{BB962C8B-B14F-4D97-AF65-F5344CB8AC3E}">
        <p14:creationId xmlns:p14="http://schemas.microsoft.com/office/powerpoint/2010/main" val="228622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14</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69" y="332316"/>
            <a:ext cx="6072733" cy="1204384"/>
          </a:xfrm>
        </p:spPr>
        <p:txBody>
          <a:bodyPr/>
          <a:lstStyle/>
          <a:p>
            <a:r>
              <a:rPr lang="da-DK" b="1" dirty="0" smtClean="0">
                <a:latin typeface="Verdana" panose="020B0604030504040204" pitchFamily="34" charset="0"/>
                <a:ea typeface="Verdana" panose="020B0604030504040204" pitchFamily="34" charset="0"/>
                <a:cs typeface="Verdana" panose="020B0604030504040204" pitchFamily="34" charset="0"/>
              </a:rPr>
              <a:t>HOW </a:t>
            </a:r>
            <a:r>
              <a:rPr lang="da-DK" b="1" dirty="0">
                <a:latin typeface="Verdana" panose="020B0604030504040204" pitchFamily="34" charset="0"/>
                <a:ea typeface="Verdana" panose="020B0604030504040204" pitchFamily="34" charset="0"/>
                <a:cs typeface="Verdana" panose="020B0604030504040204" pitchFamily="34" charset="0"/>
              </a:rPr>
              <a:t>CAN WE </a:t>
            </a:r>
            <a:r>
              <a:rPr lang="da-DK" b="1" dirty="0" smtClean="0">
                <a:latin typeface="Verdana" panose="020B0604030504040204" pitchFamily="34" charset="0"/>
                <a:ea typeface="Verdana" panose="020B0604030504040204" pitchFamily="34" charset="0"/>
                <a:cs typeface="Verdana" panose="020B0604030504040204" pitchFamily="34" charset="0"/>
              </a:rPr>
              <a:t>IDENTIFY </a:t>
            </a:r>
            <a:r>
              <a:rPr lang="da-DK" b="1" dirty="0">
                <a:latin typeface="Verdana" panose="020B0604030504040204" pitchFamily="34" charset="0"/>
                <a:ea typeface="Verdana" panose="020B0604030504040204" pitchFamily="34" charset="0"/>
                <a:cs typeface="Verdana" panose="020B0604030504040204" pitchFamily="34" charset="0"/>
              </a:rPr>
              <a:t>THE RISKS?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1542375"/>
            <a:ext cx="5559006" cy="4445005"/>
          </a:xfrm>
        </p:spPr>
        <p:txBody>
          <a:bodyPr vert="horz" lIns="91440" tIns="45720" rIns="91440" bIns="45720" numCol="1" rtlCol="0" anchor="t">
            <a:noAutofi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Many impacts on workers — and risks to your company — happen in more distant parts of the supply chain.</a:t>
            </a:r>
          </a:p>
          <a:p>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Compliance-based approaches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are there to ensure that your company meets regulations and standards. But: </a:t>
            </a:r>
            <a:r>
              <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rPr>
              <a:t>compliance may not be enough to </a:t>
            </a:r>
            <a:r>
              <a:rPr lang="en-GB"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understand and manage risks beyond </a:t>
            </a:r>
            <a:r>
              <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rPr>
              <a:t>your tier 1 suppliers.</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Using tools of engagement and dialogue will help you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build a better understanding and </a:t>
            </a: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effect change.</a:t>
            </a:r>
            <a:endPar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65366" y="1838002"/>
            <a:ext cx="11299406" cy="4602898"/>
          </a:xfrm>
        </p:spPr>
        <p:txBody>
          <a:bodyPr vert="horz" lIns="91440" tIns="45720" rIns="91440" bIns="45720" numCol="1" rtlCol="0" anchor="t">
            <a:noAutofit/>
          </a:bodyPr>
          <a:lstStyle/>
          <a:p>
            <a:pPr>
              <a:spcAft>
                <a:spcPts val="1200"/>
              </a:spcAft>
            </a:pPr>
            <a:r>
              <a:rPr lang="en-GB" sz="1800" dirty="0" smtClean="0">
                <a:latin typeface="Verdana" panose="020B0604030504040204" pitchFamily="34" charset="0"/>
                <a:ea typeface="Verdana" panose="020B0604030504040204" pitchFamily="34" charset="0"/>
              </a:rPr>
              <a:t>Many </a:t>
            </a:r>
            <a:r>
              <a:rPr lang="en-GB" sz="1800" dirty="0">
                <a:latin typeface="Verdana" panose="020B0604030504040204" pitchFamily="34" charset="0"/>
                <a:ea typeface="Verdana" panose="020B0604030504040204" pitchFamily="34" charset="0"/>
              </a:rPr>
              <a:t>companies approach decent work as a compliance task, where risks are minimised by aligning with legal, business partners’, industry or expert standards, or imposing relevant requirements on their direct suppliers.</a:t>
            </a:r>
          </a:p>
          <a:p>
            <a:pPr>
              <a:spcAft>
                <a:spcPts val="1200"/>
              </a:spcAft>
            </a:pPr>
            <a:r>
              <a:rPr lang="en-GB" sz="1800" dirty="0">
                <a:latin typeface="Verdana" panose="020B0604030504040204" pitchFamily="34" charset="0"/>
                <a:ea typeface="Verdana" panose="020B0604030504040204" pitchFamily="34" charset="0"/>
              </a:rPr>
              <a:t>Commonly used tools include codes of conduct, audits and corrective action plans, policy commitments, and </a:t>
            </a:r>
            <a:br>
              <a:rPr lang="en-GB" sz="1800" dirty="0">
                <a:latin typeface="Verdana" panose="020B0604030504040204" pitchFamily="34" charset="0"/>
                <a:ea typeface="Verdana" panose="020B0604030504040204" pitchFamily="34" charset="0"/>
              </a:rPr>
            </a:br>
            <a:r>
              <a:rPr lang="en-GB" sz="1800" dirty="0">
                <a:latin typeface="Verdana" panose="020B0604030504040204" pitchFamily="34" charset="0"/>
                <a:ea typeface="Verdana" panose="020B0604030504040204" pitchFamily="34" charset="0"/>
              </a:rPr>
              <a:t>other </a:t>
            </a:r>
            <a:r>
              <a:rPr lang="en-GB" sz="1800" dirty="0" smtClean="0">
                <a:latin typeface="Verdana" panose="020B0604030504040204" pitchFamily="34" charset="0"/>
                <a:ea typeface="Verdana" panose="020B0604030504040204" pitchFamily="34" charset="0"/>
              </a:rPr>
              <a:t>tools and regulation</a:t>
            </a:r>
            <a:r>
              <a:rPr lang="en-GB" sz="1800" dirty="0">
                <a:latin typeface="Verdana" panose="020B0604030504040204" pitchFamily="34" charset="0"/>
                <a:ea typeface="Verdana" panose="020B0604030504040204" pitchFamily="34" charset="0"/>
              </a:rPr>
              <a:t>.</a:t>
            </a:r>
          </a:p>
          <a:p>
            <a:pPr>
              <a:spcAft>
                <a:spcPts val="1200"/>
              </a:spcAft>
            </a:pPr>
            <a:endParaRPr lang="en-GB" sz="1800" dirty="0">
              <a:latin typeface="Verdana" panose="020B0604030504040204" pitchFamily="34" charset="0"/>
              <a:ea typeface="Verdana" panose="020B0604030504040204" pitchFamily="34" charset="0"/>
            </a:endParaRPr>
          </a:p>
          <a:p>
            <a:pPr>
              <a:spcAft>
                <a:spcPts val="1200"/>
              </a:spcAft>
            </a:pPr>
            <a:r>
              <a:rPr lang="en-GB" sz="2400" b="1" dirty="0">
                <a:latin typeface="Verdana" panose="020B0604030504040204" pitchFamily="34" charset="0"/>
                <a:ea typeface="Verdana" panose="020B0604030504040204" pitchFamily="34" charset="0"/>
              </a:rPr>
              <a:t>Group reflection</a:t>
            </a:r>
          </a:p>
          <a:p>
            <a:pPr marL="342900" indent="-342900">
              <a:buFont typeface="Wingdings" panose="05000000000000000000" pitchFamily="2" charset="2"/>
              <a:buChar char="§"/>
            </a:pPr>
            <a:r>
              <a:rPr lang="en-GB" sz="2400" dirty="0">
                <a:solidFill>
                  <a:schemeClr val="tx1"/>
                </a:solidFill>
                <a:latin typeface="Verdana" panose="020B0604030504040204" pitchFamily="34" charset="0"/>
                <a:ea typeface="Verdana" panose="020B0604030504040204" pitchFamily="34" charset="0"/>
              </a:rPr>
              <a:t>What might be the shortcomings of a compliance-based approach?</a:t>
            </a:r>
          </a:p>
          <a:p>
            <a:pPr marL="342900" indent="-342900">
              <a:buFont typeface="Wingdings" panose="05000000000000000000" pitchFamily="2" charset="2"/>
              <a:buChar char="§"/>
            </a:pPr>
            <a:r>
              <a:rPr lang="en-GB" sz="2400" dirty="0">
                <a:solidFill>
                  <a:schemeClr val="tx1"/>
                </a:solidFill>
                <a:latin typeface="Verdana" panose="020B0604030504040204" pitchFamily="34" charset="0"/>
                <a:ea typeface="Verdana" panose="020B0604030504040204" pitchFamily="34" charset="0"/>
              </a:rPr>
              <a:t>Why might it be </a:t>
            </a:r>
            <a:r>
              <a:rPr lang="en-GB" sz="2400" dirty="0" smtClean="0">
                <a:solidFill>
                  <a:schemeClr val="tx1"/>
                </a:solidFill>
                <a:latin typeface="Verdana" panose="020B0604030504040204" pitchFamily="34" charset="0"/>
                <a:ea typeface="Verdana" panose="020B0604030504040204" pitchFamily="34" charset="0"/>
              </a:rPr>
              <a:t>good </a:t>
            </a:r>
            <a:r>
              <a:rPr lang="en-GB" sz="2400" dirty="0">
                <a:solidFill>
                  <a:schemeClr val="tx1"/>
                </a:solidFill>
                <a:latin typeface="Verdana" panose="020B0604030504040204" pitchFamily="34" charset="0"/>
                <a:ea typeface="Verdana" panose="020B0604030504040204" pitchFamily="34" charset="0"/>
              </a:rPr>
              <a:t>to complement this approach </a:t>
            </a:r>
            <a:r>
              <a:rPr lang="en-GB" sz="2400" dirty="0" smtClean="0">
                <a:solidFill>
                  <a:schemeClr val="tx1"/>
                </a:solidFill>
                <a:latin typeface="Verdana" panose="020B0604030504040204" pitchFamily="34" charset="0"/>
                <a:ea typeface="Verdana" panose="020B0604030504040204" pitchFamily="34" charset="0"/>
              </a:rPr>
              <a:t>with other </a:t>
            </a:r>
            <a:r>
              <a:rPr lang="en-GB" sz="2400" dirty="0">
                <a:solidFill>
                  <a:schemeClr val="tx1"/>
                </a:solidFill>
                <a:latin typeface="Verdana" panose="020B0604030504040204" pitchFamily="34" charset="0"/>
                <a:ea typeface="Verdana" panose="020B0604030504040204" pitchFamily="34" charset="0"/>
              </a:rPr>
              <a:t>types of supplier engagement?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15</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457200"/>
            <a:ext cx="11172406" cy="1186249"/>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WHAT ARE THE LIMITATIONS OF COMPLIANCE-BASED APPROACHES </a:t>
            </a:r>
            <a:r>
              <a:rPr lang="da-DK" b="1" dirty="0" smtClean="0">
                <a:latin typeface="Verdana" panose="020B0604030504040204" pitchFamily="34" charset="0"/>
                <a:ea typeface="Verdana" panose="020B0604030504040204" pitchFamily="34" charset="0"/>
                <a:cs typeface="Verdana" panose="020B0604030504040204" pitchFamily="34" charset="0"/>
              </a:rPr>
              <a:t>IN HELPING </a:t>
            </a:r>
            <a:r>
              <a:rPr lang="da-DK" b="1" dirty="0">
                <a:latin typeface="Verdana" panose="020B0604030504040204" pitchFamily="34" charset="0"/>
                <a:ea typeface="Verdana" panose="020B0604030504040204" pitchFamily="34" charset="0"/>
                <a:cs typeface="Verdana" panose="020B0604030504040204" pitchFamily="34" charset="0"/>
              </a:rPr>
              <a:t>YOU UNDERSTAND RISKS?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613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745673"/>
            <a:ext cx="11172406" cy="4426532"/>
          </a:xfrm>
        </p:spPr>
        <p:txBody>
          <a:bodyPr vert="horz" lIns="91440" tIns="45720" rIns="91440" bIns="45720" numCol="1" rtlCol="0" anchor="t">
            <a:noAutofit/>
          </a:bodyPr>
          <a:lstStyle/>
          <a:p>
            <a:pPr>
              <a:spcAft>
                <a:spcPts val="1200"/>
              </a:spcAft>
            </a:pPr>
            <a:r>
              <a:rPr lang="en-GB" sz="2400" b="1" dirty="0">
                <a:latin typeface="Verdana" panose="020B0604030504040204" pitchFamily="34" charset="0"/>
                <a:ea typeface="Verdana" panose="020B0604030504040204" pitchFamily="34" charset="0"/>
                <a:cs typeface="Verdana" panose="020B0604030504040204" pitchFamily="34" charset="0"/>
              </a:rPr>
              <a:t>Group </a:t>
            </a:r>
            <a:r>
              <a:rPr lang="en-GB" sz="2400" b="1" dirty="0" smtClean="0">
                <a:latin typeface="Verdana" panose="020B0604030504040204" pitchFamily="34" charset="0"/>
                <a:ea typeface="Verdana" panose="020B0604030504040204" pitchFamily="34" charset="0"/>
                <a:cs typeface="Verdana" panose="020B0604030504040204" pitchFamily="34" charset="0"/>
              </a:rPr>
              <a:t>reflection</a:t>
            </a:r>
          </a:p>
          <a:p>
            <a:pPr>
              <a:spcAft>
                <a:spcPts val="1200"/>
              </a:spcAft>
            </a:pPr>
            <a:endParaRPr lang="en-GB" sz="2400" b="1"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Wingdings" panose="05000000000000000000" pitchFamily="2" charset="2"/>
              <a:buChar char="§"/>
            </a:pPr>
            <a:r>
              <a:rPr lang="en-GB" sz="2400" dirty="0">
                <a:latin typeface="Verdana" panose="020B0604030504040204" pitchFamily="34" charset="0"/>
                <a:ea typeface="Verdana" panose="020B0604030504040204" pitchFamily="34" charset="0"/>
                <a:cs typeface="Verdana" panose="020B0604030504040204" pitchFamily="34" charset="0"/>
              </a:rPr>
              <a:t>What are your thoughts on the benefits of supporting decent work in your supply chains? </a:t>
            </a:r>
          </a:p>
          <a:p>
            <a:pPr marL="342900" indent="-342900">
              <a:spcAft>
                <a:spcPts val="600"/>
              </a:spcAft>
              <a:buFont typeface="Wingdings" panose="05000000000000000000" pitchFamily="2" charset="2"/>
              <a:buChar char="§"/>
            </a:pPr>
            <a:r>
              <a:rPr lang="en-GB" sz="2400" dirty="0">
                <a:latin typeface="Verdana" panose="020B0604030504040204" pitchFamily="34" charset="0"/>
                <a:ea typeface="Verdana" panose="020B0604030504040204" pitchFamily="34" charset="0"/>
                <a:cs typeface="Verdana" panose="020B0604030504040204" pitchFamily="34" charset="0"/>
              </a:rPr>
              <a:t>If this has not played a role in your work so far, why do you think that is? </a:t>
            </a:r>
          </a:p>
          <a:p>
            <a:pPr marL="342900" indent="-342900">
              <a:spcAft>
                <a:spcPts val="600"/>
              </a:spcAft>
              <a:buFont typeface="Wingdings" panose="05000000000000000000" pitchFamily="2" charset="2"/>
              <a:buChar char="§"/>
            </a:pPr>
            <a:r>
              <a:rPr lang="en-GB" sz="2400" dirty="0">
                <a:latin typeface="Verdana" panose="020B0604030504040204" pitchFamily="34" charset="0"/>
                <a:ea typeface="Verdana" panose="020B0604030504040204" pitchFamily="34" charset="0"/>
                <a:cs typeface="Verdana" panose="020B0604030504040204" pitchFamily="34" charset="0"/>
              </a:rPr>
              <a:t>Do you think achieving these benefits is important to your company? Why/why not?</a:t>
            </a:r>
          </a:p>
          <a:p>
            <a:endParaRPr lang="en-GB" sz="2400" b="1" dirty="0">
              <a:latin typeface="Verdana" panose="020B0604030504040204" pitchFamily="34" charset="0"/>
              <a:ea typeface="Verdana" panose="020B0604030504040204" pitchFamily="34" charset="0"/>
              <a:cs typeface="Verdana" panose="020B0604030504040204" pitchFamily="34" charset="0"/>
            </a:endParaRPr>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16</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WHY IS IT IMPORTANT TO SUPPORT DECENT WORK FOR ALL?</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124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3</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PUTTING PRINCIPLES OF ENGAGEMENT AND DIALOGUE INTO PRACTICE</a:t>
            </a:r>
          </a:p>
        </p:txBody>
      </p:sp>
    </p:spTree>
    <p:extLst>
      <p:ext uri="{BB962C8B-B14F-4D97-AF65-F5344CB8AC3E}">
        <p14:creationId xmlns:p14="http://schemas.microsoft.com/office/powerpoint/2010/main" val="19606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vert="horz" lIns="91440" tIns="45720" rIns="91440" bIns="45720" numCol="1" rtlCol="0" anchor="t">
            <a:noAutofit/>
          </a:bodyPr>
          <a:lstStyle/>
          <a:p>
            <a:endParaRPr lang="en-GB" b="1" dirty="0"/>
          </a:p>
          <a:p>
            <a:r>
              <a:rPr lang="en-GB" sz="1800" b="1" dirty="0">
                <a:latin typeface="Verdana" panose="020B0604030504040204" pitchFamily="34" charset="0"/>
                <a:ea typeface="Verdana" panose="020B0604030504040204" pitchFamily="34" charset="0"/>
                <a:cs typeface="Verdana" panose="020B0604030504040204" pitchFamily="34" charset="0"/>
              </a:rPr>
              <a:t>Learning outcome: </a:t>
            </a:r>
            <a:endParaRPr lang="en-GB" sz="1800" dirty="0">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This </a:t>
            </a:r>
            <a:r>
              <a:rPr lang="en-GB" sz="1800" dirty="0">
                <a:latin typeface="Verdana" panose="020B0604030504040204" pitchFamily="34" charset="0"/>
                <a:ea typeface="Verdana" panose="020B0604030504040204" pitchFamily="34" charset="0"/>
                <a:cs typeface="Verdana" panose="020B0604030504040204" pitchFamily="34" charset="0"/>
              </a:rPr>
              <a:t>game will highlight the importance of ‘how’ you behave in conversations, rather than ‘what’ you say. The experience will help you keep this in mind when you are conducting supplier good practice sharing workshops.</a:t>
            </a:r>
          </a:p>
          <a:p>
            <a:pPr marL="285750" indent="-285750">
              <a:buFont typeface="Arial" panose="020B0604020202020204" pitchFamily="34" charset="0"/>
              <a:buChar char="•"/>
            </a:pPr>
            <a:endParaRPr lang="en-GB" sz="18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Exercise:</a:t>
            </a:r>
          </a:p>
          <a:p>
            <a:r>
              <a:rPr lang="en-GB" sz="1800" dirty="0">
                <a:latin typeface="Verdana" panose="020B0604030504040204" pitchFamily="34" charset="0"/>
                <a:ea typeface="Verdana" panose="020B0604030504040204" pitchFamily="34" charset="0"/>
                <a:cs typeface="Verdana" panose="020B0604030504040204" pitchFamily="34" charset="0"/>
              </a:rPr>
              <a:t>The ”listening” game highlights the impact of balancing “advocacy” (or expressing one’s opinions) and </a:t>
            </a:r>
          </a:p>
          <a:p>
            <a:r>
              <a:rPr lang="en-GB" sz="1800" dirty="0">
                <a:latin typeface="Verdana" panose="020B0604030504040204" pitchFamily="34" charset="0"/>
                <a:ea typeface="Verdana" panose="020B0604030504040204" pitchFamily="34" charset="0"/>
                <a:cs typeface="Verdana" panose="020B0604030504040204" pitchFamily="34" charset="0"/>
              </a:rPr>
              <a:t>“deep listening” (showing interest and curiosity in what the other person is saying)</a:t>
            </a:r>
          </a:p>
          <a:p>
            <a:endParaRPr lang="en-GB" sz="18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Debrief:</a:t>
            </a:r>
            <a:r>
              <a:rPr lang="en-GB" sz="1800" dirty="0">
                <a:latin typeface="Verdana" panose="020B0604030504040204" pitchFamily="34" charset="0"/>
                <a:ea typeface="Verdana" panose="020B0604030504040204" pitchFamily="34" charset="0"/>
                <a:cs typeface="Verdana" panose="020B0604030504040204" pitchFamily="34" charset="0"/>
              </a:rPr>
              <a:t> Whole group reflection</a:t>
            </a:r>
          </a:p>
          <a:p>
            <a:endParaRPr lang="en-GB"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algn="l">
              <a:buFont typeface="Wingdings" panose="05000000000000000000" pitchFamily="2" charset="2"/>
              <a:buChar char="§"/>
            </a:pPr>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What </a:t>
            </a: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does each experience </a:t>
            </a:r>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feel like?</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l">
              <a:buFont typeface="Wingdings" panose="05000000000000000000" pitchFamily="2" charset="2"/>
              <a:buChar char="§"/>
            </a:pPr>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Considering what you know now, what </a:t>
            </a: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would you </a:t>
            </a:r>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 differently?</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28650" lvl="1" indent="-171450" algn="l">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18</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sz="2900" b="1" dirty="0">
                <a:latin typeface="Verdana" panose="020B0604030504040204" pitchFamily="34" charset="0"/>
                <a:ea typeface="Verdana" panose="020B0604030504040204" pitchFamily="34" charset="0"/>
                <a:cs typeface="Verdana" panose="020B0604030504040204" pitchFamily="34" charset="0"/>
              </a:rPr>
              <a:t>PUTTING PRINCIPLES OF ENGAGEMENT AND DIALOGUE INTO PRACTICE</a:t>
            </a:r>
            <a:r>
              <a:rPr lang="da-DK" sz="2900" dirty="0"/>
              <a:t/>
            </a:r>
            <a:br>
              <a:rPr lang="da-DK" sz="2900" dirty="0"/>
            </a:br>
            <a:endParaRPr lang="en-GB" sz="2900" dirty="0">
              <a:solidFill>
                <a:srgbClr val="FF0000"/>
              </a:solidFill>
            </a:endParaRPr>
          </a:p>
        </p:txBody>
      </p:sp>
    </p:spTree>
    <p:extLst>
      <p:ext uri="{BB962C8B-B14F-4D97-AF65-F5344CB8AC3E}">
        <p14:creationId xmlns:p14="http://schemas.microsoft.com/office/powerpoint/2010/main" val="81050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RECAP: WHY ENGAGEMENT AND DIALOGUE?</a:t>
            </a:r>
            <a:endParaRPr lang="en-US" dirty="0"/>
          </a:p>
        </p:txBody>
      </p:sp>
    </p:spTree>
    <p:extLst>
      <p:ext uri="{BB962C8B-B14F-4D97-AF65-F5344CB8AC3E}">
        <p14:creationId xmlns:p14="http://schemas.microsoft.com/office/powerpoint/2010/main" val="355140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CONTENTS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4"/>
          </p:nvPr>
        </p:nvSpPr>
        <p:spPr/>
        <p:txBody>
          <a:bodyPr/>
          <a:lstStyle/>
          <a:p>
            <a:fld id="{E1C3621B-6C8A-6941-9CAD-B981455913CB}" type="slidenum">
              <a:rPr lang="en-US" smtClean="0"/>
              <a:pPr/>
              <a:t>2</a:t>
            </a:fld>
            <a:endParaRPr lang="en-US"/>
          </a:p>
        </p:txBody>
      </p:sp>
      <p:sp>
        <p:nvSpPr>
          <p:cNvPr id="7" name="Content Placeholder 2">
            <a:extLst>
              <a:ext uri="{FF2B5EF4-FFF2-40B4-BE49-F238E27FC236}">
                <a16:creationId xmlns="" xmlns:a16="http://schemas.microsoft.com/office/drawing/2014/main" id="{CCAFC360-ECE5-4524-B0A7-80A3B3355DF5}"/>
              </a:ext>
            </a:extLst>
          </p:cNvPr>
          <p:cNvSpPr txBox="1">
            <a:spLocks/>
          </p:cNvSpPr>
          <p:nvPr/>
        </p:nvSpPr>
        <p:spPr>
          <a:xfrm>
            <a:off x="672589" y="1633132"/>
            <a:ext cx="9338309" cy="4408871"/>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nSpc>
                <a:spcPct val="100000"/>
              </a:lnSpc>
              <a:buFont typeface="Wingdings" panose="05000000000000000000" pitchFamily="2" charset="2"/>
              <a:buChar char="§"/>
            </a:pPr>
            <a:r>
              <a:rPr lang="en-GB" sz="1800" b="1" dirty="0" smtClean="0">
                <a:solidFill>
                  <a:schemeClr val="bg2"/>
                </a:solidFill>
                <a:latin typeface="Verdana" panose="020B0604030504040204" pitchFamily="34" charset="0"/>
                <a:ea typeface="Verdana" panose="020B0604030504040204" pitchFamily="34" charset="0"/>
                <a:cs typeface="Verdana" panose="020B0604030504040204" pitchFamily="34" charset="0"/>
              </a:rPr>
              <a:t>Exercise 1: </a:t>
            </a:r>
            <a:r>
              <a:rPr lang="en-GB" sz="1800" dirty="0" smtClean="0">
                <a:latin typeface="Verdana" panose="020B0604030504040204" pitchFamily="34" charset="0"/>
                <a:ea typeface="Verdana" panose="020B0604030504040204" pitchFamily="34" charset="0"/>
                <a:cs typeface="Verdana" panose="020B0604030504040204" pitchFamily="34" charset="0"/>
              </a:rPr>
              <a:t>Warm-up exercises</a:t>
            </a:r>
            <a:r>
              <a:rPr lang="en-GB" sz="1800" b="1" dirty="0" smtClean="0">
                <a:latin typeface="Verdana" panose="020B0604030504040204" pitchFamily="34" charset="0"/>
                <a:ea typeface="Verdana" panose="020B0604030504040204" pitchFamily="34" charset="0"/>
                <a:cs typeface="Verdana" panose="020B0604030504040204" pitchFamily="34" charset="0"/>
              </a:rPr>
              <a:t/>
            </a:r>
            <a:br>
              <a:rPr lang="en-GB" sz="1800" b="1" dirty="0" smtClean="0">
                <a:latin typeface="Verdana" panose="020B0604030504040204" pitchFamily="34" charset="0"/>
                <a:ea typeface="Verdana" panose="020B0604030504040204" pitchFamily="34" charset="0"/>
                <a:cs typeface="Verdana" panose="020B0604030504040204" pitchFamily="34" charset="0"/>
              </a:rPr>
            </a:br>
            <a:endParaRPr lang="en-GB"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Exercise 2: </a:t>
            </a:r>
            <a:r>
              <a:rPr lang="en-GB" sz="1800" dirty="0" smtClean="0">
                <a:latin typeface="Verdana" panose="020B0604030504040204" pitchFamily="34" charset="0"/>
                <a:ea typeface="Verdana" panose="020B0604030504040204" pitchFamily="34" charset="0"/>
                <a:cs typeface="Verdana" panose="020B0604030504040204" pitchFamily="34" charset="0"/>
              </a:rPr>
              <a:t>Why is it important to support decent work for all</a:t>
            </a:r>
            <a:r>
              <a:rPr lang="en-GB" sz="1800" b="1" dirty="0" smtClean="0">
                <a:latin typeface="Verdana" panose="020B0604030504040204" pitchFamily="34" charset="0"/>
                <a:ea typeface="Verdana" panose="020B0604030504040204" pitchFamily="34" charset="0"/>
                <a:cs typeface="Verdana" panose="020B0604030504040204" pitchFamily="34" charset="0"/>
              </a:rPr>
              <a:t>?</a:t>
            </a:r>
            <a:br>
              <a:rPr lang="en-GB" sz="1800" b="1" dirty="0" smtClean="0">
                <a:latin typeface="Verdana" panose="020B0604030504040204" pitchFamily="34" charset="0"/>
                <a:ea typeface="Verdana" panose="020B0604030504040204" pitchFamily="34" charset="0"/>
                <a:cs typeface="Verdana" panose="020B0604030504040204" pitchFamily="34" charset="0"/>
              </a:rPr>
            </a:br>
            <a:endParaRPr lang="en-GB" sz="18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Exercise 3: </a:t>
            </a:r>
            <a:r>
              <a:rPr lang="en-GB" sz="1800" dirty="0" smtClean="0">
                <a:latin typeface="Verdana" panose="020B0604030504040204" pitchFamily="34" charset="0"/>
                <a:ea typeface="Verdana" panose="020B0604030504040204" pitchFamily="34" charset="0"/>
                <a:cs typeface="Verdana" panose="020B0604030504040204" pitchFamily="34" charset="0"/>
              </a:rPr>
              <a:t>Putting the principles of engagement and dialogue into practice</a:t>
            </a:r>
            <a:r>
              <a:rPr lang="en-GB" sz="1800" b="1" dirty="0" smtClean="0">
                <a:latin typeface="Verdana" panose="020B0604030504040204" pitchFamily="34" charset="0"/>
                <a:ea typeface="Verdana" panose="020B0604030504040204" pitchFamily="34" charset="0"/>
                <a:cs typeface="Verdana" panose="020B0604030504040204" pitchFamily="34" charset="0"/>
              </a:rPr>
              <a:t/>
            </a:r>
            <a:br>
              <a:rPr lang="en-GB" sz="1800" b="1" dirty="0" smtClean="0">
                <a:latin typeface="Verdana" panose="020B0604030504040204" pitchFamily="34" charset="0"/>
                <a:ea typeface="Verdana" panose="020B0604030504040204" pitchFamily="34" charset="0"/>
                <a:cs typeface="Verdana" panose="020B0604030504040204" pitchFamily="34" charset="0"/>
              </a:rPr>
            </a:br>
            <a:endParaRPr lang="en-GB" sz="18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Exercise 4: </a:t>
            </a:r>
            <a:r>
              <a:rPr lang="en-GB" sz="1800" dirty="0" smtClean="0">
                <a:latin typeface="Verdana" panose="020B0604030504040204" pitchFamily="34" charset="0"/>
                <a:ea typeface="Verdana" panose="020B0604030504040204" pitchFamily="34" charset="0"/>
                <a:cs typeface="Verdana" panose="020B0604030504040204" pitchFamily="34" charset="0"/>
              </a:rPr>
              <a:t>Peer coaching: Resolving dilemmas around decent work</a:t>
            </a:r>
            <a:r>
              <a:rPr lang="en-GB" sz="1800" b="1" dirty="0" smtClean="0">
                <a:latin typeface="Verdana" panose="020B0604030504040204" pitchFamily="34" charset="0"/>
                <a:ea typeface="Verdana" panose="020B0604030504040204" pitchFamily="34" charset="0"/>
                <a:cs typeface="Verdana" panose="020B0604030504040204" pitchFamily="34" charset="0"/>
              </a:rPr>
              <a:t/>
            </a:r>
            <a:br>
              <a:rPr lang="en-GB" sz="1800" b="1" dirty="0" smtClean="0">
                <a:latin typeface="Verdana" panose="020B0604030504040204" pitchFamily="34" charset="0"/>
                <a:ea typeface="Verdana" panose="020B0604030504040204" pitchFamily="34" charset="0"/>
                <a:cs typeface="Verdana" panose="020B0604030504040204" pitchFamily="34" charset="0"/>
              </a:rPr>
            </a:br>
            <a:endParaRPr lang="en-GB" sz="18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Wingdings" panose="05000000000000000000" pitchFamily="2" charset="2"/>
              <a:buChar char="§"/>
            </a:pPr>
            <a:r>
              <a:rPr lang="en-GB" sz="1800" b="1" dirty="0">
                <a:solidFill>
                  <a:schemeClr val="bg2"/>
                </a:solidFill>
                <a:latin typeface="Verdana" panose="020B0604030504040204" pitchFamily="34" charset="0"/>
                <a:ea typeface="Verdana" panose="020B0604030504040204" pitchFamily="34" charset="0"/>
                <a:cs typeface="Verdana" panose="020B0604030504040204" pitchFamily="34" charset="0"/>
              </a:rPr>
              <a:t>Exercise 5: </a:t>
            </a:r>
            <a:r>
              <a:rPr lang="en-GB" sz="1800" dirty="0" smtClean="0">
                <a:latin typeface="Verdana" panose="020B0604030504040204" pitchFamily="34" charset="0"/>
                <a:ea typeface="Verdana" panose="020B0604030504040204" pitchFamily="34" charset="0"/>
                <a:cs typeface="Verdana" panose="020B0604030504040204" pitchFamily="34" charset="0"/>
              </a:rPr>
              <a:t>Scenario discussion: Engaging suppliers on decent work</a:t>
            </a:r>
            <a:r>
              <a:rPr lang="en-GB" dirty="0" smtClean="0"/>
              <a:t/>
            </a:r>
            <a:br>
              <a:rPr lang="en-GB" dirty="0" smtClean="0"/>
            </a:br>
            <a:endParaRPr lang="en-GB" sz="1400" b="1" dirty="0">
              <a:solidFill>
                <a:srgbClr val="FF0000"/>
              </a:solidFill>
              <a:latin typeface="Flama" panose="02000506000000020004" pitchFamily="2" charset="0"/>
            </a:endParaRPr>
          </a:p>
        </p:txBody>
      </p:sp>
    </p:spTree>
    <p:extLst>
      <p:ext uri="{BB962C8B-B14F-4D97-AF65-F5344CB8AC3E}">
        <p14:creationId xmlns:p14="http://schemas.microsoft.com/office/powerpoint/2010/main" val="413678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5" y="651754"/>
            <a:ext cx="10621226" cy="5520452"/>
          </a:xfrm>
        </p:spPr>
        <p:txBody>
          <a:bodyPr/>
          <a:lstStyle/>
          <a:p>
            <a:endParaRPr lang="en-GB" sz="1800" b="1" dirty="0">
              <a:solidFill>
                <a:schemeClr val="tx1"/>
              </a:solidFill>
              <a:latin typeface="Verdana" panose="020B0604030504040204" pitchFamily="34" charset="0"/>
              <a:ea typeface="Verdana" panose="020B0604030504040204" pitchFamily="34" charset="0"/>
            </a:endParaRPr>
          </a:p>
          <a:p>
            <a:r>
              <a:rPr lang="en-GB" sz="2000" b="1" dirty="0">
                <a:solidFill>
                  <a:schemeClr val="tx1"/>
                </a:solidFill>
                <a:latin typeface="Verdana" panose="020B0604030504040204" pitchFamily="34" charset="0"/>
                <a:ea typeface="Verdana" panose="020B0604030504040204" pitchFamily="34" charset="0"/>
              </a:rPr>
              <a:t>It will be much easier and more effective to identify and address risks in your deeper supply chain if you have good relationships with your direct suppliers. </a:t>
            </a:r>
          </a:p>
          <a:p>
            <a:endParaRPr lang="en-GB" sz="1800" dirty="0">
              <a:solidFill>
                <a:schemeClr val="tx1"/>
              </a:solidFill>
              <a:latin typeface="Verdana" panose="020B0604030504040204" pitchFamily="34" charset="0"/>
              <a:ea typeface="Verdana" panose="020B0604030504040204" pitchFamily="34" charset="0"/>
            </a:endParaRPr>
          </a:p>
          <a:p>
            <a:r>
              <a:rPr lang="en-GB" sz="2000" dirty="0" smtClean="0">
                <a:solidFill>
                  <a:schemeClr val="tx1"/>
                </a:solidFill>
                <a:latin typeface="Verdana" panose="020B0604030504040204" pitchFamily="34" charset="0"/>
                <a:ea typeface="Verdana" panose="020B0604030504040204" pitchFamily="34" charset="0"/>
              </a:rPr>
              <a:t>Building conditions for </a:t>
            </a:r>
            <a:r>
              <a:rPr lang="en-GB" sz="2000" dirty="0">
                <a:solidFill>
                  <a:schemeClr val="tx1"/>
                </a:solidFill>
                <a:latin typeface="Verdana" panose="020B0604030504040204" pitchFamily="34" charset="0"/>
                <a:ea typeface="Verdana" panose="020B0604030504040204" pitchFamily="34" charset="0"/>
              </a:rPr>
              <a:t>openness and transparency with your </a:t>
            </a:r>
            <a:r>
              <a:rPr lang="en-GB" sz="2000" dirty="0" smtClean="0">
                <a:solidFill>
                  <a:schemeClr val="tx1"/>
                </a:solidFill>
                <a:latin typeface="Verdana" panose="020B0604030504040204" pitchFamily="34" charset="0"/>
                <a:ea typeface="Verdana" panose="020B0604030504040204" pitchFamily="34" charset="0"/>
              </a:rPr>
              <a:t>suppliers will </a:t>
            </a:r>
            <a:r>
              <a:rPr lang="en-GB" sz="2000" dirty="0">
                <a:solidFill>
                  <a:schemeClr val="tx1"/>
                </a:solidFill>
                <a:latin typeface="Verdana" panose="020B0604030504040204" pitchFamily="34" charset="0"/>
                <a:ea typeface="Verdana" panose="020B0604030504040204" pitchFamily="34" charset="0"/>
              </a:rPr>
              <a:t>help you to:</a:t>
            </a:r>
          </a:p>
          <a:p>
            <a:r>
              <a:rPr lang="en-GB" sz="1800" dirty="0">
                <a:solidFill>
                  <a:schemeClr val="tx1"/>
                </a:solidFill>
                <a:latin typeface="Verdana" panose="020B0604030504040204" pitchFamily="34" charset="0"/>
                <a:ea typeface="Verdana" panose="020B0604030504040204" pitchFamily="34" charset="0"/>
              </a:rPr>
              <a:t> </a:t>
            </a:r>
          </a:p>
          <a:p>
            <a:pPr marL="285750" lvl="0" indent="-285750">
              <a:buFont typeface="Wingdings" panose="05000000000000000000" pitchFamily="2" charset="2"/>
              <a:buChar char="§"/>
            </a:pPr>
            <a:r>
              <a:rPr lang="en-GB" sz="2000" dirty="0">
                <a:solidFill>
                  <a:schemeClr val="tx1"/>
                </a:solidFill>
                <a:latin typeface="Verdana" panose="020B0604030504040204" pitchFamily="34" charset="0"/>
                <a:ea typeface="Verdana" panose="020B0604030504040204" pitchFamily="34" charset="0"/>
              </a:rPr>
              <a:t>Map higher-risk supply </a:t>
            </a:r>
            <a:r>
              <a:rPr lang="en-GB" sz="2000" dirty="0" smtClean="0">
                <a:solidFill>
                  <a:schemeClr val="tx1"/>
                </a:solidFill>
                <a:latin typeface="Verdana" panose="020B0604030504040204" pitchFamily="34" charset="0"/>
                <a:ea typeface="Verdana" panose="020B0604030504040204" pitchFamily="34" charset="0"/>
              </a:rPr>
              <a:t>chains</a:t>
            </a:r>
          </a:p>
          <a:p>
            <a:pPr marL="285750" lvl="0" indent="-285750">
              <a:buFont typeface="Wingdings" panose="05000000000000000000" pitchFamily="2" charset="2"/>
              <a:buChar char="§"/>
            </a:pPr>
            <a:r>
              <a:rPr lang="en-GB" sz="2000" dirty="0" smtClean="0">
                <a:solidFill>
                  <a:schemeClr val="tx1"/>
                </a:solidFill>
                <a:latin typeface="Verdana" panose="020B0604030504040204" pitchFamily="34" charset="0"/>
                <a:ea typeface="Verdana" panose="020B0604030504040204" pitchFamily="34" charset="0"/>
              </a:rPr>
              <a:t>Build a picture of the working conditions </a:t>
            </a:r>
            <a:endParaRPr lang="en-GB" sz="2000" dirty="0">
              <a:solidFill>
                <a:schemeClr val="tx1"/>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
            </a:pPr>
            <a:r>
              <a:rPr lang="en-GB" sz="2000" dirty="0">
                <a:solidFill>
                  <a:schemeClr val="tx1"/>
                </a:solidFill>
                <a:latin typeface="Verdana" panose="020B0604030504040204" pitchFamily="34" charset="0"/>
                <a:ea typeface="Verdana" panose="020B0604030504040204" pitchFamily="34" charset="0"/>
              </a:rPr>
              <a:t>Identify where in your supply chains decent work </a:t>
            </a:r>
            <a:r>
              <a:rPr lang="en-GB" sz="2000" dirty="0" smtClean="0">
                <a:solidFill>
                  <a:schemeClr val="tx1"/>
                </a:solidFill>
                <a:latin typeface="Verdana" panose="020B0604030504040204" pitchFamily="34" charset="0"/>
                <a:ea typeface="Verdana" panose="020B0604030504040204" pitchFamily="34" charset="0"/>
              </a:rPr>
              <a:t>violations are present</a:t>
            </a:r>
            <a:endParaRPr lang="en-GB" sz="2000" dirty="0">
              <a:solidFill>
                <a:schemeClr val="tx1"/>
              </a:solidFill>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
            </a:pPr>
            <a:r>
              <a:rPr lang="en-GB" sz="2000" dirty="0" smtClean="0">
                <a:solidFill>
                  <a:schemeClr val="tx1"/>
                </a:solidFill>
                <a:latin typeface="Verdana" panose="020B0604030504040204" pitchFamily="34" charset="0"/>
                <a:ea typeface="Verdana" panose="020B0604030504040204" pitchFamily="34" charset="0"/>
              </a:rPr>
              <a:t>Get </a:t>
            </a:r>
            <a:r>
              <a:rPr lang="en-GB" sz="2000" dirty="0">
                <a:solidFill>
                  <a:schemeClr val="tx1"/>
                </a:solidFill>
                <a:latin typeface="Verdana" panose="020B0604030504040204" pitchFamily="34" charset="0"/>
                <a:ea typeface="Verdana" panose="020B0604030504040204" pitchFamily="34" charset="0"/>
              </a:rPr>
              <a:t>feedback on your purchasing practices and whether </a:t>
            </a:r>
            <a:r>
              <a:rPr lang="en-GB" sz="2000" dirty="0" smtClean="0">
                <a:solidFill>
                  <a:schemeClr val="tx1"/>
                </a:solidFill>
                <a:latin typeface="Verdana" panose="020B0604030504040204" pitchFamily="34" charset="0"/>
                <a:ea typeface="Verdana" panose="020B0604030504040204" pitchFamily="34" charset="0"/>
              </a:rPr>
              <a:t>they adversely </a:t>
            </a:r>
            <a:r>
              <a:rPr lang="en-GB" sz="2000" dirty="0">
                <a:solidFill>
                  <a:schemeClr val="tx1"/>
                </a:solidFill>
                <a:latin typeface="Verdana" panose="020B0604030504040204" pitchFamily="34" charset="0"/>
                <a:ea typeface="Verdana" panose="020B0604030504040204" pitchFamily="34" charset="0"/>
              </a:rPr>
              <a:t>impact decent </a:t>
            </a:r>
            <a:r>
              <a:rPr lang="en-GB" sz="2000" dirty="0" smtClean="0">
                <a:solidFill>
                  <a:schemeClr val="tx1"/>
                </a:solidFill>
                <a:latin typeface="Verdana" panose="020B0604030504040204" pitchFamily="34" charset="0"/>
                <a:ea typeface="Verdana" panose="020B0604030504040204" pitchFamily="34" charset="0"/>
              </a:rPr>
              <a:t>work</a:t>
            </a:r>
          </a:p>
          <a:p>
            <a:pPr marL="285750" lvl="0" indent="-285750">
              <a:buFont typeface="Wingdings" panose="05000000000000000000" pitchFamily="2" charset="2"/>
              <a:buChar char="§"/>
            </a:pPr>
            <a:r>
              <a:rPr lang="en-GB" sz="2000" dirty="0" smtClean="0">
                <a:solidFill>
                  <a:schemeClr val="tx1"/>
                </a:solidFill>
                <a:latin typeface="Verdana" panose="020B0604030504040204" pitchFamily="34" charset="0"/>
                <a:ea typeface="Verdana" panose="020B0604030504040204" pitchFamily="34" charset="0"/>
              </a:rPr>
              <a:t>Track </a:t>
            </a:r>
            <a:r>
              <a:rPr lang="en-GB" sz="2000" dirty="0">
                <a:solidFill>
                  <a:schemeClr val="tx1"/>
                </a:solidFill>
                <a:latin typeface="Verdana" panose="020B0604030504040204" pitchFamily="34" charset="0"/>
                <a:ea typeface="Verdana" panose="020B0604030504040204" pitchFamily="34" charset="0"/>
              </a:rPr>
              <a:t>issues and insights </a:t>
            </a:r>
            <a:r>
              <a:rPr lang="en-GB" sz="2000" dirty="0" smtClean="0">
                <a:solidFill>
                  <a:schemeClr val="tx1"/>
                </a:solidFill>
                <a:latin typeface="Verdana" panose="020B0604030504040204" pitchFamily="34" charset="0"/>
                <a:ea typeface="Verdana" panose="020B0604030504040204" pitchFamily="34" charset="0"/>
              </a:rPr>
              <a:t>observed and collaborate in identifying: </a:t>
            </a:r>
            <a:r>
              <a:rPr lang="en-GB" sz="2000" dirty="0">
                <a:solidFill>
                  <a:schemeClr val="tx1"/>
                </a:solidFill>
                <a:latin typeface="Verdana" panose="020B0604030504040204" pitchFamily="34" charset="0"/>
                <a:ea typeface="Verdana" panose="020B0604030504040204" pitchFamily="34" charset="0"/>
              </a:rPr>
              <a:t>root causes, whether suppliers are addressing them and how they are doing so — and if they are not, why this might be and how it can be remedied</a:t>
            </a:r>
            <a:endParaRPr lang="en-US" sz="2000" dirty="0">
              <a:solidFill>
                <a:schemeClr val="tx1"/>
              </a:solidFill>
              <a:latin typeface="Verdana" panose="020B0604030504040204" pitchFamily="34" charset="0"/>
              <a:ea typeface="Verdana" panose="020B0604030504040204" pitchFamily="34" charset="0"/>
            </a:endParaRPr>
          </a:p>
          <a:p>
            <a:pPr>
              <a:spcBef>
                <a:spcPts val="0"/>
              </a:spcBef>
              <a:defRPr/>
            </a:pPr>
            <a:endParaRPr lang="en-GB" sz="1800" dirty="0">
              <a:solidFill>
                <a:schemeClr val="accent6">
                  <a:lumMod val="75000"/>
                </a:schemeClr>
              </a:solidFill>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20</a:t>
            </a:fld>
            <a:endParaRPr lang="en-US"/>
          </a:p>
        </p:txBody>
      </p:sp>
    </p:spTree>
    <p:extLst>
      <p:ext uri="{BB962C8B-B14F-4D97-AF65-F5344CB8AC3E}">
        <p14:creationId xmlns:p14="http://schemas.microsoft.com/office/powerpoint/2010/main" val="97553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spcAft>
                <a:spcPts val="1200"/>
              </a:spcAft>
              <a:buFont typeface="Arial" panose="020B0604020202020204" pitchFamily="34" charset="0"/>
              <a:buChar char="•"/>
            </a:pPr>
            <a:endParaRPr lang="en-GB" sz="1800" b="1" dirty="0"/>
          </a:p>
          <a:p>
            <a:pPr marL="285750" indent="-285750">
              <a:spcAft>
                <a:spcPts val="1200"/>
              </a:spcAft>
              <a:buFont typeface="Wingdings" panose="05000000000000000000" pitchFamily="2" charset="2"/>
              <a:buChar char="§"/>
            </a:pPr>
            <a:r>
              <a:rPr lang="en-GB" sz="1700" b="1" dirty="0">
                <a:latin typeface="Verdana" panose="020B0604030504040204" pitchFamily="34" charset="0"/>
                <a:ea typeface="Verdana" panose="020B0604030504040204" pitchFamily="34" charset="0"/>
                <a:cs typeface="Verdana" panose="020B0604030504040204" pitchFamily="34" charset="0"/>
              </a:rPr>
              <a:t>How</a:t>
            </a:r>
            <a:r>
              <a:rPr lang="en-GB" sz="1700" dirty="0">
                <a:latin typeface="Verdana" panose="020B0604030504040204" pitchFamily="34" charset="0"/>
                <a:ea typeface="Verdana" panose="020B0604030504040204" pitchFamily="34" charset="0"/>
                <a:cs typeface="Verdana" panose="020B0604030504040204" pitchFamily="34" charset="0"/>
              </a:rPr>
              <a:t> you behave is key, not just </a:t>
            </a:r>
            <a:r>
              <a:rPr lang="en-GB" sz="1700" dirty="0" smtClean="0">
                <a:latin typeface="Verdana" panose="020B0604030504040204" pitchFamily="34" charset="0"/>
                <a:ea typeface="Verdana" panose="020B0604030504040204" pitchFamily="34" charset="0"/>
                <a:cs typeface="Verdana" panose="020B0604030504040204" pitchFamily="34" charset="0"/>
              </a:rPr>
              <a:t>what content </a:t>
            </a:r>
            <a:r>
              <a:rPr lang="en-GB" sz="1700" dirty="0">
                <a:latin typeface="Verdana" panose="020B0604030504040204" pitchFamily="34" charset="0"/>
                <a:ea typeface="Verdana" panose="020B0604030504040204" pitchFamily="34" charset="0"/>
                <a:cs typeface="Verdana" panose="020B0604030504040204" pitchFamily="34" charset="0"/>
              </a:rPr>
              <a:t>you </a:t>
            </a:r>
            <a:r>
              <a:rPr lang="en-GB" sz="1700" dirty="0" smtClean="0">
                <a:latin typeface="Verdana" panose="020B0604030504040204" pitchFamily="34" charset="0"/>
                <a:ea typeface="Verdana" panose="020B0604030504040204" pitchFamily="34" charset="0"/>
                <a:cs typeface="Verdana" panose="020B0604030504040204" pitchFamily="34" charset="0"/>
              </a:rPr>
              <a:t>cover.</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Be clear in sharing </a:t>
            </a:r>
            <a:r>
              <a:rPr lang="en-GB" sz="1700" dirty="0" smtClean="0">
                <a:latin typeface="Verdana" panose="020B0604030504040204" pitchFamily="34" charset="0"/>
                <a:ea typeface="Verdana" panose="020B0604030504040204" pitchFamily="34" charset="0"/>
                <a:cs typeface="Verdana" panose="020B0604030504040204" pitchFamily="34" charset="0"/>
              </a:rPr>
              <a:t>the background </a:t>
            </a:r>
            <a:r>
              <a:rPr lang="en-GB" sz="1700" dirty="0">
                <a:latin typeface="Verdana" panose="020B0604030504040204" pitchFamily="34" charset="0"/>
                <a:ea typeface="Verdana" panose="020B0604030504040204" pitchFamily="34" charset="0"/>
                <a:cs typeface="Verdana" panose="020B0604030504040204" pitchFamily="34" charset="0"/>
              </a:rPr>
              <a:t>and rationale for the engagement exercise </a:t>
            </a:r>
            <a:r>
              <a:rPr lang="en-GB" sz="1700" dirty="0" smtClean="0">
                <a:latin typeface="Verdana" panose="020B0604030504040204" pitchFamily="34" charset="0"/>
                <a:ea typeface="Verdana" panose="020B0604030504040204" pitchFamily="34" charset="0"/>
                <a:cs typeface="Verdana" panose="020B0604030504040204" pitchFamily="34" charset="0"/>
              </a:rPr>
              <a:t>— make it clear that it is </a:t>
            </a:r>
            <a:r>
              <a:rPr lang="en-GB" sz="1700" i="1" dirty="0">
                <a:latin typeface="Verdana" panose="020B0604030504040204" pitchFamily="34" charset="0"/>
                <a:ea typeface="Verdana" panose="020B0604030504040204" pitchFamily="34" charset="0"/>
                <a:cs typeface="Verdana" panose="020B0604030504040204" pitchFamily="34" charset="0"/>
              </a:rPr>
              <a:t>not</a:t>
            </a:r>
            <a:r>
              <a:rPr lang="en-GB" sz="1700" dirty="0">
                <a:latin typeface="Verdana" panose="020B0604030504040204" pitchFamily="34" charset="0"/>
                <a:ea typeface="Verdana" panose="020B0604030504040204" pitchFamily="34" charset="0"/>
                <a:cs typeface="Verdana" panose="020B0604030504040204" pitchFamily="34" charset="0"/>
              </a:rPr>
              <a:t> an </a:t>
            </a:r>
            <a:r>
              <a:rPr lang="en-GB" sz="1700" dirty="0" smtClean="0">
                <a:latin typeface="Verdana" panose="020B0604030504040204" pitchFamily="34" charset="0"/>
                <a:ea typeface="Verdana" panose="020B0604030504040204" pitchFamily="34" charset="0"/>
                <a:cs typeface="Verdana" panose="020B0604030504040204" pitchFamily="34" charset="0"/>
              </a:rPr>
              <a:t>audit or certification, </a:t>
            </a:r>
            <a:r>
              <a:rPr lang="en-GB" sz="1700" dirty="0">
                <a:latin typeface="Verdana" panose="020B0604030504040204" pitchFamily="34" charset="0"/>
                <a:ea typeface="Verdana" panose="020B0604030504040204" pitchFamily="34" charset="0"/>
                <a:cs typeface="Verdana" panose="020B0604030504040204" pitchFamily="34" charset="0"/>
              </a:rPr>
              <a:t>but a way to establish increased dialogue between your company </a:t>
            </a:r>
            <a:r>
              <a:rPr lang="en-GB" sz="1700" dirty="0" smtClean="0">
                <a:latin typeface="Verdana" panose="020B0604030504040204" pitchFamily="34" charset="0"/>
                <a:ea typeface="Verdana" panose="020B0604030504040204" pitchFamily="34" charset="0"/>
                <a:cs typeface="Verdana" panose="020B0604030504040204" pitchFamily="34" charset="0"/>
              </a:rPr>
              <a:t>and its </a:t>
            </a:r>
            <a:r>
              <a:rPr lang="en-GB" sz="1700" dirty="0">
                <a:latin typeface="Verdana" panose="020B0604030504040204" pitchFamily="34" charset="0"/>
                <a:ea typeface="Verdana" panose="020B0604030504040204" pitchFamily="34" charset="0"/>
                <a:cs typeface="Verdana" panose="020B0604030504040204" pitchFamily="34" charset="0"/>
              </a:rPr>
              <a:t>suppliers, with a view to sharing good practice and improving decent work </a:t>
            </a:r>
            <a:r>
              <a:rPr lang="en-GB" sz="1700" dirty="0" smtClean="0">
                <a:latin typeface="Verdana" panose="020B0604030504040204" pitchFamily="34" charset="0"/>
                <a:ea typeface="Verdana" panose="020B0604030504040204" pitchFamily="34" charset="0"/>
                <a:cs typeface="Verdana" panose="020B0604030504040204" pitchFamily="34" charset="0"/>
              </a:rPr>
              <a:t>performance.</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True dialogue and sharing — </a:t>
            </a:r>
            <a:r>
              <a:rPr lang="en-GB" sz="1700" dirty="0" smtClean="0">
                <a:latin typeface="Verdana" panose="020B0604030504040204" pitchFamily="34" charset="0"/>
                <a:ea typeface="Verdana" panose="020B0604030504040204" pitchFamily="34" charset="0"/>
                <a:cs typeface="Verdana" panose="020B0604030504040204" pitchFamily="34" charset="0"/>
              </a:rPr>
              <a:t>provide opportunities </a:t>
            </a:r>
            <a:r>
              <a:rPr lang="en-GB" sz="1700" dirty="0">
                <a:latin typeface="Verdana" panose="020B0604030504040204" pitchFamily="34" charset="0"/>
                <a:ea typeface="Verdana" panose="020B0604030504040204" pitchFamily="34" charset="0"/>
                <a:cs typeface="Verdana" panose="020B0604030504040204" pitchFamily="34" charset="0"/>
              </a:rPr>
              <a:t>for the supplier to ask you/your company questions as well as the other way </a:t>
            </a:r>
            <a:r>
              <a:rPr lang="en-GB" sz="1700" dirty="0" smtClean="0">
                <a:latin typeface="Verdana" panose="020B0604030504040204" pitchFamily="34" charset="0"/>
                <a:ea typeface="Verdana" panose="020B0604030504040204" pitchFamily="34" charset="0"/>
                <a:cs typeface="Verdana" panose="020B0604030504040204" pitchFamily="34" charset="0"/>
              </a:rPr>
              <a:t>round.</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Establish who will be present at the visit from both sides </a:t>
            </a:r>
            <a:r>
              <a:rPr lang="en-GB" sz="1700" dirty="0" smtClean="0">
                <a:latin typeface="Verdana" panose="020B0604030504040204" pitchFamily="34" charset="0"/>
                <a:ea typeface="Verdana" panose="020B0604030504040204" pitchFamily="34" charset="0"/>
                <a:cs typeface="Verdana" panose="020B0604030504040204" pitchFamily="34" charset="0"/>
              </a:rPr>
              <a:t>to </a:t>
            </a:r>
            <a:r>
              <a:rPr lang="en-GB" sz="1700" dirty="0">
                <a:latin typeface="Verdana" panose="020B0604030504040204" pitchFamily="34" charset="0"/>
                <a:ea typeface="Verdana" panose="020B0604030504040204" pitchFamily="34" charset="0"/>
                <a:cs typeface="Verdana" panose="020B0604030504040204" pitchFamily="34" charset="0"/>
              </a:rPr>
              <a:t>help ensure a balanced </a:t>
            </a:r>
            <a:r>
              <a:rPr lang="en-GB" sz="1700" dirty="0" smtClean="0">
                <a:latin typeface="Verdana" panose="020B0604030504040204" pitchFamily="34" charset="0"/>
                <a:ea typeface="Verdana" panose="020B0604030504040204" pitchFamily="34" charset="0"/>
                <a:cs typeface="Verdana" panose="020B0604030504040204" pitchFamily="34" charset="0"/>
              </a:rPr>
              <a:t>conversation.</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Spend time creating a shared understanding </a:t>
            </a:r>
            <a:r>
              <a:rPr lang="en-GB" sz="1700" dirty="0" smtClean="0">
                <a:latin typeface="Verdana" panose="020B0604030504040204" pitchFamily="34" charset="0"/>
                <a:ea typeface="Verdana" panose="020B0604030504040204" pitchFamily="34" charset="0"/>
                <a:cs typeface="Verdana" panose="020B0604030504040204" pitchFamily="34" charset="0"/>
              </a:rPr>
              <a:t>of </a:t>
            </a:r>
            <a:r>
              <a:rPr lang="en-GB" sz="1700" dirty="0">
                <a:latin typeface="Verdana" panose="020B0604030504040204" pitchFamily="34" charset="0"/>
                <a:ea typeface="Verdana" panose="020B0604030504040204" pitchFamily="34" charset="0"/>
                <a:cs typeface="Verdana" panose="020B0604030504040204" pitchFamily="34" charset="0"/>
              </a:rPr>
              <a:t>the supplier context upfront </a:t>
            </a:r>
            <a:r>
              <a:rPr lang="en-GB" sz="1700" dirty="0" smtClean="0">
                <a:latin typeface="Verdana" panose="020B0604030504040204" pitchFamily="34" charset="0"/>
                <a:ea typeface="Verdana" panose="020B0604030504040204" pitchFamily="34" charset="0"/>
                <a:cs typeface="Verdana" panose="020B0604030504040204" pitchFamily="34" charset="0"/>
              </a:rPr>
              <a:t>including the general </a:t>
            </a:r>
            <a:r>
              <a:rPr lang="en-GB" sz="1700" dirty="0">
                <a:latin typeface="Verdana" panose="020B0604030504040204" pitchFamily="34" charset="0"/>
                <a:ea typeface="Verdana" panose="020B0604030504040204" pitchFamily="34" charset="0"/>
                <a:cs typeface="Verdana" panose="020B0604030504040204" pitchFamily="34" charset="0"/>
              </a:rPr>
              <a:t>business environment, </a:t>
            </a:r>
            <a:r>
              <a:rPr lang="en-GB" sz="1700" dirty="0" smtClean="0">
                <a:latin typeface="Verdana" panose="020B0604030504040204" pitchFamily="34" charset="0"/>
                <a:ea typeface="Verdana" panose="020B0604030504040204" pitchFamily="34" charset="0"/>
                <a:cs typeface="Verdana" panose="020B0604030504040204" pitchFamily="34" charset="0"/>
              </a:rPr>
              <a:t>competition and </a:t>
            </a:r>
            <a:r>
              <a:rPr lang="en-GB" sz="1700" dirty="0">
                <a:latin typeface="Verdana" panose="020B0604030504040204" pitchFamily="34" charset="0"/>
                <a:ea typeface="Verdana" panose="020B0604030504040204" pitchFamily="34" charset="0"/>
                <a:cs typeface="Verdana" panose="020B0604030504040204" pitchFamily="34" charset="0"/>
              </a:rPr>
              <a:t>what is </a:t>
            </a:r>
            <a:r>
              <a:rPr lang="en-GB" sz="1700" dirty="0" smtClean="0">
                <a:latin typeface="Verdana" panose="020B0604030504040204" pitchFamily="34" charset="0"/>
                <a:ea typeface="Verdana" panose="020B0604030504040204" pitchFamily="34" charset="0"/>
                <a:cs typeface="Verdana" panose="020B0604030504040204" pitchFamily="34" charset="0"/>
              </a:rPr>
              <a:t>it is like working </a:t>
            </a:r>
            <a:r>
              <a:rPr lang="en-GB" sz="1700" dirty="0">
                <a:latin typeface="Verdana" panose="020B0604030504040204" pitchFamily="34" charset="0"/>
                <a:ea typeface="Verdana" panose="020B0604030504040204" pitchFamily="34" charset="0"/>
                <a:cs typeface="Verdana" panose="020B0604030504040204" pitchFamily="34" charset="0"/>
              </a:rPr>
              <a:t>with your </a:t>
            </a:r>
            <a:r>
              <a:rPr lang="en-GB" sz="1700" dirty="0" smtClean="0">
                <a:latin typeface="Verdana" panose="020B0604030504040204" pitchFamily="34" charset="0"/>
                <a:ea typeface="Verdana" panose="020B0604030504040204" pitchFamily="34" charset="0"/>
                <a:cs typeface="Verdana" panose="020B0604030504040204" pitchFamily="34" charset="0"/>
              </a:rPr>
              <a:t>company. </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Wingdings" panose="05000000000000000000" pitchFamily="2" charset="2"/>
              <a:buChar char="§"/>
            </a:pPr>
            <a:r>
              <a:rPr lang="en-GB" sz="1700" dirty="0">
                <a:latin typeface="Verdana" panose="020B0604030504040204" pitchFamily="34" charset="0"/>
                <a:ea typeface="Verdana" panose="020B0604030504040204" pitchFamily="34" charset="0"/>
                <a:cs typeface="Verdana" panose="020B0604030504040204" pitchFamily="34" charset="0"/>
              </a:rPr>
              <a:t>If possible, spend time building the relationship with key people — ideally prior to the actual </a:t>
            </a:r>
            <a:r>
              <a:rPr lang="en-GB" sz="1700" dirty="0" smtClean="0">
                <a:latin typeface="Verdana" panose="020B0604030504040204" pitchFamily="34" charset="0"/>
                <a:ea typeface="Verdana" panose="020B0604030504040204" pitchFamily="34" charset="0"/>
                <a:cs typeface="Verdana" panose="020B0604030504040204" pitchFamily="34" charset="0"/>
              </a:rPr>
              <a:t>visit.</a:t>
            </a:r>
            <a:endParaRPr lang="en-GB" sz="1700" dirty="0">
              <a:latin typeface="Verdana" panose="020B0604030504040204" pitchFamily="34" charset="0"/>
              <a:ea typeface="Verdana" panose="020B0604030504040204" pitchFamily="34" charset="0"/>
              <a:cs typeface="Verdana" panose="020B0604030504040204" pitchFamily="34" charset="0"/>
            </a:endParaRPr>
          </a:p>
          <a:p>
            <a:endParaRPr lang="en-GB" sz="1800"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21</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b="1" dirty="0" smtClean="0">
                <a:latin typeface="Verdana" panose="020B0604030504040204" pitchFamily="34" charset="0"/>
                <a:ea typeface="Verdana" panose="020B0604030504040204" pitchFamily="34" charset="0"/>
                <a:cs typeface="Verdana" panose="020B0604030504040204" pitchFamily="34" charset="0"/>
              </a:rPr>
              <a:t>PRINCIPLES </a:t>
            </a:r>
            <a:r>
              <a:rPr lang="da-DK" b="1" dirty="0">
                <a:latin typeface="Verdana" panose="020B0604030504040204" pitchFamily="34" charset="0"/>
                <a:ea typeface="Verdana" panose="020B0604030504040204" pitchFamily="34" charset="0"/>
                <a:cs typeface="Verdana" panose="020B0604030504040204" pitchFamily="34" charset="0"/>
              </a:rPr>
              <a:t>OF ENGAGEMENT AND DIALOGUE</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637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6237514" y="2001078"/>
            <a:ext cx="5094515" cy="4171127"/>
          </a:xfrm>
        </p:spPr>
        <p:txBody>
          <a:bodyPr/>
          <a:lstStyle/>
          <a:p>
            <a:pPr marL="285750" indent="-285750">
              <a:lnSpc>
                <a:spcPct val="107000"/>
              </a:lnSpc>
              <a:buFont typeface="Wingdings" panose="05000000000000000000" pitchFamily="2" charset="2"/>
              <a:buChar char="§"/>
            </a:pPr>
            <a:r>
              <a:rPr lang="en-GB" sz="1800" dirty="0">
                <a:latin typeface="Verdana" panose="020B0604030504040204" pitchFamily="34" charset="0"/>
                <a:ea typeface="Verdana" panose="020B0604030504040204" pitchFamily="34" charset="0"/>
                <a:cs typeface="Verdana" panose="020B0604030504040204" pitchFamily="34" charset="0"/>
              </a:rPr>
              <a:t>Conversations for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a:t>
            </a:r>
            <a:r>
              <a:rPr lang="en-GB" sz="1800" dirty="0">
                <a:latin typeface="Verdana" panose="020B0604030504040204" pitchFamily="34" charset="0"/>
                <a:ea typeface="Verdana" panose="020B0604030504040204" pitchFamily="34" charset="0"/>
                <a:cs typeface="Verdana" panose="020B0604030504040204" pitchFamily="34" charset="0"/>
              </a:rPr>
              <a:t> are typically most successful when they follow conversations where both people / organisations have explored the</a:t>
            </a:r>
            <a:r>
              <a:rPr lang="en-GB" sz="1800" b="1" dirty="0">
                <a:solidFill>
                  <a:srgbClr val="79B739"/>
                </a:solidFill>
                <a:latin typeface="Verdana" panose="020B0604030504040204" pitchFamily="34" charset="0"/>
                <a:ea typeface="Verdana" panose="020B0604030504040204" pitchFamily="34" charset="0"/>
                <a:cs typeface="Verdana" panose="020B0604030504040204" pitchFamily="34" charset="0"/>
              </a:rPr>
              <a:t>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 </a:t>
            </a:r>
            <a:r>
              <a:rPr lang="en-GB" sz="1800" dirty="0">
                <a:latin typeface="Verdana" panose="020B0604030504040204" pitchFamily="34" charset="0"/>
                <a:ea typeface="Verdana" panose="020B0604030504040204" pitchFamily="34" charset="0"/>
                <a:cs typeface="Verdana" panose="020B0604030504040204" pitchFamily="34" charset="0"/>
              </a:rPr>
              <a:t>together, and... </a:t>
            </a:r>
          </a:p>
          <a:p>
            <a:pPr marL="285750" indent="-285750">
              <a:lnSpc>
                <a:spcPct val="107000"/>
              </a:lnSpc>
              <a:buFont typeface="Wingdings" panose="05000000000000000000" pitchFamily="2" charset="2"/>
              <a:buChar char="§"/>
            </a:pPr>
            <a:endParaRPr lang="en-GB" sz="1800" dirty="0">
              <a:latin typeface="Flama-Light" pitchFamily="50"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endParaRPr lang="en-GB" sz="1800" dirty="0">
              <a:latin typeface="Flama-Light" pitchFamily="50"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GB" sz="1800" dirty="0">
                <a:latin typeface="Verdana" panose="020B0604030504040204" pitchFamily="34" charset="0"/>
                <a:ea typeface="Verdana" panose="020B0604030504040204" pitchFamily="34" charset="0"/>
                <a:cs typeface="Verdana" panose="020B0604030504040204" pitchFamily="34" charset="0"/>
              </a:rPr>
              <a:t>Conversations for </a:t>
            </a:r>
            <a:r>
              <a:rPr lang="en-GB"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possibilities </a:t>
            </a:r>
            <a:r>
              <a:rPr lang="en-GB" sz="1800" dirty="0">
                <a:latin typeface="Verdana" panose="020B0604030504040204" pitchFamily="34" charset="0"/>
                <a:ea typeface="Verdana" panose="020B0604030504040204" pitchFamily="34" charset="0"/>
                <a:cs typeface="Verdana" panose="020B0604030504040204" pitchFamily="34" charset="0"/>
              </a:rPr>
              <a:t>are generally most successful when they follow conversations where the people involved have taken the time to establish a </a:t>
            </a:r>
            <a:r>
              <a:rPr lang="en-GB"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relationship</a:t>
            </a:r>
            <a:r>
              <a:rPr lang="en-GB" sz="180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22</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da-DK" sz="2800" b="1" dirty="0" smtClean="0">
                <a:latin typeface="Verdana" panose="020B0604030504040204" pitchFamily="34" charset="0"/>
                <a:ea typeface="Verdana" panose="020B0604030504040204" pitchFamily="34" charset="0"/>
                <a:cs typeface="Verdana" panose="020B0604030504040204" pitchFamily="34" charset="0"/>
              </a:rPr>
              <a:t>WHY </a:t>
            </a:r>
            <a:r>
              <a:rPr lang="da-DK" sz="2800" b="1" dirty="0">
                <a:latin typeface="Verdana" panose="020B0604030504040204" pitchFamily="34" charset="0"/>
                <a:ea typeface="Verdana" panose="020B0604030504040204" pitchFamily="34" charset="0"/>
                <a:cs typeface="Verdana" panose="020B0604030504040204" pitchFamily="34" charset="0"/>
              </a:rPr>
              <a:t>ARE ENGAGEMENT AND DIALOGUE IMPORTANT?</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sp>
            <p:nvSpPr>
              <p:cNvPr id="12" name="Flowchart: Connector 8">
                <a:extLst>
                  <a:ext uri="{FF2B5EF4-FFF2-40B4-BE49-F238E27FC236}">
                    <a16:creationId xmlns=""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grpSp>
        <p:sp>
          <p:nvSpPr>
            <p:cNvPr id="7" name="TextBox 11">
              <a:extLst>
                <a:ext uri="{FF2B5EF4-FFF2-40B4-BE49-F238E27FC236}">
                  <a16:creationId xmlns=""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Action</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 xmlns:a16="http://schemas.microsoft.com/office/drawing/2014/main" id="{B4A71494-E00D-E74C-B27F-BAB2BBFB1EF0}"/>
                </a:ext>
              </a:extLst>
            </p:cNvPr>
            <p:cNvSpPr txBox="1">
              <a:spLocks noChangeAspect="1" noEditPoints="1" noChangeArrowheads="1" noChangeShapeType="1" noTextEdit="1"/>
            </p:cNvSpPr>
            <p:nvPr/>
          </p:nvSpPr>
          <p:spPr bwMode="auto">
            <a:xfrm>
              <a:off x="16593" y="14825"/>
              <a:ext cx="16033"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Possibility</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de-DE"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Relationship</a:t>
              </a:r>
              <a:endParaRPr lang="en-GB" sz="160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 xmlns:a16="http://schemas.microsoft.com/office/drawing/2014/main" id="{75E74867-F6D2-CB4E-BAB8-15A2B23242C7}"/>
              </a:ext>
            </a:extLst>
          </p:cNvPr>
          <p:cNvSpPr/>
          <p:nvPr/>
        </p:nvSpPr>
        <p:spPr>
          <a:xfrm>
            <a:off x="1102445" y="6172205"/>
            <a:ext cx="6655382" cy="242246"/>
          </a:xfrm>
          <a:prstGeom prst="rect">
            <a:avLst/>
          </a:prstGeom>
        </p:spPr>
        <p:txBody>
          <a:bodyPr wrap="square">
            <a:spAutoFit/>
          </a:bodyPr>
          <a:lstStyle/>
          <a:p>
            <a:pPr>
              <a:lnSpc>
                <a:spcPct val="115000"/>
              </a:lnSpc>
              <a:spcAft>
                <a:spcPts val="750"/>
              </a:spcAft>
            </a:pPr>
            <a:r>
              <a:rPr lang="en-US"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rPr>
              <a:t>(After Searle &amp; Austin</a:t>
            </a:r>
            <a:r>
              <a:rPr lang="en-US" sz="900" dirty="0" smtClean="0">
                <a:solidFill>
                  <a:srgbClr val="000000"/>
                </a:solidFill>
                <a:latin typeface="Calibri" panose="020F0502020204030204" pitchFamily="34" charset="0"/>
                <a:ea typeface="MS PGothic" panose="020B0600070205080204" pitchFamily="34" charset="-128"/>
                <a:cs typeface="Times New Roman" panose="02020603050405020304" pitchFamily="18" charset="0"/>
              </a:rPr>
              <a:t>, </a:t>
            </a:r>
            <a:r>
              <a:rPr lang="en-US"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rPr>
              <a:t>with thanks to </a:t>
            </a:r>
            <a:r>
              <a:rPr lang="en-US" sz="900" dirty="0" err="1">
                <a:solidFill>
                  <a:srgbClr val="000000"/>
                </a:solidFill>
                <a:latin typeface="Calibri" panose="020F0502020204030204" pitchFamily="34" charset="0"/>
                <a:ea typeface="MS PGothic" panose="020B0600070205080204" pitchFamily="34" charset="-128"/>
                <a:cs typeface="Times New Roman" panose="02020603050405020304" pitchFamily="18" charset="0"/>
              </a:rPr>
              <a:t>Thirdspace</a:t>
            </a:r>
            <a:r>
              <a:rPr lang="en-US"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rPr>
              <a:t> Coaching ©)</a:t>
            </a:r>
            <a:endParaRPr lang="en-GB"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65134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4</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PEER COACHING: RESOLVING DILEMMAS AROUND DECENT WORK</a:t>
            </a:r>
          </a:p>
        </p:txBody>
      </p:sp>
    </p:spTree>
    <p:extLst>
      <p:ext uri="{BB962C8B-B14F-4D97-AF65-F5344CB8AC3E}">
        <p14:creationId xmlns:p14="http://schemas.microsoft.com/office/powerpoint/2010/main" val="295996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24</a:t>
            </a:fld>
            <a:endParaRPr lang="en-US"/>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081463"/>
            <a:ext cx="5559006" cy="4210480"/>
          </a:xfrm>
        </p:spPr>
        <p:txBody>
          <a:bodyPr/>
          <a:lstStyle/>
          <a:p>
            <a:r>
              <a:rPr lang="en-GB" sz="1800" b="1" dirty="0">
                <a:latin typeface="Verdana" panose="020B0604030504040204" pitchFamily="34" charset="0"/>
                <a:ea typeface="Verdana" panose="020B0604030504040204" pitchFamily="34" charset="0"/>
                <a:cs typeface="Verdana" panose="020B0604030504040204" pitchFamily="34" charset="0"/>
              </a:rPr>
              <a:t>Coaching exercise: </a:t>
            </a:r>
          </a:p>
          <a:p>
            <a:r>
              <a:rPr lang="en-GB" sz="1800" dirty="0">
                <a:latin typeface="Verdana" panose="020B0604030504040204" pitchFamily="34" charset="0"/>
                <a:ea typeface="Verdana" panose="020B0604030504040204" pitchFamily="34" charset="0"/>
                <a:cs typeface="Verdana" panose="020B0604030504040204" pitchFamily="34" charset="0"/>
              </a:rPr>
              <a:t>The case presenter will share what they are currently working on regarding their engagement with suppliers on the topic of decent work (a project/ dilemma/challenge/activity). </a:t>
            </a:r>
          </a:p>
          <a:p>
            <a:pPr>
              <a:spcBef>
                <a:spcPts val="1200"/>
              </a:spcBef>
            </a:pPr>
            <a:r>
              <a:rPr lang="en-GB" sz="1800" dirty="0">
                <a:latin typeface="Verdana" panose="020B0604030504040204" pitchFamily="34" charset="0"/>
                <a:ea typeface="Verdana" panose="020B0604030504040204" pitchFamily="34" charset="0"/>
                <a:cs typeface="Verdana" panose="020B0604030504040204" pitchFamily="34" charset="0"/>
              </a:rPr>
              <a:t>Alternatively, the group can use one of the examples of common dilemmas that can be found in the next slide.</a:t>
            </a:r>
          </a:p>
          <a:p>
            <a:pPr>
              <a:spcBef>
                <a:spcPts val="1200"/>
              </a:spcBef>
            </a:pPr>
            <a:r>
              <a:rPr lang="en-GB" sz="1800" dirty="0" smtClean="0">
                <a:latin typeface="Verdana" panose="020B0604030504040204" pitchFamily="34" charset="0"/>
                <a:ea typeface="Verdana" panose="020B0604030504040204" pitchFamily="34" charset="0"/>
                <a:cs typeface="Verdana" panose="020B0604030504040204" pitchFamily="34" charset="0"/>
              </a:rPr>
              <a:t>Once </a:t>
            </a:r>
            <a:r>
              <a:rPr lang="en-GB" sz="1800" dirty="0">
                <a:latin typeface="Verdana" panose="020B0604030504040204" pitchFamily="34" charset="0"/>
                <a:ea typeface="Verdana" panose="020B0604030504040204" pitchFamily="34" charset="0"/>
                <a:cs typeface="Verdana" panose="020B0604030504040204" pitchFamily="34" charset="0"/>
              </a:rPr>
              <a:t>the case has been presented, the rest of the group will coach them to develop solutions for their case following the process </a:t>
            </a:r>
            <a:r>
              <a:rPr lang="en-US" sz="1800" dirty="0">
                <a:latin typeface="Verdana" panose="020B0604030504040204" pitchFamily="34" charset="0"/>
                <a:ea typeface="Verdana" panose="020B0604030504040204" pitchFamily="34" charset="0"/>
                <a:cs typeface="Verdana" panose="020B0604030504040204" pitchFamily="34" charset="0"/>
              </a:rPr>
              <a:t>outlined </a:t>
            </a:r>
            <a:r>
              <a:rPr lang="en-US" sz="1800" dirty="0" smtClean="0">
                <a:latin typeface="Verdana" panose="020B0604030504040204" pitchFamily="34" charset="0"/>
                <a:ea typeface="Verdana" panose="020B0604030504040204" pitchFamily="34" charset="0"/>
                <a:cs typeface="Verdana" panose="020B0604030504040204" pitchFamily="34" charset="0"/>
              </a:rPr>
              <a:t>further on </a:t>
            </a:r>
            <a:r>
              <a:rPr lang="en-US" sz="1800" dirty="0">
                <a:latin typeface="Verdana" panose="020B0604030504040204" pitchFamily="34" charset="0"/>
                <a:ea typeface="Verdana" panose="020B0604030504040204" pitchFamily="34" charset="0"/>
                <a:cs typeface="Verdana" panose="020B0604030504040204" pitchFamily="34" charset="0"/>
              </a:rPr>
              <a:t>in the slides.</a:t>
            </a:r>
          </a:p>
          <a:p>
            <a:endParaRPr lang="de-DE" sz="1500" dirty="0"/>
          </a:p>
          <a:p>
            <a:pPr marL="0" lvl="1" algn="l">
              <a:lnSpc>
                <a:spcPct val="90000"/>
              </a:lnSpc>
              <a:spcBef>
                <a:spcPts val="600"/>
              </a:spcBef>
              <a:spcAft>
                <a:spcPts val="0"/>
              </a:spcAft>
            </a:pPr>
            <a:endParaRPr lang="en-GB" dirty="0">
              <a:solidFill>
                <a:srgbClr val="1E3250"/>
              </a:solidFill>
              <a:latin typeface="Flama-Light"/>
            </a:endParaRPr>
          </a:p>
        </p:txBody>
      </p:sp>
      <p:pic>
        <p:nvPicPr>
          <p:cNvPr id="7" name="Picture 6">
            <a:extLst>
              <a:ext uri="{FF2B5EF4-FFF2-40B4-BE49-F238E27FC236}">
                <a16:creationId xmlns=""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575094" y="691755"/>
            <a:ext cx="10891001" cy="6036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PEER COACHING: RESOLVING DILEMMAS AROUND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Examples of dilemmas or challenges </a:t>
            </a:r>
            <a:r>
              <a:rPr lang="en-GB" b="1" dirty="0" smtClean="0">
                <a:latin typeface="Verdana" panose="020B0604030504040204" pitchFamily="34" charset="0"/>
                <a:ea typeface="Verdana" panose="020B0604030504040204" pitchFamily="34" charset="0"/>
                <a:cs typeface="Verdana" panose="020B0604030504040204" pitchFamily="34" charset="0"/>
              </a:rPr>
              <a:t>surrounding the </a:t>
            </a:r>
            <a:r>
              <a:rPr lang="en-GB" b="1" dirty="0">
                <a:latin typeface="Verdana" panose="020B0604030504040204" pitchFamily="34" charset="0"/>
                <a:ea typeface="Verdana" panose="020B0604030504040204" pitchFamily="34" charset="0"/>
                <a:cs typeface="Verdana" panose="020B0604030504040204" pitchFamily="34" charset="0"/>
              </a:rPr>
              <a:t>topic of decent </a:t>
            </a:r>
            <a:r>
              <a:rPr lang="en-GB" b="1" dirty="0" smtClean="0">
                <a:latin typeface="Verdana" panose="020B0604030504040204" pitchFamily="34" charset="0"/>
                <a:ea typeface="Verdana" panose="020B0604030504040204" pitchFamily="34" charset="0"/>
                <a:cs typeface="Verdana" panose="020B0604030504040204" pitchFamily="34" charset="0"/>
              </a:rPr>
              <a:t>work</a:t>
            </a:r>
            <a:endParaRPr lang="en-GB"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A business unit has asked me to procure a product or service, but I can see that the price or timelines they have in mind could undermine decent working conditions for the supplier’s employees (i.e. the supplier will probably be unable to respect our supplier code of conduct</a:t>
            </a:r>
            <a:r>
              <a:rPr lang="en-GB" dirty="0" smtClean="0">
                <a:latin typeface="Verdana" panose="020B0604030504040204" pitchFamily="34" charset="0"/>
                <a:ea typeface="Verdana" panose="020B0604030504040204" pitchFamily="34" charset="0"/>
                <a:cs typeface="Verdana" panose="020B0604030504040204" pitchFamily="34" charset="0"/>
              </a:rPr>
              <a:t>).</a:t>
            </a:r>
          </a:p>
          <a:p>
            <a:pPr marL="285750" lvl="0" indent="-28575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The supplier really wants our business and therefore offers a low price that I can see may compromise their ability to ensure decent working conditions for their employees. </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Generally, I’m asked to ensure suppliers comply with my company’s supplier code of conduct, but also to buy products and services as cheaply as possible</a:t>
            </a:r>
            <a:r>
              <a:rPr lang="en-GB"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We procure a product/service from a single source with one supplier effectively having a monopoly. This supplier shows deficits in the working conditions of their employees and is not showing </a:t>
            </a:r>
            <a:r>
              <a:rPr lang="en-GB" dirty="0" smtClean="0">
                <a:latin typeface="Verdana" panose="020B0604030504040204" pitchFamily="34" charset="0"/>
                <a:ea typeface="Verdana" panose="020B0604030504040204" pitchFamily="34" charset="0"/>
                <a:cs typeface="Verdana" panose="020B0604030504040204" pitchFamily="34" charset="0"/>
              </a:rPr>
              <a:t>a willingness </a:t>
            </a:r>
            <a:r>
              <a:rPr lang="en-GB" dirty="0">
                <a:latin typeface="Verdana" panose="020B0604030504040204" pitchFamily="34" charset="0"/>
                <a:ea typeface="Verdana" panose="020B0604030504040204" pitchFamily="34" charset="0"/>
                <a:cs typeface="Verdana" panose="020B0604030504040204" pitchFamily="34" charset="0"/>
              </a:rPr>
              <a:t>to improve</a:t>
            </a:r>
            <a:r>
              <a:rPr lang="en-GB" dirty="0" smtClean="0">
                <a:latin typeface="Verdana" panose="020B0604030504040204" pitchFamily="34" charset="0"/>
                <a:ea typeface="Verdana" panose="020B0604030504040204" pitchFamily="34" charset="0"/>
                <a:cs typeface="Verdana" panose="020B0604030504040204" pitchFamily="34" charset="0"/>
              </a:rPr>
              <a:t>.</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We have no understanding of the cost-breakdown of our suppliers, and suppliers are not willing to share this information, and therefore don’t know what a fair price is.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GB" dirty="0" smtClean="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25</a:t>
            </a:fld>
            <a:endParaRPr lang="en-US"/>
          </a:p>
        </p:txBody>
      </p:sp>
    </p:spTree>
    <p:extLst>
      <p:ext uri="{BB962C8B-B14F-4D97-AF65-F5344CB8AC3E}">
        <p14:creationId xmlns:p14="http://schemas.microsoft.com/office/powerpoint/2010/main" val="236672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5</a:t>
            </a:r>
          </a:p>
          <a:p>
            <a:pPr lvl="0"/>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SCENARIO DISCUSSION: ENGAGING SUPPLIERS ON DECENT WORK</a:t>
            </a:r>
          </a:p>
        </p:txBody>
      </p:sp>
    </p:spTree>
    <p:extLst>
      <p:ext uri="{BB962C8B-B14F-4D97-AF65-F5344CB8AC3E}">
        <p14:creationId xmlns:p14="http://schemas.microsoft.com/office/powerpoint/2010/main" val="1118948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a:t>
            </a:r>
            <a:r>
              <a:rPr lang="da-DK" b="1" dirty="0" smtClean="0">
                <a:latin typeface="Verdana" panose="020B0604030504040204" pitchFamily="34" charset="0"/>
                <a:ea typeface="Verdana" panose="020B0604030504040204" pitchFamily="34" charset="0"/>
                <a:cs typeface="Verdana" panose="020B0604030504040204" pitchFamily="34" charset="0"/>
              </a:rPr>
              <a:t>DISCUSSION : </a:t>
            </a:r>
            <a:r>
              <a:rPr lang="da-DK" b="1" dirty="0">
                <a:latin typeface="Verdana" panose="020B0604030504040204" pitchFamily="34" charset="0"/>
                <a:ea typeface="Verdana" panose="020B0604030504040204" pitchFamily="34" charset="0"/>
                <a:cs typeface="Verdana" panose="020B0604030504040204" pitchFamily="34" charset="0"/>
              </a:rPr>
              <a:t/>
            </a:r>
            <a:br>
              <a:rPr lang="da-DK" b="1" dirty="0">
                <a:latin typeface="Verdana" panose="020B0604030504040204" pitchFamily="34" charset="0"/>
                <a:ea typeface="Verdana" panose="020B0604030504040204" pitchFamily="34" charset="0"/>
                <a:cs typeface="Verdana" panose="020B0604030504040204" pitchFamily="34" charset="0"/>
              </a:rPr>
            </a:b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Exercise:</a:t>
            </a:r>
          </a:p>
          <a:p>
            <a:r>
              <a:rPr lang="en-GB" dirty="0">
                <a:latin typeface="Verdana" panose="020B0604030504040204" pitchFamily="34" charset="0"/>
                <a:ea typeface="Verdana" panose="020B0604030504040204" pitchFamily="34" charset="0"/>
                <a:cs typeface="Verdana" panose="020B0604030504040204" pitchFamily="34" charset="0"/>
              </a:rPr>
              <a:t>In groups of five, each person </a:t>
            </a:r>
            <a:r>
              <a:rPr lang="en-GB" dirty="0" smtClean="0">
                <a:latin typeface="Verdana" panose="020B0604030504040204" pitchFamily="34" charset="0"/>
                <a:ea typeface="Verdana" panose="020B0604030504040204" pitchFamily="34" charset="0"/>
                <a:cs typeface="Verdana" panose="020B0604030504040204" pitchFamily="34" charset="0"/>
              </a:rPr>
              <a:t>assumes </a:t>
            </a:r>
            <a:r>
              <a:rPr lang="en-GB" dirty="0">
                <a:latin typeface="Verdana" panose="020B0604030504040204" pitchFamily="34" charset="0"/>
                <a:ea typeface="Verdana" panose="020B0604030504040204" pitchFamily="34" charset="0"/>
                <a:cs typeface="Verdana" panose="020B0604030504040204" pitchFamily="34" charset="0"/>
              </a:rPr>
              <a:t>one of the following roles:</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Company buyer</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Production plant manager</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Cleaning staff</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Cleaning company representative</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NGO representative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Discuss the situation in your group. Each person represents their respective role.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Following the discussion, the </a:t>
            </a:r>
            <a:r>
              <a:rPr lang="en-GB" dirty="0">
                <a:latin typeface="Verdana" panose="020B0604030504040204" pitchFamily="34" charset="0"/>
                <a:ea typeface="Verdana" panose="020B0604030504040204" pitchFamily="34" charset="0"/>
                <a:cs typeface="Verdana" panose="020B0604030504040204" pitchFamily="34" charset="0"/>
              </a:rPr>
              <a:t>buyer is responsible for coming up with a course of action </a:t>
            </a:r>
            <a:r>
              <a:rPr lang="en-GB" dirty="0" smtClean="0">
                <a:latin typeface="Verdana" panose="020B0604030504040204" pitchFamily="34" charset="0"/>
                <a:ea typeface="Verdana" panose="020B0604030504040204" pitchFamily="34" charset="0"/>
                <a:cs typeface="Verdana" panose="020B0604030504040204" pitchFamily="34" charset="0"/>
              </a:rPr>
              <a:t>with </a:t>
            </a:r>
            <a:r>
              <a:rPr lang="en-GB" dirty="0">
                <a:latin typeface="Verdana" panose="020B0604030504040204" pitchFamily="34" charset="0"/>
                <a:ea typeface="Verdana" panose="020B0604030504040204" pitchFamily="34" charset="0"/>
                <a:cs typeface="Verdana" panose="020B0604030504040204" pitchFamily="34" charset="0"/>
              </a:rPr>
              <a:t>all involved.</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You have ten minutes to discuss and t</a:t>
            </a:r>
            <a:r>
              <a:rPr lang="en-GB" dirty="0" smtClean="0">
                <a:latin typeface="Verdana" panose="020B0604030504040204" pitchFamily="34" charset="0"/>
                <a:ea typeface="Verdana" panose="020B0604030504040204" pitchFamily="34" charset="0"/>
                <a:cs typeface="Verdana" panose="020B0604030504040204" pitchFamily="34" charset="0"/>
              </a:rPr>
              <a:t>hen will report </a:t>
            </a:r>
            <a:r>
              <a:rPr lang="en-GB" dirty="0">
                <a:latin typeface="Verdana" panose="020B0604030504040204" pitchFamily="34" charset="0"/>
                <a:ea typeface="Verdana" panose="020B0604030504040204" pitchFamily="34" charset="0"/>
                <a:cs typeface="Verdana" panose="020B0604030504040204" pitchFamily="34" charset="0"/>
              </a:rPr>
              <a:t>back to all participants.</a:t>
            </a:r>
          </a:p>
          <a:p>
            <a:pPr marL="285750" indent="-285750" fontAlgn="base">
              <a:lnSpc>
                <a:spcPct val="150000"/>
              </a:lnSpc>
              <a:spcBef>
                <a:spcPct val="0"/>
              </a:spcBef>
              <a:spcAft>
                <a:spcPct val="0"/>
              </a:spcAft>
              <a:buFont typeface="Arial" panose="020B0604020202020204" pitchFamily="34" charset="0"/>
              <a:buChar char="•"/>
            </a:pPr>
            <a:endParaRPr lang="en-US" dirty="0"/>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27</a:t>
            </a:fld>
            <a:endParaRPr lang="en-US"/>
          </a:p>
        </p:txBody>
      </p:sp>
    </p:spTree>
    <p:extLst>
      <p:ext uri="{BB962C8B-B14F-4D97-AF65-F5344CB8AC3E}">
        <p14:creationId xmlns:p14="http://schemas.microsoft.com/office/powerpoint/2010/main" val="99068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a:t>
            </a:r>
            <a:r>
              <a:rPr lang="da-DK" b="1" dirty="0" smtClean="0">
                <a:latin typeface="Verdana" panose="020B0604030504040204" pitchFamily="34" charset="0"/>
                <a:ea typeface="Verdana" panose="020B0604030504040204" pitchFamily="34" charset="0"/>
                <a:cs typeface="Verdana" panose="020B0604030504040204" pitchFamily="34" charset="0"/>
              </a:rPr>
              <a:t>DISCUSSION 1: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Scenario:</a:t>
            </a:r>
          </a:p>
          <a:p>
            <a:r>
              <a:rPr lang="en-GB" dirty="0">
                <a:latin typeface="Verdana" panose="020B0604030504040204" pitchFamily="34" charset="0"/>
                <a:ea typeface="Verdana" panose="020B0604030504040204" pitchFamily="34" charset="0"/>
                <a:cs typeface="Verdana" panose="020B0604030504040204" pitchFamily="34" charset="0"/>
              </a:rPr>
              <a:t>A buyer is visiting one of their </a:t>
            </a:r>
            <a:r>
              <a:rPr lang="en-GB" dirty="0" smtClean="0">
                <a:latin typeface="Verdana" panose="020B0604030504040204" pitchFamily="34" charset="0"/>
                <a:ea typeface="Verdana" panose="020B0604030504040204" pitchFamily="34" charset="0"/>
                <a:cs typeface="Verdana" panose="020B0604030504040204" pitchFamily="34" charset="0"/>
              </a:rPr>
              <a:t>company’s </a:t>
            </a:r>
            <a:r>
              <a:rPr lang="en-GB" dirty="0">
                <a:latin typeface="Verdana" panose="020B0604030504040204" pitchFamily="34" charset="0"/>
                <a:ea typeface="Verdana" panose="020B0604030504040204" pitchFamily="34" charset="0"/>
                <a:cs typeface="Verdana" panose="020B0604030504040204" pitchFamily="34" charset="0"/>
              </a:rPr>
              <a:t>production plants in South America to speak to some local suppliers.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While there, the local manager mentions that an NGO has been asking questions about the working conditions for migrant workers at the plant, including in outsourced services. They allege that cleaning staff — who are provided by a third party supplier — are made to work excessive hours for little pay and have had their passports taken away so they cannot leave. The NGO is threatening a media campaign if the company does not take action promptly.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The local manager says that some of the cleaning staff, who are mostly </a:t>
            </a:r>
            <a:r>
              <a:rPr lang="en-GB" dirty="0" smtClean="0">
                <a:latin typeface="Verdana" panose="020B0604030504040204" pitchFamily="34" charset="0"/>
                <a:ea typeface="Verdana" panose="020B0604030504040204" pitchFamily="34" charset="0"/>
                <a:cs typeface="Verdana" panose="020B0604030504040204" pitchFamily="34" charset="0"/>
              </a:rPr>
              <a:t>women, look </a:t>
            </a:r>
            <a:r>
              <a:rPr lang="en-GB" dirty="0">
                <a:latin typeface="Verdana" panose="020B0604030504040204" pitchFamily="34" charset="0"/>
                <a:ea typeface="Verdana" panose="020B0604030504040204" pitchFamily="34" charset="0"/>
                <a:cs typeface="Verdana" panose="020B0604030504040204" pitchFamily="34" charset="0"/>
              </a:rPr>
              <a:t>malnourished and react fearfully when asked about their </a:t>
            </a:r>
            <a:r>
              <a:rPr lang="en-GB" dirty="0" smtClean="0">
                <a:latin typeface="Verdana" panose="020B0604030504040204" pitchFamily="34" charset="0"/>
                <a:ea typeface="Verdana" panose="020B0604030504040204" pitchFamily="34" charset="0"/>
                <a:cs typeface="Verdana" panose="020B0604030504040204" pitchFamily="34" charset="0"/>
              </a:rPr>
              <a:t>well-being</a:t>
            </a:r>
            <a:r>
              <a:rPr lang="en-GB" dirty="0">
                <a:latin typeface="Verdana" panose="020B0604030504040204" pitchFamily="34" charset="0"/>
                <a:ea typeface="Verdana" panose="020B0604030504040204" pitchFamily="34" charset="0"/>
                <a:cs typeface="Verdana" panose="020B0604030504040204" pitchFamily="34" charset="0"/>
              </a:rPr>
              <a:t>.</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The buyer feels </a:t>
            </a:r>
            <a:r>
              <a:rPr lang="en-GB" dirty="0" smtClean="0">
                <a:latin typeface="Verdana" panose="020B0604030504040204" pitchFamily="34" charset="0"/>
                <a:ea typeface="Verdana" panose="020B0604030504040204" pitchFamily="34" charset="0"/>
                <a:cs typeface="Verdana" panose="020B0604030504040204" pitchFamily="34" charset="0"/>
              </a:rPr>
              <a:t>that there </a:t>
            </a:r>
            <a:r>
              <a:rPr lang="en-GB" dirty="0">
                <a:latin typeface="Verdana" panose="020B0604030504040204" pitchFamily="34" charset="0"/>
                <a:ea typeface="Verdana" panose="020B0604030504040204" pitchFamily="34" charset="0"/>
                <a:cs typeface="Verdana" panose="020B0604030504040204" pitchFamily="34" charset="0"/>
              </a:rPr>
              <a:t>is significant risk both to the company and to </a:t>
            </a:r>
            <a:r>
              <a:rPr lang="en-GB" dirty="0" smtClean="0">
                <a:latin typeface="Verdana" panose="020B0604030504040204" pitchFamily="34" charset="0"/>
                <a:ea typeface="Verdana" panose="020B0604030504040204" pitchFamily="34" charset="0"/>
                <a:cs typeface="Verdana" panose="020B0604030504040204" pitchFamily="34" charset="0"/>
              </a:rPr>
              <a:t>the people involved </a:t>
            </a:r>
            <a:r>
              <a:rPr lang="en-GB" dirty="0">
                <a:latin typeface="Verdana" panose="020B0604030504040204" pitchFamily="34" charset="0"/>
                <a:ea typeface="Verdana" panose="020B0604030504040204" pitchFamily="34" charset="0"/>
                <a:cs typeface="Verdana" panose="020B0604030504040204" pitchFamily="34" charset="0"/>
              </a:rPr>
              <a:t>and wants to ensure the issue is resolved with the best outcomes for all parties.</a:t>
            </a:r>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28</a:t>
            </a:fld>
            <a:endParaRPr lang="en-US"/>
          </a:p>
        </p:txBody>
      </p:sp>
    </p:spTree>
    <p:extLst>
      <p:ext uri="{BB962C8B-B14F-4D97-AF65-F5344CB8AC3E}">
        <p14:creationId xmlns:p14="http://schemas.microsoft.com/office/powerpoint/2010/main" val="411023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SCENARIO DISCUSSION: </a:t>
            </a:r>
            <a:r>
              <a:rPr lang="en" b="1" dirty="0">
                <a:latin typeface="Verdana" panose="020B0604030504040204" pitchFamily="34" charset="0"/>
                <a:ea typeface="Verdana" panose="020B0604030504040204" pitchFamily="34" charset="0"/>
                <a:cs typeface="Verdana" panose="020B0604030504040204" pitchFamily="34" charset="0"/>
              </a:rPr>
              <a:t>ENGAGING SUPPLIERS ON DECENT WORK</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Debrief in plenary</a:t>
            </a: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Debriefing questions:</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What options does the company have to resolve the situation and what are the respective advantages and disadvantages, bearing in mind potential outcomes for the company and the cleaning staff?</a:t>
            </a:r>
          </a:p>
          <a:p>
            <a:pPr marL="171450" indent="-171450">
              <a:buFont typeface="Arial" panose="020B0604020202020204" pitchFamily="34" charset="0"/>
              <a:buChar char="•"/>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a:lnSpc>
                <a:spcPct val="90000"/>
              </a:lnSpc>
              <a:spcBef>
                <a:spcPts val="600"/>
              </a:spcBef>
              <a:buFont typeface="+mj-lt"/>
              <a:buAutoNum type="arabicPeriod"/>
            </a:pP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Terminate the contract with the cleaning company and find a replacement</a:t>
            </a:r>
          </a:p>
          <a:p>
            <a:pPr marL="800100" lvl="2" indent="-342900" algn="l">
              <a:lnSpc>
                <a:spcPct val="90000"/>
              </a:lnSpc>
              <a:spcBef>
                <a:spcPts val="600"/>
              </a:spcBef>
              <a:buFont typeface="+mj-lt"/>
              <a:buAutoNum type="arabicPeriod"/>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a:lnSpc>
                <a:spcPct val="90000"/>
              </a:lnSpc>
              <a:spcBef>
                <a:spcPts val="600"/>
              </a:spcBef>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Hand the case over to the local authorities</a:t>
            </a:r>
          </a:p>
          <a:p>
            <a:pPr marL="800100" lvl="2" indent="-342900" algn="l">
              <a:lnSpc>
                <a:spcPct val="90000"/>
              </a:lnSpc>
              <a:spcBef>
                <a:spcPts val="600"/>
              </a:spcBef>
              <a:buFont typeface="+mj-lt"/>
              <a:buAutoNum type="arabicPeriod"/>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a:lnSpc>
                <a:spcPct val="90000"/>
              </a:lnSpc>
              <a:spcBef>
                <a:spcPts val="600"/>
              </a:spcBef>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Work with the cleaning company to resolve the issue</a:t>
            </a:r>
          </a:p>
          <a:p>
            <a:pPr marL="800100" lvl="2" indent="-342900" algn="l">
              <a:lnSpc>
                <a:spcPct val="90000"/>
              </a:lnSpc>
              <a:spcBef>
                <a:spcPts val="600"/>
              </a:spcBef>
              <a:buFont typeface="+mj-lt"/>
              <a:buAutoNum type="arabicPeriod"/>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2" indent="-342900" algn="l">
              <a:lnSpc>
                <a:spcPct val="90000"/>
              </a:lnSpc>
              <a:spcBef>
                <a:spcPts val="600"/>
              </a:spcBef>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Adapt relevant company policies and processes, considering that this might be a broader issue that is not confined to this particular plant</a:t>
            </a:r>
          </a:p>
          <a:p>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800" dirty="0"/>
          </a:p>
          <a:p>
            <a:pPr lvl="1"/>
            <a:endParaRPr lang="en-GB" sz="1800" dirty="0"/>
          </a:p>
          <a:p>
            <a:endParaRPr lang="en-GB" sz="1800" dirty="0"/>
          </a:p>
          <a:p>
            <a:pPr>
              <a:spcBef>
                <a:spcPts val="0"/>
              </a:spcBef>
              <a:defRPr/>
            </a:pPr>
            <a:endParaRPr lang="en-GB" sz="1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29</a:t>
            </a:fld>
            <a:endParaRPr lang="en-US"/>
          </a:p>
        </p:txBody>
      </p:sp>
    </p:spTree>
    <p:extLst>
      <p:ext uri="{BB962C8B-B14F-4D97-AF65-F5344CB8AC3E}">
        <p14:creationId xmlns:p14="http://schemas.microsoft.com/office/powerpoint/2010/main" val="184831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Verdana" panose="020B0604030504040204" pitchFamily="34" charset="0"/>
              <a:ea typeface="Verdana" panose="020B0604030504040204" pitchFamily="34" charset="0"/>
            </a:endParaRPr>
          </a:p>
          <a:p>
            <a:endParaRPr lang="en-GB" sz="3600" dirty="0">
              <a:solidFill>
                <a:prstClr val="white"/>
              </a:solidFill>
              <a:latin typeface="Verdana" panose="020B0604030504040204" pitchFamily="34" charset="0"/>
              <a:ea typeface="Verdana" panose="020B0604030504040204" pitchFamily="34" charset="0"/>
            </a:endParaRPr>
          </a:p>
          <a:p>
            <a:r>
              <a:rPr lang="en-GB" sz="3600" b="1" dirty="0" smtClean="0">
                <a:solidFill>
                  <a:prstClr val="white"/>
                </a:solidFill>
                <a:latin typeface="Verdana" panose="020B0604030504040204" pitchFamily="34" charset="0"/>
                <a:ea typeface="Verdana" panose="020B0604030504040204" pitchFamily="34" charset="0"/>
              </a:rPr>
              <a:t>EXERCISE 1</a:t>
            </a:r>
          </a:p>
          <a:p>
            <a:r>
              <a:rPr lang="en-GB" sz="3200" dirty="0" smtClean="0">
                <a:solidFill>
                  <a:prstClr val="white"/>
                </a:solidFill>
                <a:latin typeface="Verdana" panose="020B0604030504040204" pitchFamily="34" charset="0"/>
                <a:ea typeface="Verdana" panose="020B0604030504040204" pitchFamily="34" charset="0"/>
              </a:rPr>
              <a:t>WARM-UP EXERCISES</a:t>
            </a:r>
            <a:endParaRPr lang="en-GB" sz="3200" dirty="0">
              <a:solidFill>
                <a:prstClr val="whit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037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endParaRPr lang="en-GB" sz="3600" dirty="0" smtClean="0">
              <a:solidFill>
                <a:schemeClr val="bg1"/>
              </a:solidFill>
              <a:latin typeface="+mj-lt"/>
            </a:endParaRPr>
          </a:p>
          <a:p>
            <a:r>
              <a:rPr lang="en-GB"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Questions</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5177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B6F868B-398B-42D4-B787-6340D264042D}"/>
              </a:ext>
            </a:extLst>
          </p:cNvPr>
          <p:cNvSpPr>
            <a:spLocks noGrp="1"/>
          </p:cNvSpPr>
          <p:nvPr>
            <p:ph type="body" sz="quarter" idx="10"/>
          </p:nvPr>
        </p:nvSpPr>
        <p:spPr/>
        <p:txBody>
          <a:bodyPr/>
          <a:lstStyle/>
          <a:p>
            <a:pPr marL="0" indent="0">
              <a:buNone/>
            </a:pPr>
            <a:r>
              <a:rPr lang="en-GB"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Optional: include company boilerplate here</a:t>
            </a:r>
            <a:endParaRPr lang="en-GB"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 xmlns:a16="http://schemas.microsoft.com/office/drawing/2014/main" id="{01BF4927-BD5D-4EB9-A0EF-D263AAFF2893}"/>
              </a:ext>
            </a:extLst>
          </p:cNvPr>
          <p:cNvSpPr>
            <a:spLocks noGrp="1"/>
          </p:cNvSpPr>
          <p:nvPr>
            <p:ph type="sldNum" sz="quarter" idx="4"/>
          </p:nvPr>
        </p:nvSpPr>
        <p:spPr/>
        <p:txBody>
          <a:bodyPr/>
          <a:lstStyle/>
          <a:p>
            <a:fld id="{E1C3621B-6C8A-6941-9CAD-B981455913CB}" type="slidenum">
              <a:rPr lang="en-US" smtClean="0"/>
              <a:pPr/>
              <a:t>31</a:t>
            </a:fld>
            <a:endParaRPr lang="en-US"/>
          </a:p>
        </p:txBody>
      </p:sp>
      <p:sp>
        <p:nvSpPr>
          <p:cNvPr id="4" name="Title 3">
            <a:extLst>
              <a:ext uri="{FF2B5EF4-FFF2-40B4-BE49-F238E27FC236}">
                <a16:creationId xmlns="" xmlns:a16="http://schemas.microsoft.com/office/drawing/2014/main" id="{76A6EE66-9071-4D98-BADD-B51E3CB9C0C1}"/>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Contact Us</a:t>
            </a:r>
          </a:p>
        </p:txBody>
      </p:sp>
      <p:sp>
        <p:nvSpPr>
          <p:cNvPr id="5" name="Subtitle 4">
            <a:extLst>
              <a:ext uri="{FF2B5EF4-FFF2-40B4-BE49-F238E27FC236}">
                <a16:creationId xmlns="" xmlns:a16="http://schemas.microsoft.com/office/drawing/2014/main" id="{29D33EF1-DA48-4D86-9180-CE147C81C1F5}"/>
              </a:ext>
            </a:extLst>
          </p:cNvPr>
          <p:cNvSpPr>
            <a:spLocks noGrp="1"/>
          </p:cNvSpPr>
          <p:nvPr>
            <p:ph type="subTitle" idx="1"/>
          </p:nvPr>
        </p:nvSpPr>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Insert main contact:</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Person</a:t>
            </a:r>
          </a:p>
          <a:p>
            <a:r>
              <a:rPr lang="en-GB" dirty="0">
                <a:latin typeface="Verdana" panose="020B0604030504040204" pitchFamily="34" charset="0"/>
                <a:ea typeface="Verdana" panose="020B0604030504040204" pitchFamily="34" charset="0"/>
                <a:cs typeface="Verdana" panose="020B0604030504040204" pitchFamily="34" charset="0"/>
              </a:rPr>
              <a:t>Title</a:t>
            </a:r>
          </a:p>
          <a:p>
            <a:r>
              <a:rPr lang="en-GB" dirty="0">
                <a:latin typeface="Verdana" panose="020B0604030504040204" pitchFamily="34" charset="0"/>
                <a:ea typeface="Verdana" panose="020B0604030504040204" pitchFamily="34" charset="0"/>
                <a:cs typeface="Verdana" panose="020B0604030504040204" pitchFamily="34" charset="0"/>
              </a:rPr>
              <a:t>Email</a:t>
            </a:r>
          </a:p>
          <a:p>
            <a:endParaRPr lang="en-GB" dirty="0"/>
          </a:p>
          <a:p>
            <a:endParaRPr lang="en-GB" dirty="0"/>
          </a:p>
        </p:txBody>
      </p:sp>
    </p:spTree>
    <p:extLst>
      <p:ext uri="{BB962C8B-B14F-4D97-AF65-F5344CB8AC3E}">
        <p14:creationId xmlns:p14="http://schemas.microsoft.com/office/powerpoint/2010/main" val="159624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rPr>
              <a:t>WARM-UP EXERCISE #1</a:t>
            </a:r>
            <a:r>
              <a:rPr lang="en-AU" b="1" dirty="0">
                <a:latin typeface="Verdana" panose="020B0604030504040204" pitchFamily="34" charset="0"/>
                <a:ea typeface="Verdana" panose="020B0604030504040204" pitchFamily="34" charset="0"/>
              </a:rPr>
              <a:t>   </a:t>
            </a:r>
            <a:endParaRPr lang="en-GB" b="1"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marL="285750" indent="-285750">
              <a:buFont typeface="Arial" panose="020B0604020202020204" pitchFamily="34" charset="0"/>
              <a:buChar char="•"/>
            </a:pPr>
            <a:endParaRPr lang="en-GB" sz="4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4800" dirty="0">
              <a:latin typeface="Verdana" panose="020B0604030504040204" pitchFamily="34" charset="0"/>
              <a:ea typeface="Verdana" panose="020B0604030504040204" pitchFamily="34" charset="0"/>
            </a:endParaRPr>
          </a:p>
          <a:p>
            <a:r>
              <a:rPr lang="en-GB" sz="4000" dirty="0" smtClean="0">
                <a:latin typeface="Verdana" panose="020B0604030504040204" pitchFamily="34" charset="0"/>
                <a:ea typeface="Verdana" panose="020B0604030504040204" pitchFamily="34" charset="0"/>
              </a:rPr>
              <a:t>As </a:t>
            </a:r>
            <a:r>
              <a:rPr lang="en-GB" sz="4000" dirty="0">
                <a:latin typeface="Verdana" panose="020B0604030504040204" pitchFamily="34" charset="0"/>
                <a:ea typeface="Verdana" panose="020B0604030504040204" pitchFamily="34" charset="0"/>
              </a:rPr>
              <a:t>a </a:t>
            </a:r>
            <a:r>
              <a:rPr lang="en-GB" sz="4000" dirty="0" smtClean="0">
                <a:latin typeface="Verdana" panose="020B0604030504040204" pitchFamily="34" charset="0"/>
                <a:ea typeface="Verdana" panose="020B0604030504040204" pitchFamily="34" charset="0"/>
              </a:rPr>
              <a:t>buyer, where </a:t>
            </a:r>
            <a:r>
              <a:rPr lang="en-GB" sz="4000" dirty="0">
                <a:latin typeface="Verdana" panose="020B0604030504040204" pitchFamily="34" charset="0"/>
                <a:ea typeface="Verdana" panose="020B0604030504040204" pitchFamily="34" charset="0"/>
              </a:rPr>
              <a:t>do you </a:t>
            </a:r>
            <a:r>
              <a:rPr lang="en-GB" sz="4000" dirty="0" smtClean="0">
                <a:latin typeface="Verdana" panose="020B0604030504040204" pitchFamily="34" charset="0"/>
                <a:ea typeface="Verdana" panose="020B0604030504040204" pitchFamily="34" charset="0"/>
              </a:rPr>
              <a:t>come </a:t>
            </a:r>
            <a:r>
              <a:rPr lang="en-GB" sz="4000" dirty="0">
                <a:latin typeface="Verdana" panose="020B0604030504040204" pitchFamily="34" charset="0"/>
                <a:ea typeface="Verdana" panose="020B0604030504040204" pitchFamily="34" charset="0"/>
              </a:rPr>
              <a:t>across potential impacts on decent work in your daily business?</a:t>
            </a:r>
          </a:p>
          <a:p>
            <a:pPr marL="285750" indent="-285750">
              <a:buFont typeface="Arial" panose="020B0604020202020204" pitchFamily="34" charset="0"/>
              <a:buChar char="•"/>
            </a:pPr>
            <a:endParaRPr lang="en-GB" sz="4400" dirty="0">
              <a:latin typeface="Verdana" panose="020B0604030504040204" pitchFamily="34" charset="0"/>
              <a:ea typeface="Verdana" panose="020B0604030504040204" pitchFamily="34" charset="0"/>
            </a:endParaRPr>
          </a:p>
          <a:p>
            <a:endParaRPr lang="en-GB" sz="4400" dirty="0">
              <a:latin typeface="Verdana" panose="020B0604030504040204" pitchFamily="34" charset="0"/>
              <a:ea typeface="Verdana" panose="020B0604030504040204" pitchFamily="34" charset="0"/>
            </a:endParaRPr>
          </a:p>
          <a:p>
            <a:endParaRPr lang="en-GB" sz="4400" dirty="0">
              <a:latin typeface="Verdana" panose="020B0604030504040204" pitchFamily="34" charset="0"/>
              <a:ea typeface="Verdana" panose="020B0604030504040204" pitchFamily="34" charset="0"/>
            </a:endParaRPr>
          </a:p>
          <a:p>
            <a:pPr lvl="1" algn="l"/>
            <a:endParaRPr lang="en-GB" sz="4400" dirty="0">
              <a:latin typeface="Verdana" panose="020B0604030504040204" pitchFamily="34" charset="0"/>
              <a:ea typeface="Verdana" panose="020B0604030504040204" pitchFamily="34" charset="0"/>
            </a:endParaRPr>
          </a:p>
          <a:p>
            <a:endParaRPr lang="en-GB" sz="4800" dirty="0">
              <a:latin typeface="Verdana" panose="020B0604030504040204" pitchFamily="34" charset="0"/>
              <a:ea typeface="Verdana" panose="020B0604030504040204" pitchFamily="34" charset="0"/>
            </a:endParaRPr>
          </a:p>
          <a:p>
            <a:pPr>
              <a:spcBef>
                <a:spcPts val="0"/>
              </a:spcBef>
              <a:defRPr/>
            </a:pPr>
            <a:endParaRPr lang="en-GB" sz="48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4</a:t>
            </a:fld>
            <a:endParaRPr lang="en-US"/>
          </a:p>
        </p:txBody>
      </p:sp>
    </p:spTree>
    <p:extLst>
      <p:ext uri="{BB962C8B-B14F-4D97-AF65-F5344CB8AC3E}">
        <p14:creationId xmlns:p14="http://schemas.microsoft.com/office/powerpoint/2010/main" val="19200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rPr>
              <a:t>WARM-UP EXERCISE #2</a:t>
            </a:r>
            <a:r>
              <a:rPr lang="en-AU" b="1" dirty="0">
                <a:latin typeface="Verdana" panose="020B0604030504040204" pitchFamily="34" charset="0"/>
                <a:ea typeface="Verdana" panose="020B0604030504040204" pitchFamily="34" charset="0"/>
              </a:rPr>
              <a:t>   </a:t>
            </a:r>
            <a:endParaRPr lang="en-GB" b="1"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r>
              <a:rPr lang="en-GB" sz="4000" b="1" dirty="0">
                <a:latin typeface="Verdana" panose="020B0604030504040204" pitchFamily="34" charset="0"/>
                <a:ea typeface="Verdana" panose="020B0604030504040204" pitchFamily="34" charset="0"/>
              </a:rPr>
              <a:t>Building </a:t>
            </a:r>
            <a:r>
              <a:rPr lang="en-GB" sz="4000" b="1" dirty="0" smtClean="0">
                <a:latin typeface="Verdana" panose="020B0604030504040204" pitchFamily="34" charset="0"/>
                <a:ea typeface="Verdana" panose="020B0604030504040204" pitchFamily="34" charset="0"/>
              </a:rPr>
              <a:t>a common </a:t>
            </a:r>
            <a:r>
              <a:rPr lang="en-GB" sz="4000" b="1" dirty="0">
                <a:latin typeface="Verdana" panose="020B0604030504040204" pitchFamily="34" charset="0"/>
                <a:ea typeface="Verdana" panose="020B0604030504040204" pitchFamily="34" charset="0"/>
              </a:rPr>
              <a:t>understanding</a:t>
            </a:r>
          </a:p>
          <a:p>
            <a:endParaRPr lang="en-GB" sz="4800" dirty="0">
              <a:latin typeface="Verdana" panose="020B0604030504040204" pitchFamily="34" charset="0"/>
              <a:ea typeface="Verdana" panose="020B0604030504040204" pitchFamily="34" charset="0"/>
            </a:endParaRPr>
          </a:p>
          <a:p>
            <a:r>
              <a:rPr lang="en-GB" sz="4000" dirty="0">
                <a:latin typeface="Verdana" panose="020B0604030504040204" pitchFamily="34" charset="0"/>
                <a:ea typeface="Verdana" panose="020B0604030504040204" pitchFamily="34" charset="0"/>
              </a:rPr>
              <a:t>What do we mean when we speak about </a:t>
            </a:r>
          </a:p>
          <a:p>
            <a:r>
              <a:rPr lang="en-GB" sz="4000" dirty="0">
                <a:latin typeface="Verdana" panose="020B0604030504040204" pitchFamily="34" charset="0"/>
                <a:ea typeface="Verdana" panose="020B0604030504040204" pitchFamily="34" charset="0"/>
              </a:rPr>
              <a:t>decent work?</a:t>
            </a:r>
          </a:p>
          <a:p>
            <a:pPr marL="285750" indent="-285750">
              <a:buFont typeface="Arial" panose="020B0604020202020204" pitchFamily="34" charset="0"/>
              <a:buChar char="•"/>
            </a:pPr>
            <a:endParaRPr lang="en-GB" sz="4400" dirty="0">
              <a:latin typeface="Verdana" panose="020B0604030504040204" pitchFamily="34" charset="0"/>
              <a:ea typeface="Verdana" panose="020B0604030504040204" pitchFamily="34" charset="0"/>
            </a:endParaRPr>
          </a:p>
          <a:p>
            <a:endParaRPr lang="en-GB" sz="4400" dirty="0">
              <a:latin typeface="Verdana" panose="020B0604030504040204" pitchFamily="34" charset="0"/>
              <a:ea typeface="Verdana" panose="020B0604030504040204" pitchFamily="34" charset="0"/>
            </a:endParaRPr>
          </a:p>
          <a:p>
            <a:endParaRPr lang="en-GB" sz="4400" dirty="0">
              <a:latin typeface="Verdana" panose="020B0604030504040204" pitchFamily="34" charset="0"/>
              <a:ea typeface="Verdana" panose="020B0604030504040204" pitchFamily="34" charset="0"/>
            </a:endParaRPr>
          </a:p>
          <a:p>
            <a:pPr lvl="1"/>
            <a:endParaRPr lang="en-GB" sz="4400" dirty="0">
              <a:latin typeface="Verdana" panose="020B0604030504040204" pitchFamily="34" charset="0"/>
              <a:ea typeface="Verdana" panose="020B0604030504040204" pitchFamily="34" charset="0"/>
            </a:endParaRPr>
          </a:p>
          <a:p>
            <a:endParaRPr lang="en-GB" sz="4800" dirty="0">
              <a:latin typeface="Verdana" panose="020B0604030504040204" pitchFamily="34" charset="0"/>
              <a:ea typeface="Verdana" panose="020B0604030504040204" pitchFamily="34" charset="0"/>
            </a:endParaRPr>
          </a:p>
          <a:p>
            <a:pPr>
              <a:spcBef>
                <a:spcPts val="0"/>
              </a:spcBef>
              <a:defRPr/>
            </a:pPr>
            <a:endParaRPr lang="en-GB" sz="48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5</a:t>
            </a:fld>
            <a:endParaRPr lang="en-US"/>
          </a:p>
        </p:txBody>
      </p:sp>
    </p:spTree>
    <p:extLst>
      <p:ext uri="{BB962C8B-B14F-4D97-AF65-F5344CB8AC3E}">
        <p14:creationId xmlns:p14="http://schemas.microsoft.com/office/powerpoint/2010/main" val="108352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rPr>
              <a:t>WARM-UP EXERCISE #3</a:t>
            </a:r>
            <a:r>
              <a:rPr lang="en-AU" b="1" dirty="0">
                <a:latin typeface="Verdana" panose="020B0604030504040204" pitchFamily="34" charset="0"/>
                <a:ea typeface="Verdana" panose="020B0604030504040204" pitchFamily="34" charset="0"/>
              </a:rPr>
              <a:t>   </a:t>
            </a:r>
            <a:endParaRPr lang="en-GB" b="1"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a:spcAft>
                <a:spcPts val="1200"/>
              </a:spcAft>
            </a:pPr>
            <a:r>
              <a:rPr lang="en-GB" sz="3200" b="1" dirty="0">
                <a:latin typeface="Verdana" panose="020B0604030504040204" pitchFamily="34" charset="0"/>
                <a:ea typeface="Verdana" panose="020B0604030504040204" pitchFamily="34" charset="0"/>
              </a:rPr>
              <a:t>Discussion</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has been your experience discussing/improving performance with respect to ensuring decent work with suppliers?</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challenges have you encountered?</a:t>
            </a:r>
          </a:p>
          <a:p>
            <a:pPr marL="457200" indent="-457200">
              <a:spcAft>
                <a:spcPts val="1200"/>
              </a:spcAft>
              <a:buFont typeface="Wingdings" panose="05000000000000000000" pitchFamily="2" charset="2"/>
              <a:buChar char="§"/>
            </a:pPr>
            <a:r>
              <a:rPr lang="en-GB" sz="3200" dirty="0">
                <a:latin typeface="Verdana" panose="020B0604030504040204" pitchFamily="34" charset="0"/>
                <a:ea typeface="Verdana" panose="020B0604030504040204" pitchFamily="34" charset="0"/>
                <a:cs typeface="Verdana" panose="020B0604030504040204" pitchFamily="34" charset="0"/>
              </a:rPr>
              <a:t>What worked when trying to foster engagement?</a:t>
            </a:r>
          </a:p>
          <a:p>
            <a:endParaRPr lang="en-GB" sz="4000" dirty="0">
              <a:latin typeface="Verdana" panose="020B0604030504040204" pitchFamily="34" charset="0"/>
              <a:ea typeface="Verdana" panose="020B0604030504040204" pitchFamily="34" charset="0"/>
            </a:endParaRPr>
          </a:p>
          <a:p>
            <a:endParaRPr lang="en-GB" sz="4000" dirty="0">
              <a:latin typeface="Verdana" panose="020B0604030504040204" pitchFamily="34" charset="0"/>
              <a:ea typeface="Verdana" panose="020B0604030504040204" pitchFamily="34" charset="0"/>
            </a:endParaRPr>
          </a:p>
          <a:p>
            <a:endParaRPr lang="en-GB" sz="4000" dirty="0">
              <a:latin typeface="Verdana" panose="020B0604030504040204" pitchFamily="34" charset="0"/>
              <a:ea typeface="Verdana" panose="020B0604030504040204" pitchFamily="34" charset="0"/>
            </a:endParaRPr>
          </a:p>
          <a:p>
            <a:pPr lvl="1"/>
            <a:endParaRPr lang="en-GB" sz="4000" dirty="0">
              <a:latin typeface="Verdana" panose="020B0604030504040204" pitchFamily="34" charset="0"/>
              <a:ea typeface="Verdana" panose="020B0604030504040204" pitchFamily="34" charset="0"/>
            </a:endParaRPr>
          </a:p>
          <a:p>
            <a:endParaRPr lang="en-GB" sz="4400" dirty="0">
              <a:latin typeface="Verdana" panose="020B0604030504040204" pitchFamily="34" charset="0"/>
              <a:ea typeface="Verdana" panose="020B0604030504040204" pitchFamily="34" charset="0"/>
            </a:endParaRPr>
          </a:p>
          <a:p>
            <a:pPr>
              <a:spcBef>
                <a:spcPts val="0"/>
              </a:spcBef>
              <a:defRPr/>
            </a:pPr>
            <a:endParaRPr lang="en-GB" sz="44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lang="en-US" sz="1000" b="0" i="0" u="none" strike="noStrike" kern="1200" cap="none" spc="0" normalizeH="0" baseline="0" noProof="0" smtClean="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366882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 xmlns:a16="http://schemas.microsoft.com/office/drawing/2014/main"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r>
              <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EXERCISE 2</a:t>
            </a:r>
          </a:p>
          <a:p>
            <a:r>
              <a:rPr lang="en-GB" sz="3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WHY </a:t>
            </a:r>
            <a:r>
              <a:rPr lang="en-GB" sz="3200" dirty="0">
                <a:solidFill>
                  <a:prstClr val="white"/>
                </a:solidFill>
                <a:latin typeface="Verdana" panose="020B0604030504040204" pitchFamily="34" charset="0"/>
                <a:ea typeface="Verdana" panose="020B0604030504040204" pitchFamily="34" charset="0"/>
                <a:cs typeface="Verdana" panose="020B0604030504040204" pitchFamily="34" charset="0"/>
              </a:rPr>
              <a:t>IS IT IMPORTANT TO SUPPORT DECENT WORK FOR ALL?</a:t>
            </a:r>
          </a:p>
        </p:txBody>
      </p:sp>
    </p:spTree>
    <p:extLst>
      <p:ext uri="{BB962C8B-B14F-4D97-AF65-F5344CB8AC3E}">
        <p14:creationId xmlns:p14="http://schemas.microsoft.com/office/powerpoint/2010/main" val="3274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798896"/>
            <a:ext cx="11172406" cy="4373309"/>
          </a:xfrm>
        </p:spPr>
        <p:txBody>
          <a:bodyPr/>
          <a:lstStyle/>
          <a:p>
            <a:pPr>
              <a:spcAft>
                <a:spcPts val="1200"/>
              </a:spcAft>
            </a:pPr>
            <a:r>
              <a:rPr lang="en-GB" sz="3000" b="1" dirty="0">
                <a:latin typeface="Verdana" panose="020B0604030504040204" pitchFamily="34" charset="0"/>
                <a:ea typeface="Verdana" panose="020B0604030504040204" pitchFamily="34" charset="0"/>
              </a:rPr>
              <a:t>Exercise</a:t>
            </a:r>
            <a:endParaRPr lang="en-GB" sz="3000" dirty="0">
              <a:solidFill>
                <a:srgbClr val="1E3250"/>
              </a:solidFill>
              <a:latin typeface="Verdana" panose="020B0604030504040204" pitchFamily="34" charset="0"/>
              <a:ea typeface="Verdana" panose="020B0604030504040204" pitchFamily="34" charset="0"/>
            </a:endParaRPr>
          </a:p>
          <a:p>
            <a:pPr marL="571500" indent="-571500">
              <a:spcAft>
                <a:spcPts val="1200"/>
              </a:spcAft>
              <a:buFont typeface="Wingdings" panose="05000000000000000000" pitchFamily="2" charset="2"/>
              <a:buChar char="§"/>
            </a:pPr>
            <a:r>
              <a:rPr lang="en-GB" sz="3000" dirty="0">
                <a:latin typeface="Verdana" panose="020B0604030504040204" pitchFamily="34" charset="0"/>
                <a:ea typeface="Verdana" panose="020B0604030504040204" pitchFamily="34" charset="0"/>
              </a:rPr>
              <a:t>What do you think </a:t>
            </a:r>
            <a:r>
              <a:rPr lang="en-GB" sz="3000" dirty="0" smtClean="0">
                <a:latin typeface="Verdana" panose="020B0604030504040204" pitchFamily="34" charset="0"/>
                <a:ea typeface="Verdana" panose="020B0604030504040204" pitchFamily="34" charset="0"/>
              </a:rPr>
              <a:t>are some benefits </a:t>
            </a:r>
            <a:r>
              <a:rPr lang="en-GB" sz="3000" dirty="0">
                <a:latin typeface="Verdana" panose="020B0604030504040204" pitchFamily="34" charset="0"/>
                <a:ea typeface="Verdana" panose="020B0604030504040204" pitchFamily="34" charset="0"/>
              </a:rPr>
              <a:t>of supporting decent work in your supply chain?</a:t>
            </a:r>
          </a:p>
          <a:p>
            <a:pPr marL="1028700" lvl="1" indent="-571500" algn="l">
              <a:buFont typeface="Wingdings" panose="05000000000000000000" pitchFamily="2" charset="2"/>
              <a:buChar char="§"/>
            </a:pPr>
            <a:r>
              <a:rPr lang="en-GB" sz="3000" dirty="0">
                <a:latin typeface="Verdana" panose="020B0604030504040204" pitchFamily="34" charset="0"/>
                <a:ea typeface="Verdana" panose="020B0604030504040204" pitchFamily="34" charset="0"/>
              </a:rPr>
              <a:t>For your company</a:t>
            </a:r>
          </a:p>
          <a:p>
            <a:pPr marL="1028700" lvl="1" indent="-571500" algn="l">
              <a:buFont typeface="Wingdings" panose="05000000000000000000" pitchFamily="2" charset="2"/>
              <a:buChar char="§"/>
            </a:pPr>
            <a:r>
              <a:rPr lang="en-GB" sz="3000" dirty="0">
                <a:latin typeface="Verdana" panose="020B0604030504040204" pitchFamily="34" charset="0"/>
                <a:ea typeface="Verdana" panose="020B0604030504040204" pitchFamily="34" charset="0"/>
              </a:rPr>
              <a:t>For you and your buying teams</a:t>
            </a:r>
          </a:p>
          <a:p>
            <a:pPr marL="1028700" lvl="1" indent="-571500" algn="l">
              <a:buFont typeface="Wingdings" panose="05000000000000000000" pitchFamily="2" charset="2"/>
              <a:buChar char="§"/>
            </a:pPr>
            <a:r>
              <a:rPr lang="en-GB" sz="3000" dirty="0">
                <a:latin typeface="Verdana" panose="020B0604030504040204" pitchFamily="34" charset="0"/>
                <a:ea typeface="Verdana" panose="020B0604030504040204" pitchFamily="34" charset="0"/>
              </a:rPr>
              <a:t>For suppliers</a:t>
            </a:r>
          </a:p>
          <a:p>
            <a:pPr marL="0" lvl="1" algn="l">
              <a:lnSpc>
                <a:spcPct val="90000"/>
              </a:lnSpc>
              <a:spcBef>
                <a:spcPts val="600"/>
              </a:spcBef>
            </a:pPr>
            <a:endParaRPr lang="en-GB" dirty="0">
              <a:solidFill>
                <a:srgbClr val="1E3250"/>
              </a:solidFill>
              <a:latin typeface="Verdana" panose="020B0604030504040204" pitchFamily="34" charset="0"/>
              <a:ea typeface="Verdana" panose="020B0604030504040204" pitchFamily="34" charset="0"/>
            </a:endParaRPr>
          </a:p>
          <a:p>
            <a:endParaRPr lang="en-GB" sz="1200" dirty="0">
              <a:latin typeface="Verdana" panose="020B0604030504040204" pitchFamily="34" charset="0"/>
              <a:ea typeface="Verdana" panose="020B0604030504040204" pitchFamily="34" charset="0"/>
            </a:endParaRPr>
          </a:p>
          <a:p>
            <a:endParaRPr lang="en-GB" sz="1200" dirty="0">
              <a:latin typeface="Verdana" panose="020B0604030504040204" pitchFamily="34" charset="0"/>
              <a:ea typeface="Verdana" panose="020B0604030504040204" pitchFamily="34" charset="0"/>
            </a:endParaRPr>
          </a:p>
          <a:p>
            <a:endParaRPr lang="en-GB" sz="1200" dirty="0">
              <a:latin typeface="Verdana" panose="020B0604030504040204" pitchFamily="34" charset="0"/>
              <a:ea typeface="Verdana" panose="020B0604030504040204" pitchFamily="34" charset="0"/>
            </a:endParaRPr>
          </a:p>
          <a:p>
            <a:pPr lvl="1"/>
            <a:endParaRPr lang="en-GB" sz="1200" dirty="0">
              <a:latin typeface="Verdana" panose="020B0604030504040204" pitchFamily="34" charset="0"/>
              <a:ea typeface="Verdana" panose="020B0604030504040204" pitchFamily="34" charset="0"/>
            </a:endParaRPr>
          </a:p>
          <a:p>
            <a:endParaRPr lang="en-GB" sz="1400" dirty="0">
              <a:latin typeface="Verdana" panose="020B0604030504040204" pitchFamily="34" charset="0"/>
              <a:ea typeface="Verdana" panose="020B0604030504040204" pitchFamily="34" charset="0"/>
            </a:endParaRPr>
          </a:p>
          <a:p>
            <a:pPr>
              <a:spcBef>
                <a:spcPts val="0"/>
              </a:spcBef>
              <a:defRPr/>
            </a:pPr>
            <a:endParaRPr lang="en-GB" sz="14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8</a:t>
            </a:fld>
            <a:endParaRPr lang="en-US"/>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933846"/>
          </a:xfrm>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WHY IS IT IMPORTANT TO SUPPORT DECENT WORK FOR ALL?</a:t>
            </a:r>
            <a:r>
              <a:rPr lang="da-DK" dirty="0"/>
              <a:t/>
            </a:r>
            <a:br>
              <a:rPr lang="da-DK" dirty="0"/>
            </a:br>
            <a:r>
              <a:rPr lang="da-DK" dirty="0"/>
              <a:t/>
            </a:r>
            <a:br>
              <a:rPr lang="da-DK" dirty="0"/>
            </a:br>
            <a:r>
              <a:rPr lang="da-DK" dirty="0"/>
              <a:t/>
            </a:r>
            <a:br>
              <a:rPr lang="da-DK" dirty="0"/>
            </a:br>
            <a:endParaRPr lang="da-DK" dirty="0"/>
          </a:p>
        </p:txBody>
      </p:sp>
    </p:spTree>
    <p:extLst>
      <p:ext uri="{BB962C8B-B14F-4D97-AF65-F5344CB8AC3E}">
        <p14:creationId xmlns:p14="http://schemas.microsoft.com/office/powerpoint/2010/main" val="279591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latin typeface="Verdana" panose="020B0604030504040204" pitchFamily="34" charset="0"/>
                <a:ea typeface="Verdana" panose="020B0604030504040204" pitchFamily="34" charset="0"/>
                <a:cs typeface="Verdana" panose="020B0604030504040204" pitchFamily="34" charset="0"/>
              </a:rPr>
              <a:t>RECAP: DECENT WORK: </a:t>
            </a:r>
            <a:r>
              <a:rPr lang="da-DK" b="1" dirty="0" smtClean="0">
                <a:latin typeface="Verdana" panose="020B0604030504040204" pitchFamily="34" charset="0"/>
                <a:ea typeface="Verdana" panose="020B0604030504040204" pitchFamily="34" charset="0"/>
                <a:cs typeface="Verdana" panose="020B0604030504040204" pitchFamily="34" charset="0"/>
              </a:rPr>
              <a:t/>
            </a:r>
            <a:br>
              <a:rPr lang="da-DK" b="1" dirty="0" smtClean="0">
                <a:latin typeface="Verdana" panose="020B0604030504040204" pitchFamily="34" charset="0"/>
                <a:ea typeface="Verdana" panose="020B0604030504040204" pitchFamily="34" charset="0"/>
                <a:cs typeface="Verdana" panose="020B0604030504040204" pitchFamily="34" charset="0"/>
              </a:rPr>
            </a:br>
            <a:r>
              <a:rPr lang="da-DK" b="1" dirty="0" smtClean="0">
                <a:latin typeface="Verdana" panose="020B0604030504040204" pitchFamily="34" charset="0"/>
                <a:ea typeface="Verdana" panose="020B0604030504040204" pitchFamily="34" charset="0"/>
                <a:cs typeface="Verdana" panose="020B0604030504040204" pitchFamily="34" charset="0"/>
              </a:rPr>
              <a:t>WHY </a:t>
            </a:r>
            <a:r>
              <a:rPr lang="da-DK" b="1" dirty="0">
                <a:latin typeface="Verdana" panose="020B0604030504040204" pitchFamily="34" charset="0"/>
                <a:ea typeface="Verdana" panose="020B0604030504040204" pitchFamily="34" charset="0"/>
                <a:cs typeface="Verdana" panose="020B0604030504040204" pitchFamily="34" charset="0"/>
              </a:rPr>
              <a:t>IS IT IMPORTANT?</a:t>
            </a:r>
            <a:endParaRPr lang="en-US" dirty="0"/>
          </a:p>
        </p:txBody>
      </p:sp>
    </p:spTree>
    <p:extLst>
      <p:ext uri="{BB962C8B-B14F-4D97-AF65-F5344CB8AC3E}">
        <p14:creationId xmlns:p14="http://schemas.microsoft.com/office/powerpoint/2010/main" val="968582237"/>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F7FD5-FE77-49D9-9311-BEB0BF69D7AD}">
  <ds:schemaRefs>
    <ds:schemaRef ds:uri="http://purl.org/dc/elements/1.1/"/>
    <ds:schemaRef ds:uri="http://schemas.microsoft.com/office/2006/metadata/properties"/>
    <ds:schemaRef ds:uri="489e4146-91a4-4d86-a90b-6678e58f25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5f3abbb-df1f-4ea0-933d-89a9c2bdddc2"/>
    <ds:schemaRef ds:uri="http://www.w3.org/XML/1998/namespace"/>
    <ds:schemaRef ds:uri="http://purl.org/dc/dcmitype/"/>
  </ds:schemaRefs>
</ds:datastoreItem>
</file>

<file path=customXml/itemProps2.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DAB8-F2D6-402F-84B0-FFB142D1B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1672</TotalTime>
  <Words>2307</Words>
  <Application>Microsoft Office PowerPoint</Application>
  <PresentationFormat>Custom</PresentationFormat>
  <Paragraphs>368</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GC Master</vt:lpstr>
      <vt:lpstr>DECENT WORK TOOLKIT FOR SUSTAINABLE PROCUREMENT   TRAINING EXERCISES</vt:lpstr>
      <vt:lpstr>CONTENTS</vt:lpstr>
      <vt:lpstr>PowerPoint Presentation</vt:lpstr>
      <vt:lpstr>WARM-UP EXERCISE #1   </vt:lpstr>
      <vt:lpstr>WARM-UP EXERCISE #2   </vt:lpstr>
      <vt:lpstr>WARM-UP EXERCISE #3   </vt:lpstr>
      <vt:lpstr>PowerPoint Presentation</vt:lpstr>
      <vt:lpstr>WHY IS IT IMPORTANT TO SUPPORT DECENT WORK FOR ALL?   </vt:lpstr>
      <vt:lpstr>RECAP: DECENT WORK:  WHY IS IT IMPORTANT?</vt:lpstr>
      <vt:lpstr>PowerPoint Presentation</vt:lpstr>
      <vt:lpstr>PowerPoint Presentation</vt:lpstr>
      <vt:lpstr>PowerPoint Presentation</vt:lpstr>
      <vt:lpstr>WHAT’S YOUR COMPANY’S RESPONSIBILITY?</vt:lpstr>
      <vt:lpstr>HOW CAN WE IDENTIFY THE RISKS?</vt:lpstr>
      <vt:lpstr>WHAT ARE THE LIMITATIONS OF COMPLIANCE-BASED APPROACHES IN HELPING YOU UNDERSTAND RISKS?</vt:lpstr>
      <vt:lpstr>WHY IS IT IMPORTANT TO SUPPORT DECENT WORK FOR ALL?</vt:lpstr>
      <vt:lpstr>PowerPoint Presentation</vt:lpstr>
      <vt:lpstr>PUTTING PRINCIPLES OF ENGAGEMENT AND DIALOGUE INTO PRACTICE </vt:lpstr>
      <vt:lpstr>RECAP: WHY ENGAGEMENT AND DIALOGUE?</vt:lpstr>
      <vt:lpstr>PowerPoint Presentation</vt:lpstr>
      <vt:lpstr>PRINCIPLES OF ENGAGEMENT AND DIALOGUE</vt:lpstr>
      <vt:lpstr>WHY ARE ENGAGEMENT AND DIALOGUE IMPORTANT?</vt:lpstr>
      <vt:lpstr>PowerPoint Presentation</vt:lpstr>
      <vt:lpstr>PEER COACHING: RESOLVING DILEMMAS AROUND DECENT WORK </vt:lpstr>
      <vt:lpstr>PEER COACHING: RESOLVING DILEMMAS AROUND DECENT WORK</vt:lpstr>
      <vt:lpstr>PowerPoint Presentation</vt:lpstr>
      <vt:lpstr>SCENARIO DISCUSSION :  ENGAGING SUPPLIERS ON DECENT WORK</vt:lpstr>
      <vt:lpstr>SCENARIO DISCUSSION 1: ENGAGING SUPPLIERS ON DECENT WORK</vt:lpstr>
      <vt:lpstr>SCENARIO DISCUSSION: ENGAGING SUPPLIERS ON DECENT WORK</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Mari-Lou Dupont</cp:lastModifiedBy>
  <cp:revision>138</cp:revision>
  <dcterms:modified xsi:type="dcterms:W3CDTF">2020-04-23T22:20:05Z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ies>
</file>