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57" r:id="rId5"/>
    <p:sldId id="5472" r:id="rId6"/>
    <p:sldId id="5521" r:id="rId7"/>
    <p:sldId id="5522" r:id="rId8"/>
    <p:sldId id="5512" r:id="rId9"/>
    <p:sldId id="5513" r:id="rId10"/>
    <p:sldId id="5518" r:id="rId11"/>
    <p:sldId id="5492" r:id="rId12"/>
    <p:sldId id="5514" r:id="rId13"/>
    <p:sldId id="5523" r:id="rId14"/>
    <p:sldId id="5494" r:id="rId15"/>
    <p:sldId id="5496" r:id="rId16"/>
    <p:sldId id="5528" r:id="rId17"/>
    <p:sldId id="270" r:id="rId18"/>
    <p:sldId id="5520" r:id="rId19"/>
    <p:sldId id="5497" r:id="rId20"/>
    <p:sldId id="5499" r:id="rId21"/>
    <p:sldId id="5503" r:id="rId22"/>
    <p:sldId id="5519" r:id="rId23"/>
    <p:sldId id="5501" r:id="rId24"/>
    <p:sldId id="5524" r:id="rId25"/>
    <p:sldId id="5485" r:id="rId26"/>
    <p:sldId id="5508" r:id="rId27"/>
    <p:sldId id="5529" r:id="rId28"/>
    <p:sldId id="5502" r:id="rId29"/>
    <p:sldId id="5506" r:id="rId30"/>
    <p:sldId id="5507" r:id="rId31"/>
    <p:sldId id="5525" r:id="rId32"/>
    <p:sldId id="5510" r:id="rId33"/>
    <p:sldId id="5475" r:id="rId34"/>
    <p:sldId id="263" r:id="rId35"/>
    <p:sldId id="5476" r:id="rId36"/>
    <p:sldId id="5477" r:id="rId37"/>
    <p:sldId id="5526" r:id="rId38"/>
    <p:sldId id="5478" r:id="rId39"/>
    <p:sldId id="5479" r:id="rId40"/>
    <p:sldId id="5480" r:id="rId41"/>
    <p:sldId id="5481" r:id="rId42"/>
    <p:sldId id="5527" r:id="rId43"/>
    <p:sldId id="292"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ki Nattero" initials="MN" lastIdx="1" clrIdx="0"/>
  <p:cmAuthor id="2" name="Tilly Mcintosh" initials="TM" lastIdx="2" clrIdx="1"/>
  <p:cmAuthor id="3" name="Carolin Seeger" initials="CS" lastIdx="9" clrIdx="2"/>
  <p:cmAuthor id="4" name="Nora Boeggemann" initials="NB"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C0545-69A6-A540-B0D7-E3AAC5E781F8}" v="4" dt="2019-04-04T14:40:34.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4246" autoAdjust="0"/>
  </p:normalViewPr>
  <p:slideViewPr>
    <p:cSldViewPr snapToGrid="0" snapToObjects="1">
      <p:cViewPr>
        <p:scale>
          <a:sx n="141" d="100"/>
          <a:sy n="141" d="100"/>
        </p:scale>
        <p:origin x="-1296" y="-45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23/04/2020</a:t>
            </a:fld>
            <a:endParaRPr lang="en-GB"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a:t>
            </a:fld>
            <a:endParaRPr lang="en-GB" dirty="0"/>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23/04/2020</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a:t>
            </a:fld>
            <a:endParaRPr lang="en-GB" dirty="0"/>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0" i="0" u="none" baseline="0" dirty="0"/>
              <a:t>Esta guía para el facilitador acompaña y está separada de las diapositivas de presentación que se muestran a los participantes de la formación. Comprende todas las diapositivas «que se van a mostrar» y una serie de diapositivas adicionales que están marcadas como «Guía para el facilitador». (Nota: Algunas están marcadas «</a:t>
            </a:r>
            <a:r>
              <a:rPr lang="es-ES" b="0" i="1" u="none" baseline="0" dirty="0"/>
              <a:t>Con</a:t>
            </a:r>
            <a:r>
              <a:rPr lang="es-ES" b="0" i="0" u="none" baseline="0" dirty="0"/>
              <a:t> guía para el facilitador» para indicar que hay una diapositiva equivalente en el conjunto «para mostrar», pero una versión diferente) </a:t>
            </a:r>
          </a:p>
          <a:p>
            <a:pPr algn="l" rtl="0"/>
            <a:r>
              <a:rPr lang="es-ES" b="0" i="0" u="none" baseline="0" dirty="0"/>
              <a:t>Esta guía también contiene algunos comentarios para el facilitador debajo </a:t>
            </a:r>
            <a:r>
              <a:rPr lang="es-ES" b="0" i="0" u="none" baseline="0" noProof="0" dirty="0"/>
              <a:t>de</a:t>
            </a:r>
            <a:r>
              <a:rPr lang="es-ES" b="0" i="0" u="none" baseline="0" dirty="0"/>
              <a:t> algunas diapositivas.</a:t>
            </a:r>
          </a:p>
        </p:txBody>
      </p:sp>
      <p:sp>
        <p:nvSpPr>
          <p:cNvPr id="4" name="Slide Number Placeholder 3"/>
          <p:cNvSpPr>
            <a:spLocks noGrp="1"/>
          </p:cNvSpPr>
          <p:nvPr>
            <p:ph type="sldNum" sz="quarter" idx="5"/>
          </p:nvPr>
        </p:nvSpPr>
        <p:spPr/>
        <p:txBody>
          <a:bodyPr/>
          <a:lstStyle/>
          <a:p>
            <a:pPr algn="l" rtl="0"/>
            <a:fld id="{CB456D26-4784-43ED-A153-54D536AFD2AE}" type="slidenum">
              <a:rPr/>
              <a:t>1</a:t>
            </a:fld>
            <a:endParaRPr lang="es-ES" dirty="0"/>
          </a:p>
        </p:txBody>
      </p:sp>
    </p:spTree>
    <p:extLst>
      <p:ext uri="{BB962C8B-B14F-4D97-AF65-F5344CB8AC3E}">
        <p14:creationId xmlns:p14="http://schemas.microsoft.com/office/powerpoint/2010/main" val="41404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l" rtl="0"/>
            <a:fld id="{CB456D26-4784-43ED-A153-54D536AFD2AE}" type="slidenum">
              <a:rPr/>
              <a:t>12</a:t>
            </a:fld>
            <a:endParaRPr lang="es-ES" dirty="0"/>
          </a:p>
        </p:txBody>
      </p:sp>
    </p:spTree>
    <p:extLst>
      <p:ext uri="{BB962C8B-B14F-4D97-AF65-F5344CB8AC3E}">
        <p14:creationId xmlns:p14="http://schemas.microsoft.com/office/powerpoint/2010/main" val="300988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p>
          <a:p>
            <a:pPr algn="l" rtl="0"/>
            <a:r>
              <a:rPr lang="es-ES" b="0" i="0" u="none" baseline="0" dirty="0"/>
              <a:t>Estas son las diapositivas de información que se compartirán después de que el grupo haya tenido la oportunidad de reflexionar sobre los beneficios de apoyar el trabajo decente.</a:t>
            </a:r>
          </a:p>
          <a:p>
            <a:endParaRPr lang="es-ES" b="0" noProof="0" dirty="0"/>
          </a:p>
          <a:p>
            <a:pPr algn="l" rtl="0"/>
            <a:r>
              <a:rPr lang="es-ES" b="0" i="0" u="none" baseline="0" dirty="0"/>
              <a:t>El facilitador pone las diapositivas de información, deteniéndose a veces para preguntar si hay alguna pregunta que aclarar (pero no hay comentarios en esta etapa).</a:t>
            </a:r>
          </a:p>
          <a:p>
            <a:endParaRPr lang="es-ES" b="0" noProof="0" dirty="0"/>
          </a:p>
          <a:p>
            <a:pPr algn="l" rtl="0"/>
            <a:r>
              <a:rPr lang="es-ES" b="0" i="0" u="none" baseline="0" dirty="0"/>
              <a:t>Ejemplos de la vida real de consecuencias negativas que podrían mencionarse: </a:t>
            </a:r>
          </a:p>
          <a:p>
            <a:pPr marL="228600" indent="-228600" algn="l" rtl="0">
              <a:buAutoNum type="arabicParenR"/>
            </a:pPr>
            <a:r>
              <a:rPr lang="es-ES" b="0" i="0" u="none" baseline="0" dirty="0"/>
              <a:t>Se incurrió en responsabilidades legales con el arresto de ocho empleados de la compañía minera Vale después de la ruptura de la presa en 2019, en Brasil, que mató a más de 160 personas. </a:t>
            </a:r>
          </a:p>
          <a:p>
            <a:pPr marL="228600" indent="-228600" algn="l" rtl="0">
              <a:buAutoNum type="arabicParenR"/>
            </a:pPr>
            <a:r>
              <a:rPr lang="es-ES" b="0" i="0" u="none" baseline="0" dirty="0"/>
              <a:t>Impacto en la reputación debido a la exposición de Apple ante las malas condiciones de trabajo en las fábricas de Foxconn en China.</a:t>
            </a:r>
          </a:p>
          <a:p>
            <a:pPr marL="0" indent="0" algn="l" rtl="0">
              <a:buNone/>
            </a:pPr>
            <a:endParaRPr lang="es-ES" b="0" noProof="0" dirty="0"/>
          </a:p>
          <a:p>
            <a:pPr algn="l" rtl="0"/>
            <a:r>
              <a:rPr lang="es-ES" b="0" i="0" u="none" baseline="0" dirty="0"/>
              <a:t>El grupo tendrá la oportunidad de discutir sus aportes después de que se hayan compartido las diapositivas informativas.</a:t>
            </a:r>
            <a:endParaRPr lang="es-ES" b="1" noProof="0" dirty="0"/>
          </a:p>
          <a:p>
            <a:pPr algn="l" rtl="0"/>
            <a:r>
              <a:rPr lang="es-ES" b="1" i="0" u="none" baseline="0" dirty="0"/>
              <a:t>---</a:t>
            </a:r>
          </a:p>
          <a:p>
            <a:pPr algn="l" rtl="0">
              <a:spcAft>
                <a:spcPts val="800"/>
              </a:spcAft>
            </a:pPr>
            <a:r>
              <a:rPr lang="es-ES" sz="1200" b="0" i="0" u="none" baseline="0" dirty="0"/>
              <a:t>Un objetivo importante para todos los encargados/as de compras es crear ahorros a través de sus decisiones de compra. Sin embargo, si la opción más barata no respalda el trabajo decente para los empleados del proveedor, o si no satisface las crecientes expectativas de las empresas de respetar los derechos humanos y laborales, esta decisión puede no tener el mínimo </a:t>
            </a:r>
            <a:r>
              <a:rPr lang="es-ES" b="0" i="0" u="none" baseline="0" dirty="0"/>
              <a:t>coste para su empresa en general. </a:t>
            </a:r>
          </a:p>
          <a:p>
            <a:endParaRPr lang="es-ES" b="1" noProof="0" dirty="0"/>
          </a:p>
          <a:p>
            <a:pPr algn="l" rtl="0"/>
            <a:r>
              <a:rPr lang="es-ES" sz="1200" b="0" i="0" u="none" baseline="0" dirty="0"/>
              <a:t>Los riesgos para su empresa podrían ser:</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Mala calidad o fallos en los productos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Inconsistencias en el suministro de productos o servicios</a:t>
            </a:r>
          </a:p>
          <a:p>
            <a:pPr marL="171450" indent="-1714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Malas condiciones de trabajo que podrían conducir a </a:t>
            </a:r>
            <a:endParaRPr lang="es-ES" sz="1200" dirty="0">
              <a:solidFill>
                <a:schemeClr val="accent6">
                  <a:lumMod val="75000"/>
                </a:schemeClr>
              </a:solidFill>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Paradas de producción debido a disturbios de los trabajadores o huelgas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Aumento de los costes de gestión para hacer frente a cualquier problema que surja, por ejemplo, un informe de terceros o de los medios de comunicación</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Alto coste de la rotación de empleados para proveedores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Aumento de los costos de cumplimiento o de responsabilidades legales, por ejemplo, en caso de lesiones a trabajadores o consumidores </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Impactos en la reputación y aumento de la presión desde las partes interesadas, si se detectan malas prácticas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Pérdida potencial de los contratos gubernamentales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Posible pérdida de contratos ante otros proveedores que pueden ofrecer condiciones de trabajo dignas a compradores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Retirada de la financiación de proyectos por prestamistas si no se cumplen los requisitos sociales (o ambientales) asociados con un préstamo (los criterios ASG - Ambiental, Social y de Gobierno son fundamentales, ya que se consideran juntos cuando se trata de acceso a la financiación e informes sobre préstamos)</a:t>
            </a:r>
            <a:endParaRPr lang="es-ES" sz="1200" kern="1200" dirty="0">
              <a:solidFill>
                <a:schemeClr val="tx1"/>
              </a:solidFill>
              <a:effectLst/>
              <a:latin typeface="+mn-lt"/>
              <a:ea typeface="+mn-ea"/>
              <a:cs typeface="+mn-cs"/>
            </a:endParaRPr>
          </a:p>
          <a:p>
            <a:pPr marL="628650" lvl="1"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Auditorías más frecuentes y monitoreo de proveedores para verificar las condiciones o abordar las preocupaciones sobre la mala calidad del trabajo y los productos, lo que puede aumentar los costos</a:t>
            </a:r>
            <a:endParaRPr lang="es-ES" sz="1200" kern="1200" dirty="0">
              <a:solidFill>
                <a:schemeClr val="tx1"/>
              </a:solidFill>
              <a:effectLst/>
              <a:latin typeface="+mn-lt"/>
              <a:ea typeface="+mn-ea"/>
              <a:cs typeface="+mn-cs"/>
            </a:endParaRPr>
          </a:p>
          <a:p>
            <a:endParaRPr lang="es-ES" b="1" noProof="0" dirty="0"/>
          </a:p>
        </p:txBody>
      </p:sp>
      <p:sp>
        <p:nvSpPr>
          <p:cNvPr id="4" name="Slide Number Placeholder 3"/>
          <p:cNvSpPr>
            <a:spLocks noGrp="1"/>
          </p:cNvSpPr>
          <p:nvPr>
            <p:ph type="sldNum" sz="quarter" idx="5"/>
          </p:nvPr>
        </p:nvSpPr>
        <p:spPr/>
        <p:txBody>
          <a:bodyPr/>
          <a:lstStyle/>
          <a:p>
            <a:pPr algn="l" rtl="0"/>
            <a:fld id="{CB456D26-4784-43ED-A153-54D536AFD2AE}" type="slidenum">
              <a:rPr/>
              <a:t>14</a:t>
            </a:fld>
            <a:endParaRPr lang="es-ES" dirty="0"/>
          </a:p>
        </p:txBody>
      </p:sp>
    </p:spTree>
    <p:extLst>
      <p:ext uri="{BB962C8B-B14F-4D97-AF65-F5344CB8AC3E}">
        <p14:creationId xmlns:p14="http://schemas.microsoft.com/office/powerpoint/2010/main" val="246818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p>
          <a:p>
            <a:pPr algn="l" rtl="0"/>
            <a:r>
              <a:rPr lang="es-ES" b="0" i="0" u="none" baseline="0" dirty="0"/>
              <a:t>Estas son las diapositivas de información que se compartirán después de que el grupo haya tenido la oportunidad de reflexionar sobre los beneficios de apoyar el trabajo decente.</a:t>
            </a:r>
          </a:p>
          <a:p>
            <a:endParaRPr lang="es-ES" b="0" noProof="0" dirty="0"/>
          </a:p>
          <a:p>
            <a:pPr algn="l" rtl="0"/>
            <a:r>
              <a:rPr lang="es-ES" b="0" i="0" u="none" baseline="0" dirty="0"/>
              <a:t>El facilitador pone las diapositivas de información, deteniéndose a veces para preguntar si hay alguna pregunta que aclarar (pero no hay comentarios en esta etapa).</a:t>
            </a:r>
          </a:p>
          <a:p>
            <a:endParaRPr lang="es-ES" b="0" noProof="0" dirty="0"/>
          </a:p>
          <a:p>
            <a:pPr algn="l" rtl="0"/>
            <a:r>
              <a:rPr lang="es-ES" b="0" i="0" u="none" baseline="0" dirty="0"/>
              <a:t>Ejemplos de la vida real de consecuencias negativas que podrían mencionarse: </a:t>
            </a:r>
          </a:p>
          <a:p>
            <a:pPr marL="228600" indent="-228600" algn="l" rtl="0">
              <a:buAutoNum type="arabicParenR"/>
            </a:pPr>
            <a:r>
              <a:rPr lang="es-ES" b="0" i="0" u="none" baseline="0" dirty="0"/>
              <a:t>Se incurrió en responsabilidades legales con el arresto de ocho empleados de la compañía minera Vale después de la ruptura de la presa en 2019, en Brasil, que mató a más de 160 personas. </a:t>
            </a:r>
          </a:p>
          <a:p>
            <a:pPr marL="228600" indent="-228600" algn="l" rtl="0">
              <a:buAutoNum type="arabicParenR"/>
            </a:pPr>
            <a:r>
              <a:rPr lang="es-ES" b="0" i="0" u="none" baseline="0" dirty="0"/>
              <a:t>Impacto en la reputación debido a la exposición de Apple ante las malas condiciones de trabajo en las fábricas de Foxconn en China.</a:t>
            </a:r>
          </a:p>
          <a:p>
            <a:pPr marL="0" indent="0" algn="l" rtl="0">
              <a:buNone/>
            </a:pPr>
            <a:endParaRPr lang="es-ES" b="0" noProof="0" dirty="0"/>
          </a:p>
          <a:p>
            <a:pPr algn="l" rtl="0"/>
            <a:r>
              <a:rPr lang="es-ES" b="0" i="0" u="none" baseline="0" dirty="0"/>
              <a:t>El grupo tendrá la oportunidad de discutir la información después de que se hayan compartido las diapositivas de información.</a:t>
            </a:r>
            <a:endParaRPr lang="es-ES" b="1" noProof="0" dirty="0"/>
          </a:p>
          <a:p>
            <a:pPr algn="l" rtl="0"/>
            <a:r>
              <a:rPr lang="es-ES" b="1" i="0" u="none" baseline="0" dirty="0"/>
              <a:t>---</a:t>
            </a:r>
          </a:p>
          <a:p>
            <a:pPr algn="l" rtl="0">
              <a:spcAft>
                <a:spcPts val="800"/>
              </a:spcAft>
            </a:pPr>
            <a:r>
              <a:rPr lang="es-ES" sz="1200" b="0" i="0" u="none" baseline="0" dirty="0"/>
              <a:t>Un objetivo importante para todos los encargados/as de compras es conseguir ahorros a través de sus decisiones de compra. Sin embargo, si la opción más barata no respalda el trabajo decente para los empleados del proveedor, o si no satisface la creciente demanda de las empresas de respetar los derechos humanos y laborales, esta decisión puede no tener el mínimo </a:t>
            </a:r>
            <a:r>
              <a:rPr lang="es-ES" b="0" i="0" u="none" baseline="0" dirty="0"/>
              <a:t>coste para su empresa en general. </a:t>
            </a:r>
          </a:p>
          <a:p>
            <a:endParaRPr lang="es-ES" b="1" noProof="0" dirty="0"/>
          </a:p>
          <a:p>
            <a:pPr algn="l" rtl="0"/>
            <a:r>
              <a:rPr lang="es-ES" sz="1200" b="0" i="0" u="none" baseline="0" dirty="0"/>
              <a:t>Los riesgos para su empresa podrían ser:</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Mala calidad o fallos en los productos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Inconsistencias en el suministro de productos o servicios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Paradas de producción debido a disturbios de los trabajadores o huelgas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Retirada de la financiación de proyectos por prestamistas si no se cumplen los requisitos sociales (o ambientales) asociados con un préstamo (los ASG son fundamentales, ya que se consideran juntos cuando se trata de acceso a la financiación e informes sobre préstamos)    </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Aumento de los costes de gestión para hacer frente a cualquier problema que surja, por ejemplo, un informe de terceros o malas condiciones laborales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Aumento de los costos de cumplimiento o de responsabilidades legales, por ejemplo, en caso de lesiones a trabajadores o consumidores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Auditorías más frecuentes y monitoreo de proveedores para verificar las condiciones o abordar las preocupaciones sobre la mala calidad del trabajo y los productos, lo que puede aumentar los costos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Pérdida potencial de los contratos gubernamentales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Impactos en la reputación y aumento de la presión desde las partes interesadas, si se detectan malas prácticas</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Para los proveedores, los costes de la alta rotación de empleados vinculados a las malas condiciones de trabajo </a:t>
            </a:r>
          </a:p>
          <a:p>
            <a:pPr marL="285750" indent="-285750" algn="l" rtl="0">
              <a:lnSpc>
                <a:spcPct val="100000"/>
              </a:lnSpc>
              <a:spcBef>
                <a:spcPts val="0"/>
              </a:spcBef>
              <a:buFont typeface="Wingdings" panose="05000000000000000000" pitchFamily="2" charset="2"/>
              <a:buChar char="§"/>
            </a:pPr>
            <a:r>
              <a:rPr lang="es-ES" sz="1200" b="0" i="0" u="none" baseline="0" dirty="0">
                <a:solidFill>
                  <a:schemeClr val="accent6">
                    <a:lumMod val="75000"/>
                  </a:schemeClr>
                </a:solidFill>
              </a:rPr>
              <a:t>Pérdida potencial del contrato con otros proveedores que pueden ofrecer condiciones de trabajo dignas al comprador. </a:t>
            </a:r>
          </a:p>
          <a:p>
            <a:endParaRPr lang="es-ES" b="1" noProof="0" dirty="0"/>
          </a:p>
        </p:txBody>
      </p:sp>
      <p:sp>
        <p:nvSpPr>
          <p:cNvPr id="4" name="Slide Number Placeholder 3"/>
          <p:cNvSpPr>
            <a:spLocks noGrp="1"/>
          </p:cNvSpPr>
          <p:nvPr>
            <p:ph type="sldNum" sz="quarter" idx="5"/>
          </p:nvPr>
        </p:nvSpPr>
        <p:spPr/>
        <p:txBody>
          <a:bodyPr/>
          <a:lstStyle/>
          <a:p>
            <a:pPr algn="l" rtl="0"/>
            <a:fld id="{CB456D26-4784-43ED-A153-54D536AFD2AE}" type="slidenum">
              <a:rPr/>
              <a:t>15</a:t>
            </a:fld>
            <a:endParaRPr lang="es-ES" dirty="0"/>
          </a:p>
        </p:txBody>
      </p:sp>
    </p:spTree>
    <p:extLst>
      <p:ext uri="{BB962C8B-B14F-4D97-AF65-F5344CB8AC3E}">
        <p14:creationId xmlns:p14="http://schemas.microsoft.com/office/powerpoint/2010/main" val="246818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p>
          <a:p>
            <a:endParaRPr lang="es-ES" dirty="0"/>
          </a:p>
          <a:p>
            <a:pPr algn="l" rtl="0"/>
            <a:r>
              <a:rPr lang="es-ES" b="0" i="0" u="none" baseline="0" dirty="0"/>
              <a:t>Caso de ejemplo: La empresa finesa de la industria forestal UPM recibió comentarios positivos y mejoró significativamente su relación con un proveedor chino, después de que un proceso de auditoría conjunta identificara oportunidades de mejora. El proceso de auditoría de UPM tiene como objetivo fortalecer los procesos de gestión de la empresa, la calidad del producto, la salud y la seguridad de los empleados y la responsabilidad ambiental y social. Los proveedores aprecian mucho esto, aumenta el compromiso, la calidad del producto y la lealtad.</a:t>
            </a:r>
          </a:p>
          <a:p>
            <a:endParaRPr lang="es-ES" dirty="0"/>
          </a:p>
          <a:p>
            <a:pPr algn="l" rtl="0"/>
            <a:r>
              <a:rPr lang="es-ES" b="0" i="0" u="none" baseline="0" dirty="0"/>
              <a:t>--</a:t>
            </a:r>
          </a:p>
          <a:p>
            <a:pPr algn="l" rtl="0"/>
            <a:r>
              <a:rPr lang="es-ES" sz="1200" b="0" i="0" u="none" baseline="0" dirty="0"/>
              <a:t>Considerar el trabajo decente en sus decisiones de compra puede beneficiar a su empresa al:</a:t>
            </a:r>
          </a:p>
          <a:p>
            <a:pPr marL="171450" lvl="0" indent="-171450" algn="l" rtl="0">
              <a:buFont typeface="Wingdings" panose="05000000000000000000" pitchFamily="2" charset="2"/>
              <a:buChar char="§"/>
            </a:pPr>
            <a:r>
              <a:rPr lang="es-ES" sz="1200" b="0" i="0" u="none" baseline="0" dirty="0">
                <a:solidFill>
                  <a:schemeClr val="accent6">
                    <a:lumMod val="75000"/>
                  </a:schemeClr>
                </a:solidFill>
              </a:rPr>
              <a:t>A</a:t>
            </a:r>
            <a:r>
              <a:rPr lang="es-ES" sz="1200" b="0" i="0" u="none" kern="1200" baseline="0" dirty="0">
                <a:solidFill>
                  <a:schemeClr val="tx1"/>
                </a:solidFill>
                <a:effectLst/>
                <a:latin typeface="+mn-lt"/>
                <a:ea typeface="+mn-ea"/>
                <a:cs typeface="+mn-cs"/>
              </a:rPr>
              <a:t>segurar proveedores consistentes y fiables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Convertirlo en un cliente de elección, acceder a nuevos mercados y aumentar las oportunidades de negocio como resultado de prácticas responsables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Construir resiliencia en sus cadenas de suministro, mediante relaciones con proveedores más duraderas y productivas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Proteger la imagen de marca y la reputación de la empresa</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«Hacer el bien», en línea con los valores y objetivos de sostenibilidad de su empresa</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Atraer mejores solicitantes de empleo </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Ayudar a construir sociedades saludables y prósperas, que son buenas para los negocios </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Fortalecer su licencia social para operar promoviendo el empleo responsable en los países en desarrollo</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Mejorar el cumplimiento de las leyes, principios y normas internacionales y nacionales, asegurando la alineación de las operaciones de la empresa con las normativas laborales internacionales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Atraer préstamos adicionales de instituciones financieras, reduciendo el riesgo del proyecto y cumpliendo con las normas sociales (y ambientales) </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Aumentar de las oportunidades comerciales y de negocios en todo el mundo</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Cumplir con las expectativas de las partes interesadas internas y externas</a:t>
            </a:r>
            <a:endParaRPr lang="es-ES" sz="1200" kern="1200" dirty="0">
              <a:solidFill>
                <a:schemeClr val="tx1"/>
              </a:solidFill>
              <a:effectLst/>
              <a:latin typeface="+mn-lt"/>
              <a:ea typeface="+mn-ea"/>
              <a:cs typeface="+mn-cs"/>
            </a:endParaRPr>
          </a:p>
          <a:p>
            <a:pPr marL="171450" lvl="0" indent="-171450" algn="l" rtl="0">
              <a:buFont typeface="Wingdings" panose="05000000000000000000" pitchFamily="2" charset="2"/>
              <a:buChar char="§"/>
            </a:pPr>
            <a:r>
              <a:rPr lang="es-ES" sz="1200" b="0" i="0" u="none" kern="1200" baseline="0" dirty="0">
                <a:solidFill>
                  <a:schemeClr val="tx1"/>
                </a:solidFill>
                <a:effectLst/>
                <a:latin typeface="+mn-lt"/>
                <a:ea typeface="+mn-ea"/>
                <a:cs typeface="+mn-cs"/>
              </a:rPr>
              <a:t>Recuerde: los trabajadores también son consumidores y tener condiciones de trabajo dignas es una condición para lograr crecimiento económico sostenido</a:t>
            </a:r>
            <a:endParaRPr lang="es-ES" sz="1200" kern="1200" dirty="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16</a:t>
            </a:fld>
            <a:endParaRPr lang="es-ES" dirty="0"/>
          </a:p>
        </p:txBody>
      </p:sp>
    </p:spTree>
    <p:extLst>
      <p:ext uri="{BB962C8B-B14F-4D97-AF65-F5344CB8AC3E}">
        <p14:creationId xmlns:p14="http://schemas.microsoft.com/office/powerpoint/2010/main" val="3569771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noProof="0" dirty="0"/>
          </a:p>
          <a:p>
            <a:pPr marL="0" indent="0" algn="l" rtl="0">
              <a:buFont typeface="Arial" panose="020B0604020202020204" pitchFamily="34" charset="0"/>
              <a:buNone/>
            </a:pPr>
            <a:r>
              <a:rPr lang="es-ES" sz="1200" b="0" i="0" u="none" baseline="0" dirty="0">
                <a:solidFill>
                  <a:schemeClr val="tx1"/>
                </a:solidFill>
              </a:rPr>
              <a:t>Abordar la negociación agresiva de precios, los plazos de entrega cortos para los pedidos y evitar cambios de pedidos de última hora cuando sea posible, ayuda a los proveedores a planificar su producción de manera más efectiva y evitar horas extras no planificadas o excesivas para los empleados.</a:t>
            </a:r>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17</a:t>
            </a:fld>
            <a:endParaRPr lang="es-ES" dirty="0"/>
          </a:p>
        </p:txBody>
      </p:sp>
    </p:spTree>
    <p:extLst>
      <p:ext uri="{BB962C8B-B14F-4D97-AF65-F5344CB8AC3E}">
        <p14:creationId xmlns:p14="http://schemas.microsoft.com/office/powerpoint/2010/main" val="2568526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18</a:t>
            </a:fld>
            <a:endParaRPr lang="es-ES" dirty="0"/>
          </a:p>
        </p:txBody>
      </p:sp>
    </p:spTree>
    <p:extLst>
      <p:ext uri="{BB962C8B-B14F-4D97-AF65-F5344CB8AC3E}">
        <p14:creationId xmlns:p14="http://schemas.microsoft.com/office/powerpoint/2010/main" val="235330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sz="1200" b="1" i="0" u="none" baseline="0" dirty="0"/>
              <a:t>Notas del facilitador:</a:t>
            </a:r>
          </a:p>
          <a:p>
            <a:endParaRPr lang="es-ES" sz="1200" b="1" dirty="0"/>
          </a:p>
          <a:p>
            <a:pPr algn="l" rtl="0"/>
            <a:r>
              <a:rPr lang="es-ES" sz="1200" b="0" i="0" u="none" baseline="0" dirty="0"/>
              <a:t>Esta diapositiva tiene como objetivo apoyar la reflexión y la discusión sobre las deficiencias de los enfoques basados en el cumplimiento.  A continuación se muestra una serie de argumentos que podría usar para iniciar la discusión o compartir a lo largo de la sesión.</a:t>
            </a:r>
          </a:p>
          <a:p>
            <a:endParaRPr lang="es-ES" sz="1200" b="1" dirty="0"/>
          </a:p>
          <a:p>
            <a:pPr algn="l" rtl="0"/>
            <a:r>
              <a:rPr lang="es-ES" sz="1200" b="1" i="0" u="none" baseline="0" dirty="0"/>
              <a:t>Limitaciones de los enfoques basados en el cumplimiento para comprender los riesgos del trabajo decente </a:t>
            </a:r>
          </a:p>
          <a:p>
            <a:pPr algn="l" rtl="0">
              <a:spcAft>
                <a:spcPts val="1200"/>
              </a:spcAft>
            </a:pPr>
            <a:r>
              <a:rPr lang="es-ES" sz="1200" b="0" i="0" u="none" baseline="0" dirty="0"/>
              <a:t>Muchas empresas abordan el trabajo decente como una tarea de cumplimiento, donde los riesgos se minimizan alineándose con los estándares legales, de socios comerciales, industriales o normas de expertos, o imponiendo requisitos relevantes a sus proveedores directos.</a:t>
            </a:r>
          </a:p>
          <a:p>
            <a:pPr algn="l" rtl="0">
              <a:spcAft>
                <a:spcPts val="1200"/>
              </a:spcAft>
            </a:pPr>
            <a:r>
              <a:rPr lang="es-ES" sz="1200" b="0" i="0" u="none" baseline="0" dirty="0"/>
              <a:t>Las herramientas de uso común incluyen códigos de conducta, auditorías y planes de acción correctivos, compromisos políticos y otros reglamentos, lo que constituye</a:t>
            </a:r>
            <a:r>
              <a:rPr lang="es-ES" sz="1200" b="1" i="0" u="none" baseline="0" dirty="0"/>
              <a:t> un sistema frágil y costoso de incentivos y sanciones</a:t>
            </a:r>
            <a:r>
              <a:rPr lang="es-ES" sz="1200" b="0" i="0" u="none" baseline="0" dirty="0"/>
              <a:t>.</a:t>
            </a:r>
          </a:p>
          <a:p>
            <a:pPr algn="l" rtl="0"/>
            <a:r>
              <a:rPr lang="es-ES" sz="1200" b="0" i="0" u="none" baseline="0" dirty="0"/>
              <a:t>Entre las deficiencias de un enfoque de cumplimiento se incluyen:</a:t>
            </a:r>
          </a:p>
          <a:p>
            <a:pPr marL="285750" indent="-285750" algn="l" rtl="0">
              <a:buFont typeface="Wingdings" panose="05000000000000000000" pitchFamily="2" charset="2"/>
              <a:buChar char="§"/>
            </a:pPr>
            <a:r>
              <a:rPr lang="es-ES" sz="1200" b="0" i="0" u="none" baseline="0" dirty="0"/>
              <a:t>Los fallos técnicos y defectos estructurales de los esquemas de auditoría obstaculizan las mejoras sostenibles que están verdaderamente respaldadas por el auditado.</a:t>
            </a:r>
          </a:p>
          <a:p>
            <a:pPr marL="285750" indent="-285750" algn="l" rtl="0">
              <a:buFont typeface="Wingdings" panose="05000000000000000000" pitchFamily="2" charset="2"/>
              <a:buChar char="§"/>
            </a:pPr>
            <a:r>
              <a:rPr lang="es-ES" sz="1200" b="0" i="0" u="none" baseline="0" dirty="0"/>
              <a:t>Los costos a medio/largo plazo del monitoreo y la aplicación exceden los beneficios a corto plazo (control y cumplimiento).</a:t>
            </a:r>
          </a:p>
          <a:p>
            <a:pPr marL="285750" indent="-285750" algn="l" rtl="0">
              <a:buFont typeface="Wingdings" panose="05000000000000000000" pitchFamily="2" charset="2"/>
              <a:buChar char="§"/>
            </a:pPr>
            <a:r>
              <a:rPr lang="es-ES" sz="1200" b="0" i="0" u="none" baseline="0" dirty="0"/>
              <a:t>El cumplimiento de las normas mínimas no fomenta la comprensión de las malas condiciones de trabajo y sus causas fundamentales.</a:t>
            </a:r>
          </a:p>
          <a:p>
            <a:pPr marL="285750" indent="-285750" algn="l" rtl="0">
              <a:buFont typeface="Wingdings" panose="05000000000000000000" pitchFamily="2" charset="2"/>
              <a:buChar char="§"/>
            </a:pPr>
            <a:r>
              <a:rPr lang="es-ES" sz="1200" b="0" i="0" u="none" baseline="0" dirty="0"/>
              <a:t>En la cadena de suministro, el monitoreo y la auditoría pueden afectar negativamente a las relaciones entre proveedores y encargado/a de compras.</a:t>
            </a:r>
          </a:p>
          <a:p>
            <a:pPr marL="285750" indent="-285750" algn="l" rtl="0">
              <a:buFont typeface="Wingdings" panose="05000000000000000000" pitchFamily="2" charset="2"/>
              <a:buChar char="§"/>
            </a:pPr>
            <a:r>
              <a:rPr lang="es-ES" sz="1200" b="0" i="0" u="none" baseline="0" dirty="0"/>
              <a:t>Es poco probable que las empresas que eligen un enfoque de cumplimiento aborden los riesgos de los derechos humanos de manera proactiva.</a:t>
            </a:r>
          </a:p>
          <a:p>
            <a:pPr marL="285750" indent="-285750" algn="l" rtl="0">
              <a:buFont typeface="Wingdings" panose="05000000000000000000" pitchFamily="2" charset="2"/>
              <a:buChar char="§"/>
            </a:pPr>
            <a:r>
              <a:rPr lang="es-ES" sz="1200" b="0" i="0" u="none" baseline="0" dirty="0"/>
              <a:t>Cumplir con las expectativas mínimas externas es desempoderar y obstaculizar las aspiraciones y visiones para crecer. </a:t>
            </a:r>
          </a:p>
          <a:p>
            <a:pPr marL="285750" indent="-285750" algn="l" rtl="0">
              <a:buFont typeface="Arial" panose="020B0604020202020204" pitchFamily="34" charset="0"/>
              <a:buChar char="•"/>
            </a:pPr>
            <a:endParaRPr lang="es-ES" sz="1200" dirty="0"/>
          </a:p>
          <a:p>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l" rtl="0"/>
            <a:fld id="{CB456D26-4784-43ED-A153-54D536AFD2AE}" type="slidenum">
              <a:rPr/>
              <a:t>19</a:t>
            </a:fld>
            <a:endParaRPr lang="es-ES" dirty="0"/>
          </a:p>
        </p:txBody>
      </p:sp>
    </p:spTree>
    <p:extLst>
      <p:ext uri="{BB962C8B-B14F-4D97-AF65-F5344CB8AC3E}">
        <p14:creationId xmlns:p14="http://schemas.microsoft.com/office/powerpoint/2010/main" val="230719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noProof="0" dirty="0"/>
          </a:p>
          <a:p>
            <a:pPr marL="0" indent="0" algn="l" rtl="0">
              <a:buFontTx/>
              <a:buNone/>
            </a:pPr>
            <a:r>
              <a:rPr lang="es-ES" b="0" i="0" u="none" baseline="0" dirty="0"/>
              <a:t>Invitar a la reflexión sobre la información compartida en las diapositivas anteriores.</a:t>
            </a:r>
          </a:p>
          <a:p>
            <a:pPr marL="0" indent="0" algn="l" rtl="0">
              <a:buFontTx/>
              <a:buNone/>
            </a:pPr>
            <a:endParaRPr lang="es-ES" noProof="0" dirty="0"/>
          </a:p>
          <a:p>
            <a:pPr marL="0" indent="0" algn="l" rtl="0">
              <a:buFontTx/>
              <a:buNone/>
            </a:pPr>
            <a:r>
              <a:rPr lang="es-ES" b="0" i="0" u="none" baseline="0" dirty="0"/>
              <a:t>Las respuestas lo ayudarán a comprender cómo sienten los participantes que esto se valora dentro de la empresa. Si consideran que no es importante, esto denota que hay más trabajo por hacer para comunicar la importancia a los encargados/as de compras, potencialmente con la ayuda de la dirección. Si la empresa desea alejarse de un modelo de evaluación/auditoría para los proveedores y avanzar hacia un mayor compromiso y diálogo, debe asegurarse de que los empleados de compras vean el valor y estén equipados para tener estas conversaciones.</a:t>
            </a:r>
          </a:p>
          <a:p>
            <a:endParaRPr lang="es-ES" dirty="0"/>
          </a:p>
          <a:p>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l" rtl="0"/>
            <a:fld id="{CB456D26-4784-43ED-A153-54D536AFD2AE}" type="slidenum">
              <a:rPr/>
              <a:t>20</a:t>
            </a:fld>
            <a:endParaRPr lang="es-ES" dirty="0"/>
          </a:p>
        </p:txBody>
      </p:sp>
    </p:spTree>
    <p:extLst>
      <p:ext uri="{BB962C8B-B14F-4D97-AF65-F5344CB8AC3E}">
        <p14:creationId xmlns:p14="http://schemas.microsoft.com/office/powerpoint/2010/main" val="205476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21</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dirty="0"/>
          </a:p>
          <a:p>
            <a:pPr algn="l" rtl="0"/>
            <a:r>
              <a:rPr lang="es-ES" b="0" i="0" u="none" baseline="0" dirty="0"/>
              <a:t>El facilitador presenta el ejercicio y explica el proceso al grupo.</a:t>
            </a:r>
          </a:p>
        </p:txBody>
      </p:sp>
      <p:sp>
        <p:nvSpPr>
          <p:cNvPr id="4" name="Slide Number Placeholder 3"/>
          <p:cNvSpPr>
            <a:spLocks noGrp="1"/>
          </p:cNvSpPr>
          <p:nvPr>
            <p:ph type="sldNum" sz="quarter" idx="5"/>
          </p:nvPr>
        </p:nvSpPr>
        <p:spPr/>
        <p:txBody>
          <a:bodyPr/>
          <a:lstStyle/>
          <a:p>
            <a:pPr algn="l" rtl="0"/>
            <a:fld id="{CB456D26-4784-43ED-A153-54D536AFD2AE}" type="slidenum">
              <a:rPr/>
              <a:t>22</a:t>
            </a:fld>
            <a:endParaRPr lang="es-ES" dirty="0"/>
          </a:p>
        </p:txBody>
      </p:sp>
    </p:spTree>
    <p:extLst>
      <p:ext uri="{BB962C8B-B14F-4D97-AF65-F5344CB8AC3E}">
        <p14:creationId xmlns:p14="http://schemas.microsoft.com/office/powerpoint/2010/main" val="237869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4</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23</a:t>
            </a:fld>
            <a:endParaRPr lang="es-ES" dirty="0"/>
          </a:p>
        </p:txBody>
      </p:sp>
    </p:spTree>
    <p:extLst>
      <p:ext uri="{BB962C8B-B14F-4D97-AF65-F5344CB8AC3E}">
        <p14:creationId xmlns:p14="http://schemas.microsoft.com/office/powerpoint/2010/main" val="4059374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p>
          <a:p>
            <a:pPr algn="l" rtl="0"/>
            <a:r>
              <a:rPr lang="es-ES" b="0" i="0" u="none" baseline="0" dirty="0"/>
              <a:t>Compartirán después de que el grupo haya tenido la oportunidad de reflexionar sobre los beneficios del compromiso y el diálogo.</a:t>
            </a:r>
          </a:p>
          <a:p>
            <a:endParaRPr lang="es-ES" b="0" noProof="0" dirty="0"/>
          </a:p>
          <a:p>
            <a:pPr algn="l" rtl="0"/>
            <a:r>
              <a:rPr lang="es-ES" b="0" i="0" u="none" baseline="0" dirty="0"/>
              <a:t>El facilitador pone las diapositivas de información, deteniéndose a veces para preguntar si hay alguna pregunta que aclarar (pero no hay comentarios en esta etapa).</a:t>
            </a:r>
          </a:p>
          <a:p>
            <a:endParaRPr lang="es-ES" b="0" noProof="0" dirty="0"/>
          </a:p>
          <a:p>
            <a:pPr algn="l" rtl="0"/>
            <a:r>
              <a:rPr lang="es-ES" b="0" i="0" u="none" baseline="0" dirty="0"/>
              <a:t>El grupo tendrá la oportunidad de discutir la información en pares después de que se hayan compartido las diapositivas de información.</a:t>
            </a:r>
            <a:endParaRPr lang="es-ES" b="1" noProof="0" dirty="0"/>
          </a:p>
          <a:p>
            <a:endParaRPr lang="es-ES" b="1" noProof="0" dirty="0"/>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25</a:t>
            </a:fld>
            <a:endParaRPr lang="es-ES" dirty="0"/>
          </a:p>
        </p:txBody>
      </p:sp>
    </p:spTree>
    <p:extLst>
      <p:ext uri="{BB962C8B-B14F-4D97-AF65-F5344CB8AC3E}">
        <p14:creationId xmlns:p14="http://schemas.microsoft.com/office/powerpoint/2010/main" val="68020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26</a:t>
            </a:fld>
            <a:endParaRPr lang="es-ES" dirty="0"/>
          </a:p>
        </p:txBody>
      </p:sp>
    </p:spTree>
    <p:extLst>
      <p:ext uri="{BB962C8B-B14F-4D97-AF65-F5344CB8AC3E}">
        <p14:creationId xmlns:p14="http://schemas.microsoft.com/office/powerpoint/2010/main" val="337364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r>
              <a:rPr lang="es-ES" b="0" i="0" u="none" baseline="0" dirty="0"/>
              <a:t> </a:t>
            </a:r>
          </a:p>
          <a:p>
            <a:pPr algn="l" rtl="0"/>
            <a:r>
              <a:rPr lang="es-ES" b="0" i="0" u="none" baseline="0" dirty="0"/>
              <a:t>La jerarquía «Conversaciones para relación/posibilidad/acción» muestra cómo el equilibrio y el orden de los aspectos a los que prestamos atención abre/cierra conversaciones y relaciones.</a:t>
            </a:r>
          </a:p>
          <a:p>
            <a:endParaRPr lang="es-ES" dirty="0"/>
          </a:p>
          <a:p>
            <a:pPr algn="l" rtl="0"/>
            <a:r>
              <a:rPr lang="es-ES" b="0" i="0" u="none" baseline="0" dirty="0"/>
              <a:t>Si esperamos que los proveedores (o cualquier otra persona) trabajen con nosotros, deben entender por qué y necesitan confiar significativamente en nosotros. La confianza viene de construir relaciones.</a:t>
            </a:r>
          </a:p>
          <a:p>
            <a:endParaRPr lang="es-ES" dirty="0"/>
          </a:p>
          <a:p>
            <a:pPr algn="l" rtl="0"/>
            <a:r>
              <a:rPr lang="es-ES" b="0" i="0" u="none" baseline="0" dirty="0"/>
              <a:t> El diagrama muestra el proceso que maximizará las posibilidades de llegar a las acciones sostenibles que el proveedor quiere tomar, en lugar de tomarlas desde que tienen que hacerlo.</a:t>
            </a:r>
          </a:p>
          <a:p>
            <a:endParaRPr lang="es-ES" dirty="0"/>
          </a:p>
          <a:p>
            <a:pPr algn="l" rtl="0"/>
            <a:r>
              <a:rPr lang="es-ES" b="0" i="0" u="none" baseline="0" dirty="0"/>
              <a:t>Pase tiempo conociéndolos como personas, el círculo exterior de la «relación», para construir una conexión y confianza. </a:t>
            </a:r>
          </a:p>
          <a:p>
            <a:endParaRPr lang="es-ES" dirty="0"/>
          </a:p>
          <a:p>
            <a:pPr algn="l" rtl="0"/>
            <a:r>
              <a:rPr lang="es-ES" b="0" i="0" u="none" baseline="0" dirty="0"/>
              <a:t>Entonces es más probable que trabajen con usted en el círculo medio de «posibilidad», donde pueden surgir ideas innovadoras, ya que están preparados para compartirlas más abiertamente con las personas en las que confían.</a:t>
            </a:r>
          </a:p>
          <a:p>
            <a:endParaRPr lang="es-ES" dirty="0"/>
          </a:p>
          <a:p>
            <a:pPr algn="l" rtl="0"/>
            <a:r>
              <a:rPr lang="es-ES" b="0" i="0" u="none" baseline="0" dirty="0"/>
              <a:t>Por último, las acciones que luego provienen del diálogo pueden ser de mucha mejor calidad, ya que habrán incluido considerar las ideas más creativas, que si simplemente intenta «cortar por lo sano» y «ponerse a la acción».</a:t>
            </a:r>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27</a:t>
            </a:fld>
            <a:endParaRPr lang="es-ES" dirty="0"/>
          </a:p>
        </p:txBody>
      </p:sp>
    </p:spTree>
    <p:extLst>
      <p:ext uri="{BB962C8B-B14F-4D97-AF65-F5344CB8AC3E}">
        <p14:creationId xmlns:p14="http://schemas.microsoft.com/office/powerpoint/2010/main" val="213093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28</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dirty="0"/>
          </a:p>
          <a:p>
            <a:pPr algn="l" rtl="0"/>
            <a:r>
              <a:rPr lang="es-ES" b="0" i="0" u="none" baseline="0" dirty="0"/>
              <a:t>El facilitador presenta el ejercicio y explica el proceso al grupo.</a:t>
            </a:r>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29</a:t>
            </a:fld>
            <a:endParaRPr lang="es-ES" dirty="0"/>
          </a:p>
        </p:txBody>
      </p:sp>
    </p:spTree>
    <p:extLst>
      <p:ext uri="{BB962C8B-B14F-4D97-AF65-F5344CB8AC3E}">
        <p14:creationId xmlns:p14="http://schemas.microsoft.com/office/powerpoint/2010/main" val="2347949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dirty="0"/>
          </a:p>
          <a:p>
            <a:pPr algn="l" rtl="0"/>
            <a:r>
              <a:rPr lang="es-ES" b="0" i="0" u="none" baseline="0" dirty="0"/>
              <a:t>El facilitador presenta el ejercicio y explica el proceso al grupo.</a:t>
            </a:r>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30</a:t>
            </a:fld>
            <a:endParaRPr lang="es-ES" dirty="0"/>
          </a:p>
        </p:txBody>
      </p:sp>
    </p:spTree>
    <p:extLst>
      <p:ext uri="{BB962C8B-B14F-4D97-AF65-F5344CB8AC3E}">
        <p14:creationId xmlns:p14="http://schemas.microsoft.com/office/powerpoint/2010/main" val="184398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dirty="0"/>
          </a:p>
          <a:p>
            <a:pPr algn="l" rtl="0"/>
            <a:r>
              <a:rPr lang="es-ES" b="0" i="0" u="none" baseline="0" dirty="0"/>
              <a:t>Estos ejemplos de casos representan dilemas comunes con los que se encuentran los profesionales de compras y pueden utilizarse como alternativa a los casos de la vida real compartidos por los participantes.</a:t>
            </a:r>
          </a:p>
          <a:p>
            <a:endParaRPr lang="es-ES" dirty="0"/>
          </a:p>
          <a:p>
            <a:pPr algn="l" rtl="0"/>
            <a:r>
              <a:rPr lang="es-ES" b="0" i="0" u="none" baseline="0" dirty="0"/>
              <a:t>Otros dilemas: </a:t>
            </a:r>
          </a:p>
          <a:p>
            <a:endParaRPr lang="es-ES" dirty="0"/>
          </a:p>
          <a:p>
            <a:pPr marL="171450" lvl="0" indent="-171450" algn="l" rtl="0">
              <a:buFont typeface="Arial" panose="020B0604020202020204" pitchFamily="34" charset="0"/>
              <a:buChar char="•"/>
            </a:pPr>
            <a:r>
              <a:rPr lang="es-ES" sz="1200" b="0" i="0" u="none" kern="1200" baseline="0" dirty="0">
                <a:solidFill>
                  <a:schemeClr val="tx1"/>
                </a:solidFill>
                <a:effectLst/>
                <a:latin typeface="+mn-lt"/>
                <a:ea typeface="+mn-ea"/>
                <a:cs typeface="+mn-cs"/>
              </a:rPr>
              <a:t>Un proveedor quiere realmente nuestro negocio y, por lo tanto, ofrece un precio bajo que veo que puede comprometer su capacidad para garantizar condiciones de trabajo dignas para sus empleados. </a:t>
            </a:r>
            <a:endParaRPr lang="es-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ES" sz="1200" b="0" i="0" u="none" kern="1200" baseline="0" dirty="0">
                <a:solidFill>
                  <a:schemeClr val="tx1"/>
                </a:solidFill>
                <a:effectLst/>
                <a:latin typeface="+mn-lt"/>
                <a:ea typeface="+mn-ea"/>
                <a:cs typeface="+mn-cs"/>
              </a:rPr>
              <a:t>La aplicación de mi código de conducta del proveedor, o cualquier otra política de trabajo decente por parte del proveedor, conllevará costos, pero mi empresa no está dispuesta aumentar el pago para cubrir estos costos (por ejemplo, si se requiere PPE - equipo de protección personal). No sé cómo guiar esta conversación cuando el proveedor la menciona. </a:t>
            </a:r>
            <a:endParaRPr lang="es-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ES" sz="1200" b="0" i="0" u="none" kern="1200" baseline="0" dirty="0">
                <a:solidFill>
                  <a:schemeClr val="tx1"/>
                </a:solidFill>
                <a:effectLst/>
                <a:latin typeface="+mn-lt"/>
                <a:ea typeface="+mn-ea"/>
                <a:cs typeface="+mn-cs"/>
              </a:rPr>
              <a:t>No tenemos forma de saber con certeza si los precios justos en realidad van a apoyar condiciones de trabajo dignas. Es posible que nuestro proveedor no necesariamente pague los mejores salarios posibles a sus trabajadores, incluso si el precio se aumentó específicamente para ayudar al proveedor a cubrir el aumento de los salarios. </a:t>
            </a:r>
            <a:endParaRPr lang="es-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ES" sz="1200" b="0" i="0" u="none" kern="1200" baseline="0" dirty="0">
                <a:solidFill>
                  <a:schemeClr val="tx1"/>
                </a:solidFill>
                <a:effectLst/>
                <a:latin typeface="+mn-lt"/>
                <a:ea typeface="+mn-ea"/>
                <a:cs typeface="+mn-cs"/>
              </a:rPr>
              <a:t>Trabajamos principalmente con intermediarios que no quieren compartir las unidades de producción.</a:t>
            </a:r>
            <a:endParaRPr lang="es-ES" sz="1200" kern="1200" dirty="0">
              <a:solidFill>
                <a:schemeClr val="tx1"/>
              </a:solidFill>
              <a:effectLst/>
              <a:latin typeface="+mn-lt"/>
              <a:ea typeface="+mn-ea"/>
              <a:cs typeface="+mn-cs"/>
            </a:endParaRPr>
          </a:p>
          <a:p>
            <a:endParaRPr lang="es-ES" dirty="0"/>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31</a:t>
            </a:fld>
            <a:endParaRPr lang="es-ES" dirty="0"/>
          </a:p>
        </p:txBody>
      </p:sp>
    </p:spTree>
    <p:extLst>
      <p:ext uri="{BB962C8B-B14F-4D97-AF65-F5344CB8AC3E}">
        <p14:creationId xmlns:p14="http://schemas.microsoft.com/office/powerpoint/2010/main" val="1193041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34</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dirty="0"/>
          </a:p>
          <a:p>
            <a:pPr algn="l" rtl="0"/>
            <a:r>
              <a:rPr lang="es-ES" b="0" i="0" u="none" baseline="0" dirty="0"/>
              <a:t>El facilitador presenta el ejercicio y explica el proceso al grupo.</a:t>
            </a:r>
          </a:p>
          <a:p>
            <a:endParaRPr lang="es-ES" dirty="0"/>
          </a:p>
          <a:p>
            <a:pPr algn="l" rtl="0"/>
            <a:r>
              <a:rPr lang="es-ES" b="1" i="0" u="none" baseline="0" dirty="0"/>
              <a:t>Contexto que se proporcionará a los participantes: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baseline="0" dirty="0"/>
              <a:t>Antes de la sesión, imprima copias del escenario y los roles, y recorte cada descripción de rol individualmente.  Imprima suficientes copias para atender al número de grupos y participantes que usted anticipa.</a:t>
            </a:r>
          </a:p>
          <a:p>
            <a:endParaRPr lang="es-ES" b="1" dirty="0"/>
          </a:p>
          <a:p>
            <a:pPr algn="l" rtl="0"/>
            <a:r>
              <a:rPr lang="es-ES" b="1" i="0" u="none" baseline="0" dirty="0">
                <a:solidFill>
                  <a:schemeClr val="tx1"/>
                </a:solidFill>
              </a:rPr>
              <a:t>Encargado/a de compras: </a:t>
            </a:r>
            <a:r>
              <a:rPr lang="es-ES" b="0" i="0" u="none" baseline="0" dirty="0">
                <a:solidFill>
                  <a:schemeClr val="tx1"/>
                </a:solidFill>
              </a:rPr>
              <a:t>Tiene la responsabilidad general de todos los servicios de limpieza servicios adquiridos por la empresa a nivel mundial. Esto incluye la implementación de políticas relevantes de la empresa, incluido el código de conducta del proveedor (o similar). La empresa de limpieza es una franquicia local de una empresa nacional que ha sido contratada en virtud de un acuerdo marco con la filial de la empresa local del país donde se encuentra la planta de producción.</a:t>
            </a:r>
            <a:endParaRPr lang="es-ES" sz="1400" dirty="0">
              <a:solidFill>
                <a:schemeClr val="tx1"/>
              </a:solidFill>
            </a:endParaRPr>
          </a:p>
          <a:p>
            <a:endParaRPr lang="es-ES" b="1" dirty="0">
              <a:solidFill>
                <a:schemeClr val="tx1"/>
              </a:solidFill>
            </a:endParaRPr>
          </a:p>
          <a:p>
            <a:pPr algn="l" rtl="0"/>
            <a:r>
              <a:rPr lang="es-ES" b="1" i="0" u="none" baseline="0" dirty="0">
                <a:solidFill>
                  <a:schemeClr val="tx1"/>
                </a:solidFill>
              </a:rPr>
              <a:t>Gerente de la planta de producción: </a:t>
            </a:r>
            <a:r>
              <a:rPr lang="es-ES" b="0" i="0" u="none" baseline="0" dirty="0">
                <a:solidFill>
                  <a:schemeClr val="tx1"/>
                </a:solidFill>
              </a:rPr>
              <a:t>Responsable de las operaciones diarias de la planta, incluida la implementación local de todas las políticas y procesos de la empresa (incluido el código de conducta del proveedor). La empresa de limpieza es una franquicia local de una empresa nacional que ha sido contratada en virtud de un acuerdo marco con la filial de la empresa local del país donde se encuentra la planta de producción.</a:t>
            </a:r>
            <a:endParaRPr lang="es-ES" sz="1400" dirty="0">
              <a:solidFill>
                <a:schemeClr val="tx1"/>
              </a:solidFill>
            </a:endParaRPr>
          </a:p>
          <a:p>
            <a:endParaRPr lang="es-ES" b="1" dirty="0">
              <a:solidFill>
                <a:schemeClr val="tx1"/>
              </a:solidFill>
            </a:endParaRPr>
          </a:p>
          <a:p>
            <a:pPr algn="l" rtl="0"/>
            <a:r>
              <a:rPr lang="es-ES" b="1" i="0" u="none" baseline="0" dirty="0">
                <a:solidFill>
                  <a:schemeClr val="tx1"/>
                </a:solidFill>
              </a:rPr>
              <a:t>Personal de limpieza:</a:t>
            </a:r>
            <a:r>
              <a:rPr lang="es-ES" b="0" i="0" u="none" baseline="0" dirty="0">
                <a:solidFill>
                  <a:schemeClr val="tx1"/>
                </a:solidFill>
              </a:rPr>
              <a:t> Trabajador migrante de una minoría étnica. Originalmente pagó una suma sustancial a un intermediario laboral, al que pagó la empresa de limpieza para obtener el trabajo en primer lugar, que se supone que deben pagar con sus (bajos) salarios. Sus pasaportes han sido retirados por lo que no pueden salir. Tienen una familia que mantener y su situación migratoria no está clara.</a:t>
            </a:r>
            <a:endParaRPr lang="es-ES" sz="1400" dirty="0">
              <a:solidFill>
                <a:schemeClr val="tx1"/>
              </a:solidFill>
            </a:endParaRPr>
          </a:p>
          <a:p>
            <a:endParaRPr lang="es-ES" b="1" dirty="0">
              <a:solidFill>
                <a:schemeClr val="tx1"/>
              </a:solidFill>
            </a:endParaRPr>
          </a:p>
          <a:p>
            <a:pPr algn="l" rtl="0"/>
            <a:r>
              <a:rPr lang="es-ES" b="1" i="0" u="none" baseline="0" dirty="0">
                <a:solidFill>
                  <a:schemeClr val="tx1"/>
                </a:solidFill>
              </a:rPr>
              <a:t>Representante de la empresa de limpieza:</a:t>
            </a:r>
            <a:r>
              <a:rPr lang="es-ES" b="0" i="0" u="none" baseline="0" dirty="0">
                <a:solidFill>
                  <a:schemeClr val="tx1"/>
                </a:solidFill>
              </a:rPr>
              <a:t> Responsable de la prestación de servicios de limpieza a la planta de producción. La empresa de limpieza es una franquicia local de una empresa nacional que ha sido contratada en virtud de un acuerdo marco con la filial de la empresa local del país donde se encuentra la planta de producción. La empresa de limpieza paga a un intermediario laboral para encontrar personal que luego se emplea directamente por la empresa de limpieza.</a:t>
            </a:r>
            <a:endParaRPr lang="es-ES" sz="1400" dirty="0">
              <a:solidFill>
                <a:schemeClr val="tx1"/>
              </a:solidFill>
            </a:endParaRPr>
          </a:p>
          <a:p>
            <a:endParaRPr lang="es-ES" b="1" dirty="0">
              <a:solidFill>
                <a:schemeClr val="tx1"/>
              </a:solidFill>
            </a:endParaRPr>
          </a:p>
          <a:p>
            <a:pPr algn="l" rtl="0"/>
            <a:r>
              <a:rPr lang="es-ES" b="1" i="0" u="none" baseline="0" dirty="0">
                <a:solidFill>
                  <a:schemeClr val="tx1"/>
                </a:solidFill>
              </a:rPr>
              <a:t>Representante de la ONG:</a:t>
            </a:r>
            <a:r>
              <a:rPr lang="es-ES" b="0" i="0" u="none" baseline="0" dirty="0">
                <a:solidFill>
                  <a:schemeClr val="tx1"/>
                </a:solidFill>
              </a:rPr>
              <a:t> Representante de la rama local de una ONG de promoción internacional que trabaja para combatir el trabajo forzoso y la trata de personas en las cadenas de suministro mundiales.</a:t>
            </a:r>
            <a:endParaRPr lang="es-ES" sz="1400" dirty="0">
              <a:solidFill>
                <a:schemeClr val="tx1"/>
              </a:solidFill>
            </a:endParaRPr>
          </a:p>
          <a:p>
            <a:endParaRPr lang="es-ES" sz="1100" dirty="0"/>
          </a:p>
          <a:p>
            <a:endParaRPr lang="es-ES" dirty="0"/>
          </a:p>
          <a:p>
            <a:endParaRPr lang="es-ES" dirty="0"/>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35</a:t>
            </a:fld>
            <a:endParaRPr lang="es-ES" dirty="0"/>
          </a:p>
        </p:txBody>
      </p:sp>
    </p:spTree>
    <p:extLst>
      <p:ext uri="{BB962C8B-B14F-4D97-AF65-F5344CB8AC3E}">
        <p14:creationId xmlns:p14="http://schemas.microsoft.com/office/powerpoint/2010/main" val="196934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r>
              <a:rPr lang="es-ES" b="0" i="0" u="none" baseline="0" dirty="0"/>
              <a:t> </a:t>
            </a:r>
          </a:p>
          <a:p>
            <a:endParaRPr lang="es-ES" noProof="0" dirty="0"/>
          </a:p>
          <a:p>
            <a:pPr algn="l" rtl="0"/>
            <a:r>
              <a:rPr lang="es-ES" b="1" i="0" u="none" baseline="0" dirty="0"/>
              <a:t>Cuestiones de entrada:</a:t>
            </a:r>
            <a:r>
              <a:rPr lang="es-ES" b="0" i="0" u="none" baseline="0" dirty="0"/>
              <a:t> </a:t>
            </a:r>
          </a:p>
          <a:p>
            <a:pPr algn="l" rtl="0"/>
            <a:r>
              <a:rPr lang="es-ES" b="0" i="0" u="none" baseline="0" dirty="0"/>
              <a:t>No hay respuestas correctas o incorrectas. Se alienta a los participantes a pensar sobre los posibles impactos en el trabajo decente y cómo pueden estar vinculados a su función. A continuación se presentan algunas preguntas rápidas, pero se alienta a los facilitadores a dejar que los participantes piensen en la pregunta y respondan primero, sin dar demasiados detalles por adelantado. Ellos obtendrán una mejor comprensión de por qué esto es relevante para ellos/su empresa en la siguiente sección. </a:t>
            </a:r>
          </a:p>
          <a:p>
            <a:endParaRPr lang="es-ES" noProof="0" dirty="0"/>
          </a:p>
          <a:p>
            <a:pPr algn="l" rtl="0"/>
            <a:r>
              <a:rPr lang="es-ES" b="1" i="0" u="none" baseline="0" dirty="0"/>
              <a:t>    Preguntas rápidas:</a:t>
            </a:r>
          </a:p>
          <a:p>
            <a:pPr marL="171450" indent="-171450" algn="l" rtl="0">
              <a:buFont typeface="Wingdings" panose="05000000000000000000" pitchFamily="2" charset="2"/>
              <a:buChar char="§"/>
            </a:pPr>
            <a:r>
              <a:rPr lang="es-ES" b="0" i="0" u="none" baseline="0" dirty="0"/>
              <a:t>Cuando usted pide a los proveedores que firmen el código de conducta del proveedor (o similar), ¿alguna vez recibe preguntas sobre qué quieren decir algunas cuestiones específicas y qué relevancia tienen para el proveedor?</a:t>
            </a:r>
          </a:p>
          <a:p>
            <a:pPr marL="171450" indent="-171450" algn="l" rtl="0">
              <a:buFont typeface="Wingdings" panose="05000000000000000000" pitchFamily="2" charset="2"/>
              <a:buChar char="§"/>
            </a:pPr>
            <a:r>
              <a:rPr lang="es-ES" b="0" i="0" u="none" baseline="0" dirty="0"/>
              <a:t>Es posible que haya leído que ciertos productos y servicios pueden estar asociados con malas condiciones de trabajo. </a:t>
            </a:r>
          </a:p>
          <a:p>
            <a:pPr marL="628650" lvl="1" indent="-171450" algn="l" rtl="0">
              <a:buFont typeface="Wingdings" panose="05000000000000000000" pitchFamily="2" charset="2"/>
              <a:buChar char="§"/>
            </a:pPr>
            <a:r>
              <a:rPr lang="es-ES" b="0" i="0" u="none" baseline="0" dirty="0"/>
              <a:t>Por ejemplo, productos que contienen mica, cuya minería se asocia a menudo con el trabajo forzoso y la mala salud y seguridad. </a:t>
            </a:r>
          </a:p>
          <a:p>
            <a:pPr marL="628650" lvl="1" indent="-171450" algn="l" rtl="0">
              <a:buFont typeface="Wingdings" panose="05000000000000000000" pitchFamily="2" charset="2"/>
              <a:buChar char="§"/>
            </a:pPr>
            <a:r>
              <a:rPr lang="es-ES" b="0" i="0" u="none" baseline="0" dirty="0"/>
              <a:t>Por ejemplo, servicios de logística o limpieza donde es común el exceso de horas de trabajo y los bajos salarios.</a:t>
            </a:r>
          </a:p>
          <a:p>
            <a:pPr marL="171450" lvl="0" indent="-171450" algn="l" rtl="0">
              <a:buFont typeface="Wingdings" panose="05000000000000000000" pitchFamily="2" charset="2"/>
              <a:buChar char="§"/>
            </a:pPr>
            <a:r>
              <a:rPr lang="es-ES" b="0" i="0" u="none" baseline="0" dirty="0"/>
              <a:t>¿A veces se pregunta por qué los proveedores pueden ofrecerle los servicios que está comprando tan barato, cuando se les exige que paguen salarios justos a sus empleados? ¿Cómo afecta esto a sus decisiones de compra?</a:t>
            </a:r>
          </a:p>
          <a:p>
            <a:endParaRPr lang="es-ES" dirty="0"/>
          </a:p>
          <a:p>
            <a:endParaRPr lang="es-ES" dirty="0"/>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5</a:t>
            </a:fld>
            <a:endParaRPr lang="es-ES" dirty="0"/>
          </a:p>
        </p:txBody>
      </p:sp>
    </p:spTree>
    <p:extLst>
      <p:ext uri="{BB962C8B-B14F-4D97-AF65-F5344CB8AC3E}">
        <p14:creationId xmlns:p14="http://schemas.microsoft.com/office/powerpoint/2010/main" val="615629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dirty="0"/>
          </a:p>
          <a:p>
            <a:pPr algn="l" rtl="0"/>
            <a:r>
              <a:rPr lang="es-ES" b="0" i="0" u="none" baseline="0" dirty="0"/>
              <a:t>El facilitador presenta el ejercicio y explica el proceso al grupo.</a:t>
            </a:r>
          </a:p>
          <a:p>
            <a:endParaRPr lang="es-ES" dirty="0"/>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36</a:t>
            </a:fld>
            <a:endParaRPr lang="es-ES" dirty="0"/>
          </a:p>
        </p:txBody>
      </p:sp>
    </p:spTree>
    <p:extLst>
      <p:ext uri="{BB962C8B-B14F-4D97-AF65-F5344CB8AC3E}">
        <p14:creationId xmlns:p14="http://schemas.microsoft.com/office/powerpoint/2010/main" val="3163845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0" i="0" u="none" baseline="0" dirty="0"/>
              <a:t>El escenario podría modificarse para incluir posibles sensibilidades específicas, culturales, o dilemas. Por ejemplo, el escenario que se presenta a continuación podría ayudar con análisis sobre las responsabilidades más allá de la legislación nacional y la discriminación de género. </a:t>
            </a:r>
          </a:p>
          <a:p>
            <a:endParaRPr lang="es-ES" baseline="0" dirty="0"/>
          </a:p>
          <a:p>
            <a:pPr algn="l" rtl="0"/>
            <a:r>
              <a:rPr lang="es-ES" b="1" i="0" u="none" baseline="0" dirty="0"/>
              <a:t>Escenario:</a:t>
            </a:r>
          </a:p>
          <a:p>
            <a:pPr algn="l" rtl="0"/>
            <a:r>
              <a:rPr lang="es-ES" b="0" i="0" u="none" baseline="0" dirty="0"/>
              <a:t>Un encargado/a de compras de una empresa multinacional está visitando una de las fábricas de su empresas en Asia para hablar con algunos proveedores locales. </a:t>
            </a:r>
          </a:p>
          <a:p>
            <a:endParaRPr lang="es-ES" dirty="0"/>
          </a:p>
          <a:p>
            <a:pPr algn="l" rtl="0"/>
            <a:r>
              <a:rPr lang="es-ES" b="0" i="0" u="none" baseline="0" dirty="0"/>
              <a:t>Mientras estaba allí, el gerente local menciona que una ONG ha estado haciendo preguntas sobre las condiciones de trabajo de las trabajadoras en la fábrica de ropa. Alegan que los trabajadores del sector textil están obligados a trabajar horas excesivas por un pequeño salario, y hay rumores de violencia y acoso.  La ONG está amenazando con una campaña mediática si la empresa no toma medidas con prontitud. </a:t>
            </a:r>
          </a:p>
          <a:p>
            <a:endParaRPr lang="es-ES" dirty="0"/>
          </a:p>
          <a:p>
            <a:pPr algn="l" rtl="0"/>
            <a:r>
              <a:rPr lang="es-ES" b="0" i="0" u="none" baseline="0" dirty="0"/>
              <a:t>El encargado/a de compras se da cuenta de que algunas de las trabajadoras se ven desnutridas y reaccionan con miedo cuando se les pregunta sobre su bienestar. El gerente local niega que las trabajadoras estén siendo maltratadas y argumenta que cumple con legislación nacional. </a:t>
            </a:r>
          </a:p>
          <a:p>
            <a:endParaRPr lang="es-ES" dirty="0"/>
          </a:p>
          <a:p>
            <a:pPr algn="l" rtl="0"/>
            <a:r>
              <a:rPr lang="es-ES" b="0" i="0" u="none" baseline="0" dirty="0"/>
              <a:t>El encargado/a de compras, cuya empresa tiene una fuerte política pública sobre la igualdad de género y discriminación, siente que hay un riesgo significativo tanto para la reputación de la empresa como para las personas involucradas, y quiere asegurarse de que el asunto se resuelva con los mejores resultados para todas las partes. </a:t>
            </a:r>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37</a:t>
            </a:fld>
            <a:endParaRPr lang="es-ES" dirty="0"/>
          </a:p>
        </p:txBody>
      </p:sp>
    </p:spTree>
    <p:extLst>
      <p:ext uri="{BB962C8B-B14F-4D97-AF65-F5344CB8AC3E}">
        <p14:creationId xmlns:p14="http://schemas.microsoft.com/office/powerpoint/2010/main" val="2913540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del facilitador:</a:t>
            </a:r>
          </a:p>
          <a:p>
            <a:endParaRPr lang="es-ES" dirty="0"/>
          </a:p>
          <a:p>
            <a:pPr algn="l" rtl="0"/>
            <a:r>
              <a:rPr lang="es-ES" b="0" i="0" u="none" baseline="0" dirty="0"/>
              <a:t>En un rotafolio, escriba las cuatro opciones de antemano.  A medida que los participantes comparten sus reflexiones sobre cada opción, anote las ventajas y desventajas identificadas.</a:t>
            </a:r>
          </a:p>
          <a:p>
            <a:endParaRPr lang="es-ES" dirty="0"/>
          </a:p>
          <a:p>
            <a:pPr algn="l" rtl="0"/>
            <a:r>
              <a:rPr lang="es-ES" b="0" i="0" u="none" baseline="0" dirty="0"/>
              <a:t>Apoye el ejercicio de reflexión con las siguientes preguntas:</a:t>
            </a:r>
          </a:p>
          <a:p>
            <a:pPr marL="171450" indent="-171450" algn="l" rtl="0">
              <a:buFontTx/>
              <a:buChar char="-"/>
            </a:pPr>
            <a:r>
              <a:rPr lang="es-ES" b="0" i="0" u="none" baseline="0" dirty="0"/>
              <a:t>¿Cuál podría ser el resultado de cada opción para el personal de limpieza (el titular de los derechos que se ven afectados)?</a:t>
            </a:r>
          </a:p>
          <a:p>
            <a:pPr marL="171450" indent="-171450" algn="l" rtl="0">
              <a:buFontTx/>
              <a:buChar char="-"/>
            </a:pPr>
            <a:r>
              <a:rPr lang="es-ES" b="0" i="0" u="none" baseline="0" dirty="0"/>
              <a:t>¿Cuál podría ser el resultado de cada opción para su empresa?</a:t>
            </a:r>
          </a:p>
          <a:p>
            <a:pPr marL="171450" indent="-171450" algn="l" rtl="0">
              <a:buFontTx/>
              <a:buChar char="-"/>
            </a:pPr>
            <a:endParaRPr lang="es-ES" dirty="0"/>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38</a:t>
            </a:fld>
            <a:endParaRPr lang="es-ES" dirty="0"/>
          </a:p>
        </p:txBody>
      </p:sp>
    </p:spTree>
    <p:extLst>
      <p:ext uri="{BB962C8B-B14F-4D97-AF65-F5344CB8AC3E}">
        <p14:creationId xmlns:p14="http://schemas.microsoft.com/office/powerpoint/2010/main" val="3914565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39</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algn="l" rtl="0"/>
            <a:fld id="{CB456D26-4784-43ED-A153-54D536AFD2AE}" type="slidenum">
              <a:rPr/>
              <a:t>40</a:t>
            </a:fld>
            <a:endParaRPr lang="es-ES" dirty="0"/>
          </a:p>
        </p:txBody>
      </p:sp>
    </p:spTree>
    <p:extLst>
      <p:ext uri="{BB962C8B-B14F-4D97-AF65-F5344CB8AC3E}">
        <p14:creationId xmlns:p14="http://schemas.microsoft.com/office/powerpoint/2010/main" val="338487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r>
              <a:rPr lang="es-ES" b="0" i="0" u="none" baseline="0" dirty="0"/>
              <a:t> </a:t>
            </a:r>
          </a:p>
          <a:p>
            <a:endParaRPr lang="es-ES" noProof="0" dirty="0"/>
          </a:p>
          <a:p>
            <a:pPr algn="l" rtl="0"/>
            <a:r>
              <a:rPr lang="es-ES" b="1" i="0" u="none" baseline="0" dirty="0"/>
              <a:t>Cuestiones de entrada:</a:t>
            </a:r>
            <a:r>
              <a:rPr lang="es-ES" b="0" i="0" u="none" baseline="0" dirty="0"/>
              <a:t> </a:t>
            </a:r>
          </a:p>
          <a:p>
            <a:pPr algn="l" rtl="0"/>
            <a:r>
              <a:rPr lang="es-ES" b="0" i="0" u="none" baseline="0" dirty="0"/>
              <a:t>No hay respuestas correctas o incorrectas. Se alienta a los participantes a pensar sobre los posibles impactos en el trabajo decente y cómo pueden estar vinculados a su función. A continuación se presentan algunas preguntas rápidas, pero se alienta al facilitador a dejar que los participantes piensen en la pregunta y respondan primero, sin dar demasiados detalles por adelantado. Ellos obtendrán una mejor comprensión de por qué esto es relevante para ellos/su empresa en la siguiente sección. </a:t>
            </a:r>
          </a:p>
          <a:p>
            <a:endParaRPr lang="es-ES" noProof="0" dirty="0"/>
          </a:p>
          <a:p>
            <a:pPr algn="l" rtl="0"/>
            <a:r>
              <a:rPr lang="es-ES" b="0" i="0" u="none" baseline="0" dirty="0"/>
              <a:t>En caso de que esta introducción revele una comprensión insuficiente del «trabajo decente», el siguiente paso debería ser un breve resumen para proporcionar claridad. (siguiente diapositiva)</a:t>
            </a:r>
          </a:p>
          <a:p>
            <a:endParaRPr lang="es-ES" noProof="0" dirty="0"/>
          </a:p>
          <a:p>
            <a:pPr algn="l" rtl="0"/>
            <a:r>
              <a:rPr lang="es-ES" b="1" i="0" u="none" baseline="0" dirty="0"/>
              <a:t>    Preguntas rápidas:</a:t>
            </a:r>
          </a:p>
          <a:p>
            <a:pPr marL="171450" indent="-171450" algn="l" rtl="0">
              <a:buFont typeface="Wingdings" panose="05000000000000000000" pitchFamily="2" charset="2"/>
              <a:buChar char="§"/>
            </a:pPr>
            <a:r>
              <a:rPr lang="es-ES" b="0" i="0" u="none" baseline="0" dirty="0"/>
              <a:t>Cuando usted pide a los proveedores que firmen el código de conducta del proveedor (o similar), ¿alguna vez recibe preguntas sobre qué quieren decir algunas cuestiones específicas y qué relevancia tienen para el proveedor?</a:t>
            </a:r>
          </a:p>
          <a:p>
            <a:pPr marL="171450" indent="-171450" algn="l" rtl="0">
              <a:buFont typeface="Wingdings" panose="05000000000000000000" pitchFamily="2" charset="2"/>
              <a:buChar char="§"/>
            </a:pPr>
            <a:r>
              <a:rPr lang="es-ES" b="0" i="0" u="none" baseline="0" dirty="0"/>
              <a:t>Es posible que haya leído que ciertos productos y servicios pueden estar asociados con malas condiciones de trabajo. </a:t>
            </a:r>
          </a:p>
          <a:p>
            <a:pPr marL="628650" lvl="1" indent="-171450" algn="l" rtl="0">
              <a:buFont typeface="Wingdings" panose="05000000000000000000" pitchFamily="2" charset="2"/>
              <a:buChar char="§"/>
            </a:pPr>
            <a:r>
              <a:rPr lang="es-ES" b="0" i="0" u="none" baseline="0" dirty="0"/>
              <a:t>Por ejemplo, productos que contienen mica, cuya minería se asocia a menudo con el trabajo forzoso y la mala salud y seguridad. </a:t>
            </a:r>
          </a:p>
          <a:p>
            <a:pPr marL="628650" lvl="1" indent="-171450" algn="l" rtl="0">
              <a:buFont typeface="Wingdings" panose="05000000000000000000" pitchFamily="2" charset="2"/>
              <a:buChar char="§"/>
            </a:pPr>
            <a:r>
              <a:rPr lang="es-ES" b="0" i="0" u="none" baseline="0" dirty="0"/>
              <a:t>Por ejemplo, servicios de logística o limpieza donde es común el exceso de horas de trabajo y los bajos salarios.</a:t>
            </a:r>
          </a:p>
          <a:p>
            <a:pPr marL="171450" lvl="0" indent="-171450" algn="l" rtl="0">
              <a:buFont typeface="Wingdings" panose="05000000000000000000" pitchFamily="2" charset="2"/>
              <a:buChar char="§"/>
            </a:pPr>
            <a:r>
              <a:rPr lang="es-ES" b="0" i="0" u="none" baseline="0" dirty="0"/>
              <a:t>¿A veces se pregunta por qué los proveedores pueden ofrecerle los servicios que está comprando tan barato, cuando se les exige que paguen salarios justos a sus empleados? ¿Cómo afecta esto a sus decisiones de compra?</a:t>
            </a:r>
          </a:p>
          <a:p>
            <a:endParaRPr lang="es-ES" dirty="0"/>
          </a:p>
          <a:p>
            <a:endParaRPr lang="es-ES" dirty="0"/>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6</a:t>
            </a:fld>
            <a:endParaRPr lang="es-ES" dirty="0"/>
          </a:p>
        </p:txBody>
      </p:sp>
    </p:spTree>
    <p:extLst>
      <p:ext uri="{BB962C8B-B14F-4D97-AF65-F5344CB8AC3E}">
        <p14:creationId xmlns:p14="http://schemas.microsoft.com/office/powerpoint/2010/main" val="34234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0" i="0" u="none" baseline="0" dirty="0"/>
              <a:t>La comunidad internacional y la OIT definen el trabajo decente como las aspiraciones que todas las personas tienen para su vida laboral: Trabajo productivo en condiciones de libertad, equidad, seguridad y dignidad humana.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baseline="0" dirty="0"/>
              <a:t>Los derechos básicos que se deben proteger están consagrados en las 4 convenciones básicas de la OIT, como las libertades fundamentales y los derechos en el trabajo: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b="0" i="0" u="none" baseline="0" dirty="0"/>
              <a:t>Libertad de trabajo infantil y trabajo forzado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b="0" i="0" u="none" baseline="0" dirty="0"/>
              <a:t>Libertad de discriminación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b="0" i="0" u="none" baseline="0" dirty="0"/>
              <a:t>Derecho de reunión y negociación colectiva.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baseline="0" dirty="0"/>
              <a:t>El trabajo decente también forma parte de la Agenda de Desarrollo Sostenible de las Naciones Unidas (Objetivo 8: trabajo decente y crecimiento económico para todos), que insta a </a:t>
            </a:r>
            <a:r>
              <a:rPr lang="es-ES" sz="1200" b="0" i="0" u="none" kern="1200" baseline="0" dirty="0">
                <a:solidFill>
                  <a:schemeClr val="tx1"/>
                </a:solidFill>
                <a:effectLst/>
                <a:latin typeface="+mn-lt"/>
                <a:ea typeface="+mn-ea"/>
                <a:cs typeface="+mn-cs"/>
              </a:rPr>
              <a:t>que las empresas operen de forma que apoyen las mejores condiciones laborales y los sustentos de los trabajadores.</a:t>
            </a:r>
            <a:endParaRPr lang="es-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56D26-4784-43ED-A153-54D536AFD2AE}"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4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r>
              <a:rPr lang="es-ES" b="0" i="0" u="none" baseline="0" dirty="0"/>
              <a:t> </a:t>
            </a:r>
          </a:p>
          <a:p>
            <a:endParaRPr lang="es-ES" noProof="0" dirty="0"/>
          </a:p>
          <a:p>
            <a:pPr algn="l" rtl="0"/>
            <a:r>
              <a:rPr lang="es-ES" b="0" i="0" u="none" baseline="0" dirty="0"/>
              <a:t>Para todas las preguntas de discusión, no hay respuestas «correctas o incorrectas». Su objetivo es hacer que los participantes piensen y compartan experiencias con otros. Esto apoya su aprendizaje mucho mejor que simplemente «darles la respuesta». </a:t>
            </a:r>
          </a:p>
          <a:p>
            <a:endParaRPr lang="es-ES" noProof="0" dirty="0"/>
          </a:p>
          <a:p>
            <a:pPr algn="l" rtl="0"/>
            <a:r>
              <a:rPr lang="es-ES" b="0" i="0" u="none" baseline="0" dirty="0"/>
              <a:t>Algunas preguntas rápidas adicionales:</a:t>
            </a:r>
          </a:p>
          <a:p>
            <a:pPr marL="171450" indent="-171450" algn="l" rtl="0">
              <a:buFont typeface="Wingdings" panose="05000000000000000000" pitchFamily="2" charset="2"/>
              <a:buChar char="§"/>
            </a:pPr>
            <a:r>
              <a:rPr lang="es-ES" b="0" i="0" u="none" baseline="0" dirty="0"/>
              <a:t>Si nunca ha discutido o trabajado con un proveedor para mejorar el rendimiento con respecto a la implementación del trabajo decente, ¿por qué cree que es así? Lo más probable es que al menos algunos de ellos no cumplan con sus estándares.</a:t>
            </a:r>
          </a:p>
          <a:p>
            <a:pPr marL="171450" indent="-171450" algn="l" rtl="0">
              <a:buFont typeface="Wingdings" panose="05000000000000000000" pitchFamily="2" charset="2"/>
              <a:buChar char="§"/>
            </a:pPr>
            <a:r>
              <a:rPr lang="es-ES" b="0" i="0" u="none" baseline="0" dirty="0"/>
              <a:t>¿Siente que tiene suficiente comprensión de lo que [el nombre de su empresa] pide a los proveedores para discutir esto con ellos?</a:t>
            </a:r>
          </a:p>
          <a:p>
            <a:pPr marL="171450" indent="-171450" algn="l" rtl="0">
              <a:buFont typeface="Wingdings" panose="05000000000000000000" pitchFamily="2" charset="2"/>
              <a:buChar char="§"/>
            </a:pPr>
            <a:r>
              <a:rPr lang="es-ES" b="0" i="0" u="none" baseline="0" dirty="0"/>
              <a:t>¿Siente que [el nombre de su empresa] lo ayuda a involucrar a proveedores en derechos humanos y trabajo decente (o todo se trata de precio, calidad y plazos)?</a:t>
            </a:r>
          </a:p>
          <a:p>
            <a:pPr marL="171450" indent="-171450" algn="l" rtl="0">
              <a:buFontTx/>
              <a:buChar char="-"/>
            </a:pPr>
            <a:endParaRPr lang="es-ES" noProof="0" dirty="0"/>
          </a:p>
          <a:p>
            <a:pPr marL="0" indent="0" algn="l" rtl="0">
              <a:buFontTx/>
              <a:buNone/>
            </a:pPr>
            <a:r>
              <a:rPr lang="es-ES" b="0" i="0" u="none" baseline="0" dirty="0"/>
              <a:t>Los desafíos podrían ser:</a:t>
            </a:r>
          </a:p>
          <a:p>
            <a:pPr marL="171450" indent="-171450" algn="l" rtl="0">
              <a:buFont typeface="Wingdings" panose="05000000000000000000" pitchFamily="2" charset="2"/>
              <a:buChar char="§"/>
            </a:pPr>
            <a:r>
              <a:rPr lang="es-ES" b="0" i="0" u="none" baseline="0" dirty="0"/>
              <a:t>Yo Don no tengo tiempo para tener estas conversaciones</a:t>
            </a:r>
          </a:p>
          <a:p>
            <a:pPr marL="171450" indent="-171450" algn="l" rtl="0">
              <a:buFont typeface="Wingdings" panose="05000000000000000000" pitchFamily="2" charset="2"/>
              <a:buChar char="§"/>
            </a:pPr>
            <a:r>
              <a:rPr lang="es-ES" b="0" i="0" u="none" baseline="0" dirty="0"/>
              <a:t>Nunca ha surgido (¿por qué no? Ver arriba)</a:t>
            </a:r>
          </a:p>
          <a:p>
            <a:pPr marL="171450" indent="-171450" algn="l" rtl="0">
              <a:buFont typeface="Wingdings" panose="05000000000000000000" pitchFamily="2" charset="2"/>
              <a:buChar char="§"/>
            </a:pPr>
            <a:r>
              <a:rPr lang="es-ES" b="0" i="0" u="none" baseline="0" dirty="0"/>
              <a:t>Mi desempeño no se mide en las mejoras de los proveedores, solo en poder lograr un menor costo para [el nombre de su empresa]</a:t>
            </a:r>
          </a:p>
          <a:p>
            <a:pPr marL="171450" indent="-171450" algn="l" rtl="0">
              <a:buFont typeface="Wingdings" panose="05000000000000000000" pitchFamily="2" charset="2"/>
              <a:buChar char="§"/>
            </a:pPr>
            <a:r>
              <a:rPr lang="es-ES" b="0" i="0" u="none" baseline="0" dirty="0"/>
              <a:t>Los proveedores no están dispuestos a tener estas conversaciones (¿por qué cree que es así?)</a:t>
            </a:r>
          </a:p>
          <a:p>
            <a:pPr marL="171450" indent="-171450" algn="l" rtl="0">
              <a:buFont typeface="Wingdings" panose="05000000000000000000" pitchFamily="2" charset="2"/>
              <a:buChar char="§"/>
            </a:pPr>
            <a:r>
              <a:rPr lang="es-ES" b="0" i="0" u="none" baseline="0" dirty="0"/>
              <a:t>Los proveedores no saben de qué estoy hablando cuando hablo de derechos humanos</a:t>
            </a:r>
          </a:p>
          <a:p>
            <a:pPr marL="171450" indent="-171450" algn="l" rtl="0">
              <a:buFont typeface="Wingdings" panose="05000000000000000000" pitchFamily="2" charset="2"/>
              <a:buChar char="§"/>
            </a:pPr>
            <a:r>
              <a:rPr lang="es-ES" b="0" i="0" u="none" baseline="0" dirty="0"/>
              <a:t>Los proveedores no ven por qué pueden beneficiarse al mejorar sus condiciones de trabajo y el desempeño de los derechos humanos</a:t>
            </a:r>
          </a:p>
          <a:p>
            <a:endParaRPr lang="es-ES" noProof="0" dirty="0"/>
          </a:p>
          <a:p>
            <a:pPr algn="l" rtl="0"/>
            <a:r>
              <a:rPr lang="es-ES" b="0" i="0" u="none" baseline="0" dirty="0"/>
              <a:t>Qué funcionó:</a:t>
            </a:r>
          </a:p>
          <a:p>
            <a:pPr marL="171450" indent="-171450" algn="l" rtl="0">
              <a:buFontTx/>
              <a:buChar char="-"/>
            </a:pPr>
            <a:r>
              <a:rPr lang="es-ES" b="0" i="0" u="none" baseline="0" dirty="0"/>
              <a:t>Tener estas discusiones como parte de una conversación general de estrategia/relación, en lugar de cuando se intenta firmar un contrato</a:t>
            </a:r>
          </a:p>
          <a:p>
            <a:pPr marL="171450" indent="-171450" algn="l" rtl="0">
              <a:buFontTx/>
              <a:buChar char="-"/>
            </a:pPr>
            <a:r>
              <a:rPr lang="es-ES" b="0" i="0" u="none" baseline="0" dirty="0"/>
              <a:t>Tener estas discusiones con alguien con quien tengo una buena relación</a:t>
            </a:r>
          </a:p>
          <a:p>
            <a:pPr marL="171450" indent="-171450" algn="l" rtl="0">
              <a:buFontTx/>
              <a:buChar char="-"/>
            </a:pPr>
            <a:r>
              <a:rPr lang="es-ES" b="0" i="0" u="none" baseline="0" dirty="0"/>
              <a:t>Elegir un lenguaje que los proveedores entiendan, por ejemplo, «salario y horas de trabajo justas» en lugar de «derechos laborales»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0" i="0" u="none" baseline="0" dirty="0"/>
              <a:t>Destacar los beneficios, por ejemplo, productividad mejorada, calidad y fiabilidad del producto mejoradas, absentismo reducido y rotación de los empleados reducida, como resultado de una mano de obra de proveedores más estable y motivada, mediante normas éticas mejoradas</a:t>
            </a:r>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8</a:t>
            </a:fld>
            <a:endParaRPr lang="es-ES" dirty="0"/>
          </a:p>
        </p:txBody>
      </p:sp>
    </p:spTree>
    <p:extLst>
      <p:ext uri="{BB962C8B-B14F-4D97-AF65-F5344CB8AC3E}">
        <p14:creationId xmlns:p14="http://schemas.microsoft.com/office/powerpoint/2010/main" val="5909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r>
              <a:rPr lang="es-ES" b="0" i="0" u="none" baseline="0" dirty="0"/>
              <a:t> </a:t>
            </a:r>
          </a:p>
          <a:p>
            <a:endParaRPr lang="es-ES" noProof="0" dirty="0"/>
          </a:p>
          <a:p>
            <a:pPr algn="l" rtl="0"/>
            <a:r>
              <a:rPr lang="es-ES" b="1" i="0" u="none" baseline="0" dirty="0"/>
              <a:t>Cuestiones de entrada:</a:t>
            </a:r>
            <a:r>
              <a:rPr lang="es-ES" b="0" i="0" u="none" baseline="0" dirty="0"/>
              <a:t> </a:t>
            </a:r>
          </a:p>
          <a:p>
            <a:pPr algn="l" rtl="0"/>
            <a:r>
              <a:rPr lang="es-ES" b="0" i="0" u="none" baseline="0" dirty="0"/>
              <a:t>No hay respuestas correctas o incorrectas. Se alienta a los participantes a pensar sobre los posibles impactos en el trabajo decente y cómo pueden estar vinculados a su función. A continuación se presentan algunas preguntas rápidas, pero se alienta a los facilitadores a dejar que los participantes piensen en la pregunta y respondan primero, sin dar demasiados detalles por adelantado. Ellos obtendrán una mejor comprensión de por qué esto es relevante para ellos/su empresa en la siguiente sección. </a:t>
            </a:r>
          </a:p>
          <a:p>
            <a:endParaRPr lang="es-ES" noProof="0" dirty="0"/>
          </a:p>
          <a:p>
            <a:pPr algn="l" rtl="0"/>
            <a:r>
              <a:rPr lang="es-ES" b="1" i="0" u="none" baseline="0" dirty="0"/>
              <a:t>    Preguntas rápidas:</a:t>
            </a:r>
          </a:p>
          <a:p>
            <a:pPr marL="171450" indent="-171450" algn="l" rtl="0">
              <a:buFont typeface="Wingdings" panose="05000000000000000000" pitchFamily="2" charset="2"/>
              <a:buChar char="§"/>
            </a:pPr>
            <a:r>
              <a:rPr lang="es-ES" b="0" i="0" u="none" baseline="0" dirty="0"/>
              <a:t>Cuando usted pide a los proveedores que firmen el código de conducta del proveedor (o similar), ¿alguna vez recibe preguntas sobre qué quieren decir algunas cuestiones específicas y qué relevancia tienen para el proveedor?</a:t>
            </a:r>
          </a:p>
          <a:p>
            <a:pPr marL="171450" indent="-171450" algn="l" rtl="0">
              <a:buFont typeface="Wingdings" panose="05000000000000000000" pitchFamily="2" charset="2"/>
              <a:buChar char="§"/>
            </a:pPr>
            <a:r>
              <a:rPr lang="es-ES" b="0" i="0" u="none" baseline="0" dirty="0"/>
              <a:t>Es posible que haya leído que ciertos productos y servicios pueden estar asociados con malas condiciones de trabajo. </a:t>
            </a:r>
          </a:p>
          <a:p>
            <a:pPr marL="628650" lvl="1" indent="-171450" algn="l" rtl="0">
              <a:buFont typeface="Wingdings" panose="05000000000000000000" pitchFamily="2" charset="2"/>
              <a:buChar char="§"/>
            </a:pPr>
            <a:r>
              <a:rPr lang="es-ES" b="0" i="0" u="none" baseline="0" dirty="0"/>
              <a:t>Por ejemplo, productos que contienen mica, cuya minería se asocia a menudo con el trabajo forzoso y la mala salud y seguridad. </a:t>
            </a:r>
          </a:p>
          <a:p>
            <a:pPr marL="628650" lvl="1" indent="-171450" algn="l" rtl="0">
              <a:buFont typeface="Wingdings" panose="05000000000000000000" pitchFamily="2" charset="2"/>
              <a:buChar char="§"/>
            </a:pPr>
            <a:r>
              <a:rPr lang="es-ES" b="0" i="0" u="none" baseline="0" dirty="0"/>
              <a:t>Por ejemplo, servicios de logística o limpieza donde es común el exceso de horas de trabajo y los bajos salarios.</a:t>
            </a:r>
          </a:p>
          <a:p>
            <a:pPr marL="171450" lvl="0" indent="-171450" algn="l" rtl="0">
              <a:buFont typeface="Wingdings" panose="05000000000000000000" pitchFamily="2" charset="2"/>
              <a:buChar char="§"/>
            </a:pPr>
            <a:r>
              <a:rPr lang="es-ES" b="0" i="0" u="none" baseline="0" dirty="0"/>
              <a:t>¿A veces se pregunta por qué los proveedores pueden ofrecerle los servicios que está comprando tan barato, cuando se les exige que paguen salarios justos a sus empleados? ¿Cómo afecta esto a sus decisiones de compra?</a:t>
            </a:r>
          </a:p>
          <a:p>
            <a:endParaRPr lang="es-ES" dirty="0"/>
          </a:p>
          <a:p>
            <a:endParaRPr lang="es-ES" dirty="0"/>
          </a:p>
          <a:p>
            <a:endParaRPr lang="es-ES" dirty="0"/>
          </a:p>
        </p:txBody>
      </p:sp>
      <p:sp>
        <p:nvSpPr>
          <p:cNvPr id="4" name="Slide Number Placeholder 3"/>
          <p:cNvSpPr>
            <a:spLocks noGrp="1"/>
          </p:cNvSpPr>
          <p:nvPr>
            <p:ph type="sldNum" sz="quarter" idx="5"/>
          </p:nvPr>
        </p:nvSpPr>
        <p:spPr/>
        <p:txBody>
          <a:bodyPr/>
          <a:lstStyle/>
          <a:p>
            <a:pPr algn="l" rtl="0"/>
            <a:fld id="{CB456D26-4784-43ED-A153-54D536AFD2AE}" type="slidenum">
              <a:rPr/>
              <a:t>9</a:t>
            </a:fld>
            <a:endParaRPr lang="es-ES" dirty="0"/>
          </a:p>
        </p:txBody>
      </p:sp>
    </p:spTree>
    <p:extLst>
      <p:ext uri="{BB962C8B-B14F-4D97-AF65-F5344CB8AC3E}">
        <p14:creationId xmlns:p14="http://schemas.microsoft.com/office/powerpoint/2010/main" val="187476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10</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b="1" i="0" u="none" baseline="0" dirty="0"/>
              <a:t>Notas al facilitador:</a:t>
            </a:r>
          </a:p>
          <a:p>
            <a:endParaRPr lang="es-ES" noProof="0" dirty="0"/>
          </a:p>
          <a:p>
            <a:pPr algn="l" rtl="0"/>
            <a:r>
              <a:rPr lang="es-ES" b="0" i="0" u="none" baseline="0" dirty="0"/>
              <a:t>Esta es una «introducción» a las diapositivas de información que vienen a continuación: hacer que los participantes se involucren con las preguntas y realmente piensen en cuáles podrían ser los beneficios. </a:t>
            </a:r>
          </a:p>
          <a:p>
            <a:pPr algn="l" rtl="0"/>
            <a:r>
              <a:rPr lang="es-ES" b="0" i="0" u="none" baseline="0" dirty="0"/>
              <a:t>Se pide a los participantes que discutan las preguntas en parejas durante 5 minutos, y que tomen nota de sus reflexiones.</a:t>
            </a:r>
          </a:p>
          <a:p>
            <a:pPr algn="l" rtl="0"/>
            <a:r>
              <a:rPr lang="es-ES" b="0" i="0" u="none" baseline="0" dirty="0"/>
              <a:t>Los participantes se reagrupan y cada pareja comparte sus reflexiones.</a:t>
            </a:r>
          </a:p>
          <a:p>
            <a:endParaRPr lang="es-ES" noProof="0" dirty="0"/>
          </a:p>
          <a:p>
            <a:pPr algn="l" rtl="0"/>
            <a:r>
              <a:rPr lang="es-ES" b="0" i="0" u="none" baseline="0" dirty="0"/>
              <a:t>El facilitador puede utilizar un post-it para escribir estas reflexiones y ponerlas en un rotafolio en el lateral. A medida que las parejas comparten sus reflexiones, sólo se añaden nuevas a las que ya están en el rotafolio.</a:t>
            </a:r>
          </a:p>
          <a:p>
            <a:endParaRPr lang="es-ES" noProof="0" dirty="0"/>
          </a:p>
          <a:p>
            <a:pPr algn="l" rtl="0"/>
            <a:r>
              <a:rPr lang="es-ES" b="0" i="0" u="none" baseline="0" dirty="0"/>
              <a:t>Si los participantes no tienen con muchas ideas (lo cual es poco probable, ¡se sorprendería!), puede pasar a la siguiente diapositiva y presentarles la información allí.</a:t>
            </a:r>
          </a:p>
          <a:p>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l" rtl="0"/>
            <a:fld id="{CB456D26-4784-43ED-A153-54D536AFD2AE}" type="slidenum">
              <a:rPr/>
              <a:t>11</a:t>
            </a:fld>
            <a:endParaRPr lang="es-ES" dirty="0"/>
          </a:p>
        </p:txBody>
      </p:sp>
    </p:spTree>
    <p:extLst>
      <p:ext uri="{BB962C8B-B14F-4D97-AF65-F5344CB8AC3E}">
        <p14:creationId xmlns:p14="http://schemas.microsoft.com/office/powerpoint/2010/main" val="1210121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UNG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3BBE067-214E-4083-A7AC-7F0C594AE26C}"/>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xmlns="" id="{454C3654-6AB9-4D36-AA63-C6B023360B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cxnSp>
        <p:nvCxnSpPr>
          <p:cNvPr id="5" name="Straight Connector 4">
            <a:extLst>
              <a:ext uri="{FF2B5EF4-FFF2-40B4-BE49-F238E27FC236}">
                <a16:creationId xmlns:a16="http://schemas.microsoft.com/office/drawing/2014/main" xmlns=""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xmlns="" id="{6F43A604-F764-4E7E-AA9C-195A883B4C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899" y="2650347"/>
            <a:ext cx="1502998" cy="1525906"/>
          </a:xfrm>
          <a:prstGeom prst="rect">
            <a:avLst/>
          </a:prstGeom>
        </p:spPr>
      </p:pic>
    </p:spTree>
    <p:extLst>
      <p:ext uri="{BB962C8B-B14F-4D97-AF65-F5344CB8AC3E}">
        <p14:creationId xmlns:p14="http://schemas.microsoft.com/office/powerpoint/2010/main" val="173734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a16="http://schemas.microsoft.com/office/drawing/2014/main" xmlns=""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9" name="Rectangle 8">
            <a:extLst>
              <a:ext uri="{FF2B5EF4-FFF2-40B4-BE49-F238E27FC236}">
                <a16:creationId xmlns:a16="http://schemas.microsoft.com/office/drawing/2014/main" xmlns=""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xmlns=""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xmlns=""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0" name="Content Placeholder 4">
            <a:extLst>
              <a:ext uri="{FF2B5EF4-FFF2-40B4-BE49-F238E27FC236}">
                <a16:creationId xmlns:a16="http://schemas.microsoft.com/office/drawing/2014/main" xmlns="" id="{80030E8E-3BDD-40DB-AAC6-D6D6231A06F4}"/>
              </a:ext>
            </a:extLst>
          </p:cNvPr>
          <p:cNvSpPr>
            <a:spLocks noGrp="1"/>
          </p:cNvSpPr>
          <p:nvPr>
            <p:ph sz="quarter" idx="11"/>
          </p:nvPr>
        </p:nvSpPr>
        <p:spPr>
          <a:xfrm>
            <a:off x="575094"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a:t>Overlay image</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 name="Rectangle 1">
            <a:extLst>
              <a:ext uri="{FF2B5EF4-FFF2-40B4-BE49-F238E27FC236}">
                <a16:creationId xmlns:a16="http://schemas.microsoft.com/office/drawing/2014/main" xmlns=""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xmlns=""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xmlns=""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Slide Number Placeholder 8">
            <a:extLst>
              <a:ext uri="{FF2B5EF4-FFF2-40B4-BE49-F238E27FC236}">
                <a16:creationId xmlns:a16="http://schemas.microsoft.com/office/drawing/2014/main" xmlns=""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xmlns=""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a16="http://schemas.microsoft.com/office/drawing/2014/main" xmlns=""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Flama-Extrabold"/>
                <a:cs typeface="Flama-Extrabold"/>
              </a:defRPr>
            </a:lvl1pPr>
          </a:lstStyle>
          <a:p>
            <a:r>
              <a:rPr lang="en-US"/>
              <a:t>Click to edit Master title</a:t>
            </a:r>
          </a:p>
        </p:txBody>
      </p:sp>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EDIT MASTER TEXT</a:t>
            </a:r>
            <a:endParaRPr lang="en-GB"/>
          </a:p>
        </p:txBody>
      </p:sp>
      <p:sp>
        <p:nvSpPr>
          <p:cNvPr id="12" name="Rectangle 11">
            <a:extLst>
              <a:ext uri="{FF2B5EF4-FFF2-40B4-BE49-F238E27FC236}">
                <a16:creationId xmlns:a16="http://schemas.microsoft.com/office/drawing/2014/main" xmlns=""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xmlns=""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xmlns=""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0" name="Picture 19">
            <a:extLst>
              <a:ext uri="{FF2B5EF4-FFF2-40B4-BE49-F238E27FC236}">
                <a16:creationId xmlns:a16="http://schemas.microsoft.com/office/drawing/2014/main" xmlns="" id="{D2F03DCE-3980-49DB-926E-4404481DAE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286" t="20721" r="32316" b="56646"/>
          <a:stretch/>
        </p:blipFill>
        <p:spPr>
          <a:xfrm>
            <a:off x="7874006" y="124230"/>
            <a:ext cx="1866901" cy="1552170"/>
          </a:xfrm>
          <a:prstGeom prst="rect">
            <a:avLst/>
          </a:prstGeom>
        </p:spPr>
      </p:pic>
      <p:sp>
        <p:nvSpPr>
          <p:cNvPr id="21" name="Title 1">
            <a:extLst>
              <a:ext uri="{FF2B5EF4-FFF2-40B4-BE49-F238E27FC236}">
                <a16:creationId xmlns:a16="http://schemas.microsoft.com/office/drawing/2014/main" xmlns=""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a16="http://schemas.microsoft.com/office/drawing/2014/main" xmlns=""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0" name="Rectangle 9">
            <a:extLst>
              <a:ext uri="{FF2B5EF4-FFF2-40B4-BE49-F238E27FC236}">
                <a16:creationId xmlns:a16="http://schemas.microsoft.com/office/drawing/2014/main" xmlns="" id="{AF28A0DA-73EB-46AC-819E-47CA12CC20C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xmlns="" id="{BC1C9A6A-8E13-4B12-B39A-5107900DCE8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Slide Number Placeholder 8">
            <a:extLst>
              <a:ext uri="{FF2B5EF4-FFF2-40B4-BE49-F238E27FC236}">
                <a16:creationId xmlns:a16="http://schemas.microsoft.com/office/drawing/2014/main" xmlns="" id="{120E6D0D-78C7-4A95-AEE0-71702115940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4" name="Title 1">
            <a:extLst>
              <a:ext uri="{FF2B5EF4-FFF2-40B4-BE49-F238E27FC236}">
                <a16:creationId xmlns:a16="http://schemas.microsoft.com/office/drawing/2014/main" xmlns=""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8" name="Subtitle 2">
            <a:extLst>
              <a:ext uri="{FF2B5EF4-FFF2-40B4-BE49-F238E27FC236}">
                <a16:creationId xmlns:a16="http://schemas.microsoft.com/office/drawing/2014/main" xmlns=""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dirty="0"/>
          </a:p>
        </p:txBody>
      </p:sp>
      <p:sp>
        <p:nvSpPr>
          <p:cNvPr id="18" name="Content Placeholder 9"/>
          <p:cNvSpPr>
            <a:spLocks noGrp="1"/>
          </p:cNvSpPr>
          <p:nvPr>
            <p:ph idx="1"/>
          </p:nvPr>
        </p:nvSpPr>
        <p:spPr>
          <a:xfrm>
            <a:off x="575093" y="1381176"/>
            <a:ext cx="3351333" cy="1274590"/>
          </a:xfrm>
        </p:spPr>
        <p:txBody>
          <a:bodyPr>
            <a:noAutofit/>
          </a:bodyPr>
          <a:lstStyle>
            <a:lvl1pPr marL="0" indent="0">
              <a:buNone/>
              <a:defRPr/>
            </a:lvl1pPr>
          </a:lstStyle>
          <a:p>
            <a:endParaRPr lang="en-GB"/>
          </a:p>
        </p:txBody>
      </p:sp>
      <p:sp>
        <p:nvSpPr>
          <p:cNvPr id="19" name="Content Placeholder 9"/>
          <p:cNvSpPr>
            <a:spLocks noGrp="1"/>
          </p:cNvSpPr>
          <p:nvPr>
            <p:ph idx="13"/>
          </p:nvPr>
        </p:nvSpPr>
        <p:spPr>
          <a:xfrm>
            <a:off x="4397538" y="1381176"/>
            <a:ext cx="3351333" cy="1274590"/>
          </a:xfrm>
        </p:spPr>
        <p:txBody>
          <a:bodyPr>
            <a:noAutofit/>
          </a:bodyPr>
          <a:lstStyle>
            <a:lvl1pPr marL="0" indent="0">
              <a:buNone/>
              <a:defRPr/>
            </a:lvl1pPr>
          </a:lstStyle>
          <a:p>
            <a:endParaRPr lang="en-GB"/>
          </a:p>
        </p:txBody>
      </p:sp>
      <p:sp>
        <p:nvSpPr>
          <p:cNvPr id="20" name="Content Placeholder 9"/>
          <p:cNvSpPr>
            <a:spLocks noGrp="1"/>
          </p:cNvSpPr>
          <p:nvPr>
            <p:ph idx="14"/>
          </p:nvPr>
        </p:nvSpPr>
        <p:spPr>
          <a:xfrm>
            <a:off x="8219984" y="1381176"/>
            <a:ext cx="3351333" cy="1274590"/>
          </a:xfrm>
        </p:spPr>
        <p:txBody>
          <a:bodyPr>
            <a:noAutofit/>
          </a:bodyPr>
          <a:lstStyle>
            <a:lvl1pPr marL="0" indent="0">
              <a:buNone/>
              <a:defRPr/>
            </a:lvl1pPr>
          </a:lstStyle>
          <a:p>
            <a:endParaRPr lang="en-GB"/>
          </a:p>
        </p:txBody>
      </p:sp>
      <p:sp>
        <p:nvSpPr>
          <p:cNvPr id="21" name="Content Placeholder 9"/>
          <p:cNvSpPr>
            <a:spLocks noGrp="1"/>
          </p:cNvSpPr>
          <p:nvPr>
            <p:ph idx="15"/>
          </p:nvPr>
        </p:nvSpPr>
        <p:spPr>
          <a:xfrm>
            <a:off x="575093" y="2892360"/>
            <a:ext cx="3351333" cy="1274590"/>
          </a:xfrm>
        </p:spPr>
        <p:txBody>
          <a:bodyPr>
            <a:noAutofit/>
          </a:bodyPr>
          <a:lstStyle>
            <a:lvl1pPr marL="0" indent="0">
              <a:buNone/>
              <a:defRPr/>
            </a:lvl1pPr>
          </a:lstStyle>
          <a:p>
            <a:endParaRPr lang="en-GB"/>
          </a:p>
        </p:txBody>
      </p:sp>
      <p:sp>
        <p:nvSpPr>
          <p:cNvPr id="22" name="Content Placeholder 9"/>
          <p:cNvSpPr>
            <a:spLocks noGrp="1"/>
          </p:cNvSpPr>
          <p:nvPr>
            <p:ph idx="16"/>
          </p:nvPr>
        </p:nvSpPr>
        <p:spPr>
          <a:xfrm>
            <a:off x="4397538" y="2892360"/>
            <a:ext cx="3351333" cy="1274590"/>
          </a:xfrm>
        </p:spPr>
        <p:txBody>
          <a:bodyPr>
            <a:noAutofit/>
          </a:bodyPr>
          <a:lstStyle>
            <a:lvl1pPr marL="0" indent="0">
              <a:buNone/>
              <a:defRPr/>
            </a:lvl1pPr>
          </a:lstStyle>
          <a:p>
            <a:endParaRPr lang="en-GB"/>
          </a:p>
        </p:txBody>
      </p:sp>
      <p:sp>
        <p:nvSpPr>
          <p:cNvPr id="23" name="Content Placeholder 9"/>
          <p:cNvSpPr>
            <a:spLocks noGrp="1"/>
          </p:cNvSpPr>
          <p:nvPr>
            <p:ph idx="17"/>
          </p:nvPr>
        </p:nvSpPr>
        <p:spPr>
          <a:xfrm>
            <a:off x="8219984" y="2892360"/>
            <a:ext cx="3351333" cy="1274590"/>
          </a:xfrm>
        </p:spPr>
        <p:txBody>
          <a:bodyPr>
            <a:noAutofit/>
          </a:bodyPr>
          <a:lstStyle>
            <a:lvl1pPr marL="0" indent="0">
              <a:buNone/>
              <a:defRPr/>
            </a:lvl1pPr>
          </a:lstStyle>
          <a:p>
            <a:endParaRPr lang="en-GB"/>
          </a:p>
        </p:txBody>
      </p:sp>
      <p:sp>
        <p:nvSpPr>
          <p:cNvPr id="24" name="Content Placeholder 9"/>
          <p:cNvSpPr>
            <a:spLocks noGrp="1"/>
          </p:cNvSpPr>
          <p:nvPr>
            <p:ph idx="18"/>
          </p:nvPr>
        </p:nvSpPr>
        <p:spPr>
          <a:xfrm>
            <a:off x="575093" y="4459396"/>
            <a:ext cx="1620000" cy="1620000"/>
          </a:xfrm>
        </p:spPr>
        <p:txBody>
          <a:bodyPr>
            <a:noAutofit/>
          </a:bodyPr>
          <a:lstStyle>
            <a:lvl1pPr marL="0" indent="0">
              <a:buNone/>
              <a:defRPr sz="1200"/>
            </a:lvl1pPr>
          </a:lstStyle>
          <a:p>
            <a:endParaRPr lang="en-GB"/>
          </a:p>
        </p:txBody>
      </p:sp>
      <p:sp>
        <p:nvSpPr>
          <p:cNvPr id="38" name="Rectangle 37">
            <a:extLst>
              <a:ext uri="{FF2B5EF4-FFF2-40B4-BE49-F238E27FC236}">
                <a16:creationId xmlns:a16="http://schemas.microsoft.com/office/drawing/2014/main" xmlns="" id="{AC747975-4ACA-4058-AC73-DFA706717872}"/>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5" name="Rectangle 24">
            <a:extLst>
              <a:ext uri="{FF2B5EF4-FFF2-40B4-BE49-F238E27FC236}">
                <a16:creationId xmlns:a16="http://schemas.microsoft.com/office/drawing/2014/main" xmlns="" id="{4BABDB15-6CB9-4E16-A1A2-F951C6A420C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xmlns="" id="{7E1D3486-0549-4E3A-BF79-B0BB6C75A6D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Slide Number Placeholder 8">
            <a:extLst>
              <a:ext uri="{FF2B5EF4-FFF2-40B4-BE49-F238E27FC236}">
                <a16:creationId xmlns:a16="http://schemas.microsoft.com/office/drawing/2014/main" xmlns="" id="{A1261777-ADFA-4133-A11F-F5A559FABCF4}"/>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35" name="Title 1">
            <a:extLst>
              <a:ext uri="{FF2B5EF4-FFF2-40B4-BE49-F238E27FC236}">
                <a16:creationId xmlns:a16="http://schemas.microsoft.com/office/drawing/2014/main" xmlns="" id="{56A222BC-9FDC-4AA1-B76E-B28F819EBC2B}"/>
              </a:ext>
            </a:extLst>
          </p:cNvPr>
          <p:cNvSpPr>
            <a:spLocks noGrp="1"/>
          </p:cNvSpPr>
          <p:nvPr>
            <p:ph type="ctrTitle" hasCustomPrompt="1"/>
          </p:nvPr>
        </p:nvSpPr>
        <p:spPr>
          <a:xfrm>
            <a:off x="575093" y="691755"/>
            <a:ext cx="11003613"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36" name="Content Placeholder 9">
            <a:extLst>
              <a:ext uri="{FF2B5EF4-FFF2-40B4-BE49-F238E27FC236}">
                <a16:creationId xmlns:a16="http://schemas.microsoft.com/office/drawing/2014/main" xmlns="" id="{305A3E8E-B9D8-4BBE-9874-A3E322CBDEDB}"/>
              </a:ext>
            </a:extLst>
          </p:cNvPr>
          <p:cNvSpPr>
            <a:spLocks noGrp="1"/>
          </p:cNvSpPr>
          <p:nvPr>
            <p:ph idx="19"/>
          </p:nvPr>
        </p:nvSpPr>
        <p:spPr>
          <a:xfrm>
            <a:off x="2451816" y="4459396"/>
            <a:ext cx="1620000" cy="1620000"/>
          </a:xfrm>
        </p:spPr>
        <p:txBody>
          <a:bodyPr>
            <a:noAutofit/>
          </a:bodyPr>
          <a:lstStyle>
            <a:lvl1pPr marL="0" indent="0">
              <a:buNone/>
              <a:defRPr sz="1200"/>
            </a:lvl1pPr>
          </a:lstStyle>
          <a:p>
            <a:endParaRPr lang="en-GB"/>
          </a:p>
        </p:txBody>
      </p:sp>
      <p:sp>
        <p:nvSpPr>
          <p:cNvPr id="40" name="Content Placeholder 9">
            <a:extLst>
              <a:ext uri="{FF2B5EF4-FFF2-40B4-BE49-F238E27FC236}">
                <a16:creationId xmlns:a16="http://schemas.microsoft.com/office/drawing/2014/main" xmlns="" id="{27EB8B9C-49A0-4119-9186-AECB8E446E02}"/>
              </a:ext>
            </a:extLst>
          </p:cNvPr>
          <p:cNvSpPr>
            <a:spLocks noGrp="1"/>
          </p:cNvSpPr>
          <p:nvPr>
            <p:ph idx="20"/>
          </p:nvPr>
        </p:nvSpPr>
        <p:spPr>
          <a:xfrm>
            <a:off x="4328539" y="4459396"/>
            <a:ext cx="1620000" cy="1620000"/>
          </a:xfrm>
        </p:spPr>
        <p:txBody>
          <a:bodyPr>
            <a:noAutofit/>
          </a:bodyPr>
          <a:lstStyle>
            <a:lvl1pPr marL="0" indent="0">
              <a:buNone/>
              <a:defRPr sz="1200"/>
            </a:lvl1pPr>
          </a:lstStyle>
          <a:p>
            <a:endParaRPr lang="en-GB"/>
          </a:p>
        </p:txBody>
      </p:sp>
      <p:sp>
        <p:nvSpPr>
          <p:cNvPr id="41" name="Content Placeholder 9">
            <a:extLst>
              <a:ext uri="{FF2B5EF4-FFF2-40B4-BE49-F238E27FC236}">
                <a16:creationId xmlns:a16="http://schemas.microsoft.com/office/drawing/2014/main" xmlns="" id="{BC3302B1-818A-4528-8B80-4019D11C58EF}"/>
              </a:ext>
            </a:extLst>
          </p:cNvPr>
          <p:cNvSpPr>
            <a:spLocks noGrp="1"/>
          </p:cNvSpPr>
          <p:nvPr>
            <p:ph idx="21"/>
          </p:nvPr>
        </p:nvSpPr>
        <p:spPr>
          <a:xfrm>
            <a:off x="6205262" y="4459396"/>
            <a:ext cx="1620000" cy="1620000"/>
          </a:xfrm>
        </p:spPr>
        <p:txBody>
          <a:bodyPr>
            <a:noAutofit/>
          </a:bodyPr>
          <a:lstStyle>
            <a:lvl1pPr marL="0" indent="0">
              <a:buNone/>
              <a:defRPr sz="1200"/>
            </a:lvl1pPr>
          </a:lstStyle>
          <a:p>
            <a:endParaRPr lang="en-GB"/>
          </a:p>
        </p:txBody>
      </p:sp>
      <p:sp>
        <p:nvSpPr>
          <p:cNvPr id="42" name="Content Placeholder 9">
            <a:extLst>
              <a:ext uri="{FF2B5EF4-FFF2-40B4-BE49-F238E27FC236}">
                <a16:creationId xmlns:a16="http://schemas.microsoft.com/office/drawing/2014/main" xmlns="" id="{5D4E05D4-530F-4C69-A3E8-AE594B89F722}"/>
              </a:ext>
            </a:extLst>
          </p:cNvPr>
          <p:cNvSpPr>
            <a:spLocks noGrp="1"/>
          </p:cNvSpPr>
          <p:nvPr>
            <p:ph idx="22"/>
          </p:nvPr>
        </p:nvSpPr>
        <p:spPr>
          <a:xfrm>
            <a:off x="8081985" y="4459396"/>
            <a:ext cx="1620000" cy="1620000"/>
          </a:xfrm>
        </p:spPr>
        <p:txBody>
          <a:bodyPr>
            <a:noAutofit/>
          </a:bodyPr>
          <a:lstStyle>
            <a:lvl1pPr marL="0" indent="0">
              <a:buNone/>
              <a:defRPr sz="1200"/>
            </a:lvl1pPr>
          </a:lstStyle>
          <a:p>
            <a:endParaRPr lang="en-GB"/>
          </a:p>
        </p:txBody>
      </p:sp>
      <p:sp>
        <p:nvSpPr>
          <p:cNvPr id="43" name="Content Placeholder 9">
            <a:extLst>
              <a:ext uri="{FF2B5EF4-FFF2-40B4-BE49-F238E27FC236}">
                <a16:creationId xmlns:a16="http://schemas.microsoft.com/office/drawing/2014/main" xmlns="" id="{C0234D53-247C-43E2-823C-26B88CA81A58}"/>
              </a:ext>
            </a:extLst>
          </p:cNvPr>
          <p:cNvSpPr>
            <a:spLocks noGrp="1"/>
          </p:cNvSpPr>
          <p:nvPr>
            <p:ph idx="23"/>
          </p:nvPr>
        </p:nvSpPr>
        <p:spPr>
          <a:xfrm>
            <a:off x="9958706" y="4459396"/>
            <a:ext cx="1620000" cy="1620000"/>
          </a:xfrm>
        </p:spPr>
        <p:txBody>
          <a:bodyPr>
            <a:noAutofit/>
          </a:bodyPr>
          <a:lstStyle>
            <a:lvl1pPr marL="0" indent="0">
              <a:buNone/>
              <a:defRPr sz="1200"/>
            </a:lvl1pPr>
          </a:lstStyle>
          <a:p>
            <a:endParaRPr lang="en-GB"/>
          </a:p>
        </p:txBody>
      </p:sp>
    </p:spTree>
    <p:extLst>
      <p:ext uri="{BB962C8B-B14F-4D97-AF65-F5344CB8AC3E}">
        <p14:creationId xmlns:p14="http://schemas.microsoft.com/office/powerpoint/2010/main" val="39548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8" name="Rectangle 27">
            <a:extLst>
              <a:ext uri="{FF2B5EF4-FFF2-40B4-BE49-F238E27FC236}">
                <a16:creationId xmlns:a16="http://schemas.microsoft.com/office/drawing/2014/main" xmlns=""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9" name="Rectangle 28">
            <a:extLst>
              <a:ext uri="{FF2B5EF4-FFF2-40B4-BE49-F238E27FC236}">
                <a16:creationId xmlns:a16="http://schemas.microsoft.com/office/drawing/2014/main" xmlns=""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0" name="Rectangle 29">
            <a:extLst>
              <a:ext uri="{FF2B5EF4-FFF2-40B4-BE49-F238E27FC236}">
                <a16:creationId xmlns:a16="http://schemas.microsoft.com/office/drawing/2014/main" xmlns=""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1" name="Rectangle 30">
            <a:extLst>
              <a:ext uri="{FF2B5EF4-FFF2-40B4-BE49-F238E27FC236}">
                <a16:creationId xmlns:a16="http://schemas.microsoft.com/office/drawing/2014/main" xmlns=""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j-lt"/>
              </a:defRPr>
            </a:lvl1pPr>
          </a:lstStyle>
          <a:p>
            <a:pPr lvl="0"/>
            <a:r>
              <a:rPr lang="en-US"/>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6" name="Rectangle 15">
            <a:extLst>
              <a:ext uri="{FF2B5EF4-FFF2-40B4-BE49-F238E27FC236}">
                <a16:creationId xmlns:a16="http://schemas.microsoft.com/office/drawing/2014/main" xmlns="" id="{4C2AB3CF-571C-4423-9A1D-D0F77785364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xmlns="" id="{6609E282-4F00-4AF5-B5F5-0AF74B8920B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Slide Number Placeholder 8">
            <a:extLst>
              <a:ext uri="{FF2B5EF4-FFF2-40B4-BE49-F238E27FC236}">
                <a16:creationId xmlns:a16="http://schemas.microsoft.com/office/drawing/2014/main" xmlns="" id="{8A3A953E-91DE-4FD2-B99C-EA1AA54B0205}"/>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6" name="Picture 25">
            <a:extLst>
              <a:ext uri="{FF2B5EF4-FFF2-40B4-BE49-F238E27FC236}">
                <a16:creationId xmlns:a16="http://schemas.microsoft.com/office/drawing/2014/main" xmlns="" id="{CA68FB89-C866-48C1-B5E0-8FE5B5247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238181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3" name="TextBox 2">
            <a:extLst>
              <a:ext uri="{FF2B5EF4-FFF2-40B4-BE49-F238E27FC236}">
                <a16:creationId xmlns:a16="http://schemas.microsoft.com/office/drawing/2014/main" xmlns=""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dirty="0">
                <a:solidFill>
                  <a:schemeClr val="bg1"/>
                </a:solidFill>
              </a:rPr>
              <a:t>www.unglobalcompact.org</a:t>
            </a:r>
          </a:p>
          <a:p>
            <a:pPr algn="ctr"/>
            <a:r>
              <a:rPr lang="en-GB" sz="1600" dirty="0">
                <a:solidFill>
                  <a:schemeClr val="bg1"/>
                </a:solidFill>
              </a:rPr>
              <a:t>Find us on social media @globalcompact</a:t>
            </a:r>
          </a:p>
        </p:txBody>
      </p:sp>
      <p:pic>
        <p:nvPicPr>
          <p:cNvPr id="5" name="Picture 4" descr="Masterbrand Logotype_gradient_white_RGB[1][1] copy.png">
            <a:extLst>
              <a:ext uri="{FF2B5EF4-FFF2-40B4-BE49-F238E27FC236}">
                <a16:creationId xmlns:a16="http://schemas.microsoft.com/office/drawing/2014/main" xmlns="" id="{18281CBB-E5CD-4EEE-BED3-ABAFCB50D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5377" y="2344189"/>
            <a:ext cx="5041246" cy="1487978"/>
          </a:xfrm>
          <a:prstGeom prst="rect">
            <a:avLst/>
          </a:prstGeom>
        </p:spPr>
      </p:pic>
    </p:spTree>
    <p:extLst>
      <p:ext uri="{BB962C8B-B14F-4D97-AF65-F5344CB8AC3E}">
        <p14:creationId xmlns:p14="http://schemas.microsoft.com/office/powerpoint/2010/main" val="27423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dirty="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xmlns="" id="{58DE2815-D1AB-4287-9FD4-878E91E64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sp>
        <p:nvSpPr>
          <p:cNvPr id="3" name="Rectangle 2">
            <a:extLst>
              <a:ext uri="{FF2B5EF4-FFF2-40B4-BE49-F238E27FC236}">
                <a16:creationId xmlns:a16="http://schemas.microsoft.com/office/drawing/2014/main" xmlns=""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9" name="Picture Placeholder 5">
            <a:extLst>
              <a:ext uri="{FF2B5EF4-FFF2-40B4-BE49-F238E27FC236}">
                <a16:creationId xmlns:a16="http://schemas.microsoft.com/office/drawing/2014/main" xmlns=""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dirty="0"/>
          </a:p>
        </p:txBody>
      </p:sp>
      <p:sp>
        <p:nvSpPr>
          <p:cNvPr id="10" name="Picture Placeholder 5">
            <a:extLst>
              <a:ext uri="{FF2B5EF4-FFF2-40B4-BE49-F238E27FC236}">
                <a16:creationId xmlns:a16="http://schemas.microsoft.com/office/drawing/2014/main" xmlns=""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dirty="0"/>
          </a:p>
        </p:txBody>
      </p:sp>
      <p:sp>
        <p:nvSpPr>
          <p:cNvPr id="11" name="Picture Placeholder 5">
            <a:extLst>
              <a:ext uri="{FF2B5EF4-FFF2-40B4-BE49-F238E27FC236}">
                <a16:creationId xmlns:a16="http://schemas.microsoft.com/office/drawing/2014/main" xmlns=""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dirty="0"/>
          </a:p>
        </p:txBody>
      </p:sp>
      <p:sp>
        <p:nvSpPr>
          <p:cNvPr id="12" name="Picture Placeholder 5">
            <a:extLst>
              <a:ext uri="{FF2B5EF4-FFF2-40B4-BE49-F238E27FC236}">
                <a16:creationId xmlns:a16="http://schemas.microsoft.com/office/drawing/2014/main" xmlns=""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dirty="0"/>
          </a:p>
        </p:txBody>
      </p:sp>
      <p:sp>
        <p:nvSpPr>
          <p:cNvPr id="13" name="Picture Placeholder 5">
            <a:extLst>
              <a:ext uri="{FF2B5EF4-FFF2-40B4-BE49-F238E27FC236}">
                <a16:creationId xmlns:a16="http://schemas.microsoft.com/office/drawing/2014/main" xmlns=""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dirty="0"/>
          </a:p>
        </p:txBody>
      </p:sp>
      <p:sp>
        <p:nvSpPr>
          <p:cNvPr id="17" name="Picture Placeholder 5">
            <a:extLst>
              <a:ext uri="{FF2B5EF4-FFF2-40B4-BE49-F238E27FC236}">
                <a16:creationId xmlns:a16="http://schemas.microsoft.com/office/drawing/2014/main" xmlns=""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dirty="0"/>
          </a:p>
        </p:txBody>
      </p:sp>
      <p:sp>
        <p:nvSpPr>
          <p:cNvPr id="21" name="Picture Placeholder 4">
            <a:extLst>
              <a:ext uri="{FF2B5EF4-FFF2-40B4-BE49-F238E27FC236}">
                <a16:creationId xmlns:a16="http://schemas.microsoft.com/office/drawing/2014/main" xmlns=""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dirty="0"/>
          </a:p>
        </p:txBody>
      </p:sp>
    </p:spTree>
    <p:extLst>
      <p:ext uri="{BB962C8B-B14F-4D97-AF65-F5344CB8AC3E}">
        <p14:creationId xmlns:p14="http://schemas.microsoft.com/office/powerpoint/2010/main" val="39963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33A8B2B-B725-4E45-A20A-6155DC459B39}"/>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0BB45278-0334-4B72-A470-C9A43D4E06A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itle 1"/>
          <p:cNvSpPr>
            <a:spLocks noGrp="1"/>
          </p:cNvSpPr>
          <p:nvPr>
            <p:ph type="ctrTitle" hasCustomPrompt="1"/>
          </p:nvPr>
        </p:nvSpPr>
        <p:spPr>
          <a:xfrm>
            <a:off x="575094" y="691755"/>
            <a:ext cx="11033082" cy="603646"/>
          </a:xfrm>
        </p:spPr>
        <p:txBody>
          <a:bodyPr anchor="t">
            <a:noAutofit/>
          </a:bodyPr>
          <a:lstStyle>
            <a:lvl1pPr algn="l">
              <a:defRPr sz="3000" b="0" i="0" cap="none">
                <a:solidFill>
                  <a:schemeClr val="tx1"/>
                </a:solidFill>
                <a:latin typeface="Flama-Extrabold"/>
                <a:cs typeface="Flama-Extrabold"/>
              </a:defRPr>
            </a:lvl1pPr>
          </a:lstStyle>
          <a:p>
            <a:r>
              <a:rPr lang="en-US"/>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9" name="Slide Number Placeholder 8">
            <a:extLst>
              <a:ext uri="{FF2B5EF4-FFF2-40B4-BE49-F238E27FC236}">
                <a16:creationId xmlns:a16="http://schemas.microsoft.com/office/drawing/2014/main" xmlns="" id="{32F28AC7-C077-479F-98BF-AFE339D5E09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FF68F7D0-CBE4-4E4B-97F5-82A4548333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defRPr>
            </a:lvl1pPr>
          </a:lstStyle>
          <a:p>
            <a:r>
              <a:rPr lang="en-US">
                <a:solidFill>
                  <a:srgbClr val="1B2352"/>
                </a:solidFill>
                <a:latin typeface="Flama-Extrabold"/>
                <a:cs typeface="Flama-Extrabold"/>
              </a:rPr>
              <a:t>TITLE</a:t>
            </a:r>
            <a:br>
              <a:rPr lang="en-US">
                <a:solidFill>
                  <a:srgbClr val="1B2352"/>
                </a:solidFill>
                <a:latin typeface="Flama-Extrabold"/>
                <a:cs typeface="Flama-Extrabold"/>
              </a:rPr>
            </a:br>
            <a:r>
              <a:rPr lang="en-US">
                <a:solidFill>
                  <a:srgbClr val="699CC6"/>
                </a:solidFill>
                <a:latin typeface="Flama-Extrabold"/>
                <a:cs typeface="Flama-Extrabold"/>
              </a:rPr>
              <a:t>TEXT</a:t>
            </a:r>
            <a:endParaRPr lang="en-US"/>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j-lt"/>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11" name="Rectangle 10">
            <a:extLst>
              <a:ext uri="{FF2B5EF4-FFF2-40B4-BE49-F238E27FC236}">
                <a16:creationId xmlns:a16="http://schemas.microsoft.com/office/drawing/2014/main" xmlns=""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2" name="Rectangle 11">
            <a:extLst>
              <a:ext uri="{FF2B5EF4-FFF2-40B4-BE49-F238E27FC236}">
                <a16:creationId xmlns:a16="http://schemas.microsoft.com/office/drawing/2014/main" xmlns="" id="{3D2DB4C5-31D3-4D2F-B832-B2429AC473F4}"/>
              </a:ext>
            </a:extLst>
          </p:cNvPr>
          <p:cNvSpPr/>
          <p:nvPr userDrawn="1"/>
        </p:nvSpPr>
        <p:spPr>
          <a:xfrm>
            <a:off x="194199" y="6328298"/>
            <a:ext cx="3392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xmlns="" id="{61925C6E-84FF-49BB-B0F8-2A84820981C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xmlns="" id="{7A4DB7CA-1481-4098-976C-0FA990F72ABF}"/>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4" name="Picture 23">
            <a:extLst>
              <a:ext uri="{FF2B5EF4-FFF2-40B4-BE49-F238E27FC236}">
                <a16:creationId xmlns:a16="http://schemas.microsoft.com/office/drawing/2014/main" xmlns="" id="{F281D232-FDBE-40CD-9E2B-E220E4E81D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55395" y="570019"/>
            <a:ext cx="1458222" cy="54242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xmlns=""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xmlns=""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Slide Number Placeholder 8">
            <a:extLst>
              <a:ext uri="{FF2B5EF4-FFF2-40B4-BE49-F238E27FC236}">
                <a16:creationId xmlns:a16="http://schemas.microsoft.com/office/drawing/2014/main" xmlns=""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3" name="Picture Placeholder 3">
            <a:extLst>
              <a:ext uri="{FF2B5EF4-FFF2-40B4-BE49-F238E27FC236}">
                <a16:creationId xmlns:a16="http://schemas.microsoft.com/office/drawing/2014/main" xmlns=""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dirty="0"/>
          </a:p>
        </p:txBody>
      </p:sp>
      <p:sp>
        <p:nvSpPr>
          <p:cNvPr id="24" name="Picture Placeholder 7">
            <a:extLst>
              <a:ext uri="{FF2B5EF4-FFF2-40B4-BE49-F238E27FC236}">
                <a16:creationId xmlns:a16="http://schemas.microsoft.com/office/drawing/2014/main" xmlns=""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dirty="0"/>
          </a:p>
        </p:txBody>
      </p:sp>
      <p:sp>
        <p:nvSpPr>
          <p:cNvPr id="25" name="Picture Placeholder 9">
            <a:extLst>
              <a:ext uri="{FF2B5EF4-FFF2-40B4-BE49-F238E27FC236}">
                <a16:creationId xmlns:a16="http://schemas.microsoft.com/office/drawing/2014/main" xmlns=""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dirty="0"/>
          </a:p>
        </p:txBody>
      </p:sp>
      <p:sp>
        <p:nvSpPr>
          <p:cNvPr id="26" name="Rectangle 25">
            <a:extLst>
              <a:ext uri="{FF2B5EF4-FFF2-40B4-BE49-F238E27FC236}">
                <a16:creationId xmlns:a16="http://schemas.microsoft.com/office/drawing/2014/main" xmlns=""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 Placeholder 5">
            <a:extLst>
              <a:ext uri="{FF2B5EF4-FFF2-40B4-BE49-F238E27FC236}">
                <a16:creationId xmlns:a16="http://schemas.microsoft.com/office/drawing/2014/main" xmlns=""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
        <p:nvSpPr>
          <p:cNvPr id="28" name="Picture Placeholder 3">
            <a:extLst>
              <a:ext uri="{FF2B5EF4-FFF2-40B4-BE49-F238E27FC236}">
                <a16:creationId xmlns:a16="http://schemas.microsoft.com/office/drawing/2014/main" xmlns=""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dirty="0"/>
          </a:p>
        </p:txBody>
      </p:sp>
      <p:pic>
        <p:nvPicPr>
          <p:cNvPr id="29" name="Picture 28">
            <a:extLst>
              <a:ext uri="{FF2B5EF4-FFF2-40B4-BE49-F238E27FC236}">
                <a16:creationId xmlns:a16="http://schemas.microsoft.com/office/drawing/2014/main" xmlns="" id="{831847F0-9766-46D6-B54C-04D5D50924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3" name="Rectangle 22"/>
          <p:cNvSpPr/>
          <p:nvPr userDrawn="1"/>
        </p:nvSpPr>
        <p:spPr>
          <a:xfrm>
            <a:off x="8468029"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6" name="Rectangle 25">
            <a:extLst>
              <a:ext uri="{FF2B5EF4-FFF2-40B4-BE49-F238E27FC236}">
                <a16:creationId xmlns:a16="http://schemas.microsoft.com/office/drawing/2014/main" xmlns=""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xmlns=""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Slide Number Placeholder 8">
            <a:extLst>
              <a:ext uri="{FF2B5EF4-FFF2-40B4-BE49-F238E27FC236}">
                <a16:creationId xmlns:a16="http://schemas.microsoft.com/office/drawing/2014/main" xmlns=""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9" name="Picture 28">
            <a:extLst>
              <a:ext uri="{FF2B5EF4-FFF2-40B4-BE49-F238E27FC236}">
                <a16:creationId xmlns:a16="http://schemas.microsoft.com/office/drawing/2014/main" xmlns="" id="{F7DA182D-4648-43E5-B33B-C8EE94E8D2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sp>
        <p:nvSpPr>
          <p:cNvPr id="33" name="Rectangle 32">
            <a:extLst>
              <a:ext uri="{FF2B5EF4-FFF2-40B4-BE49-F238E27FC236}">
                <a16:creationId xmlns:a16="http://schemas.microsoft.com/office/drawing/2014/main" xmlns=""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Text Placeholder 5">
            <a:extLst>
              <a:ext uri="{FF2B5EF4-FFF2-40B4-BE49-F238E27FC236}">
                <a16:creationId xmlns:a16="http://schemas.microsoft.com/office/drawing/2014/main" xmlns=""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xmlns="" id="{131148DF-03E7-4D76-AF0C-AF66DADBC77F}"/>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FD162FDE-38FF-4A1F-9A1B-53894723F77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xmlns="" id="{AC561ECD-F245-454A-AF50-5DBC4E36D95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xmlns=""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xmlns=""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7" name="Media Placeholder 4">
            <a:extLst>
              <a:ext uri="{FF2B5EF4-FFF2-40B4-BE49-F238E27FC236}">
                <a16:creationId xmlns:a16="http://schemas.microsoft.com/office/drawing/2014/main" xmlns=""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p>
            <a:endParaRPr lang="en-GB" dirty="0"/>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xmlns=""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Slide Number Placeholder 8">
            <a:extLst>
              <a:ext uri="{FF2B5EF4-FFF2-40B4-BE49-F238E27FC236}">
                <a16:creationId xmlns:a16="http://schemas.microsoft.com/office/drawing/2014/main" xmlns=""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xmlns=""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a16="http://schemas.microsoft.com/office/drawing/2014/main" xmlns=""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a:t>CLICK TO EDIT </a:t>
            </a:r>
            <a:br>
              <a:rPr lang="en-US"/>
            </a:br>
            <a:r>
              <a:rPr lang="en-US"/>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a:t>
            </a:fld>
            <a:endParaRPr lang="en-US" dirty="0">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80"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93" r:id="rId15"/>
    <p:sldLayoutId id="2147483786" r:id="rId16"/>
    <p:sldLayoutId id="2147483679" r:id="rId17"/>
    <p:sldLayoutId id="2147483680" r:id="rId18"/>
  </p:sldLayoutIdLst>
  <p:hf hdr="0" ftr="0" dt="0"/>
  <p:txStyles>
    <p:titleStyle>
      <a:lvl1pPr algn="l" defTabSz="457200" rtl="0" eaLnBrk="1" latinLnBrk="0" hangingPunct="1">
        <a:lnSpc>
          <a:spcPct val="90000"/>
        </a:lnSpc>
        <a:spcBef>
          <a:spcPct val="0"/>
        </a:spcBef>
        <a:buNone/>
        <a:defRPr sz="3200" b="1" i="0" kern="1200">
          <a:solidFill>
            <a:srgbClr val="1E3250"/>
          </a:solidFill>
          <a:latin typeface="+mj-lt"/>
          <a:ea typeface="+mj-ea"/>
          <a:cs typeface="Calibri" panose="020F0502020204030204" pitchFamily="34" charset="0"/>
        </a:defRPr>
      </a:lvl1pPr>
    </p:titleStyle>
    <p:body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92F5A-5450-4898-8300-BFA88083D27C}"/>
              </a:ext>
            </a:extLst>
          </p:cNvPr>
          <p:cNvSpPr>
            <a:spLocks noGrp="1"/>
          </p:cNvSpPr>
          <p:nvPr>
            <p:ph type="ctrTitle"/>
          </p:nvPr>
        </p:nvSpPr>
        <p:spPr>
          <a:xfrm>
            <a:off x="914400" y="1371600"/>
            <a:ext cx="7315200" cy="4114800"/>
          </a:xfrm>
        </p:spPr>
        <p:txBody>
          <a:bodyPr/>
          <a:lstStyle/>
          <a:p>
            <a:pPr algn="l" rtl="0">
              <a:spcBef>
                <a:spcPts val="1200"/>
              </a:spcBef>
              <a:spcAft>
                <a:spcPts val="1200"/>
              </a:spcAft>
            </a:pPr>
            <a:r>
              <a:rPr lang="es-ES" sz="3600" b="1" i="0" u="none" baseline="0" dirty="0">
                <a:solidFill>
                  <a:prstClr val="white"/>
                </a:solidFill>
                <a:latin typeface="Verdana" panose="020B0604030504040204" pitchFamily="34" charset="0"/>
                <a:ea typeface="Verdana" panose="020B0604030504040204" pitchFamily="34" charset="0"/>
                <a:cs typeface="Verdana" panose="020B0604030504040204" pitchFamily="34" charset="0"/>
              </a:rPr>
              <a:t>TOOLKIT DE TRABAJO DECENTE  </a:t>
            </a:r>
            <a:br>
              <a:rPr lang="es-ES" sz="3600" b="1" i="0" u="none" baseline="0" dirty="0">
                <a:solidFill>
                  <a:prstClr val="white"/>
                </a:solidFill>
                <a:latin typeface="Verdana" panose="020B0604030504040204" pitchFamily="34" charset="0"/>
                <a:ea typeface="Verdana" panose="020B0604030504040204" pitchFamily="34" charset="0"/>
                <a:cs typeface="Verdana" panose="020B0604030504040204" pitchFamily="34" charset="0"/>
              </a:rPr>
            </a:br>
            <a:r>
              <a:rPr lang="es-ES" sz="3600" b="1" i="0" u="none" baseline="0" dirty="0">
                <a:solidFill>
                  <a:prstClr val="white"/>
                </a:solidFill>
                <a:latin typeface="Verdana" panose="020B0604030504040204" pitchFamily="34" charset="0"/>
                <a:ea typeface="Verdana" panose="020B0604030504040204" pitchFamily="34" charset="0"/>
                <a:cs typeface="Verdana" panose="020B0604030504040204" pitchFamily="34" charset="0"/>
              </a:rPr>
              <a:t/>
            </a:r>
            <a:br>
              <a:rPr lang="es-ES" sz="3600" b="1" i="0" u="none" baseline="0" dirty="0">
                <a:solidFill>
                  <a:prstClr val="white"/>
                </a:solidFill>
                <a:latin typeface="Verdana" panose="020B0604030504040204" pitchFamily="34" charset="0"/>
                <a:ea typeface="Verdana" panose="020B0604030504040204" pitchFamily="34" charset="0"/>
                <a:cs typeface="Verdana" panose="020B0604030504040204" pitchFamily="34" charset="0"/>
              </a:rPr>
            </a:br>
            <a:r>
              <a:rPr lang="es-ES" sz="3600" b="1" i="0" u="none" baseline="0"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s-ES" sz="2800" b="1" dirty="0">
                <a:latin typeface="Verdana" panose="020B0604030504040204" pitchFamily="34" charset="0"/>
                <a:ea typeface="Verdana" panose="020B0604030504040204" pitchFamily="34" charset="0"/>
              </a:rPr>
              <a:t>EJERCICIOS DE FORMACIÓN)</a:t>
            </a:r>
            <a:r>
              <a:rPr lang="es-ES" sz="2800" b="1" dirty="0">
                <a:solidFill>
                  <a:srgbClr val="FF0000"/>
                </a:solidFill>
                <a:latin typeface="Verdana" panose="020B0604030504040204" pitchFamily="34" charset="0"/>
                <a:ea typeface="Verdana" panose="020B0604030504040204" pitchFamily="34" charset="0"/>
              </a:rPr>
              <a:t/>
            </a:r>
            <a:br>
              <a:rPr lang="es-ES" sz="2800" b="1" dirty="0">
                <a:solidFill>
                  <a:srgbClr val="FF0000"/>
                </a:solidFill>
                <a:latin typeface="Verdana" panose="020B0604030504040204" pitchFamily="34" charset="0"/>
                <a:ea typeface="Verdana" panose="020B0604030504040204" pitchFamily="34" charset="0"/>
              </a:rPr>
            </a:br>
            <a:r>
              <a:rPr lang="es-ES" sz="2800" b="1" dirty="0">
                <a:solidFill>
                  <a:srgbClr val="FF0000"/>
                </a:solidFill>
                <a:latin typeface="Verdana" panose="020B0604030504040204" pitchFamily="34" charset="0"/>
                <a:ea typeface="Verdana" panose="020B0604030504040204" pitchFamily="34" charset="0"/>
              </a:rPr>
              <a:t>GUÍA PARA EL FACILITADOR</a:t>
            </a:r>
          </a:p>
        </p:txBody>
      </p:sp>
      <p:sp>
        <p:nvSpPr>
          <p:cNvPr id="3" name="TextBox 2">
            <a:extLst>
              <a:ext uri="{FF2B5EF4-FFF2-40B4-BE49-F238E27FC236}">
                <a16:creationId xmlns:a16="http://schemas.microsoft.com/office/drawing/2014/main" xmlns="" id="{D11B2774-E3DE-4745-AF8B-60BAFD794263}"/>
              </a:ext>
            </a:extLst>
          </p:cNvPr>
          <p:cNvSpPr txBox="1"/>
          <p:nvPr/>
        </p:nvSpPr>
        <p:spPr>
          <a:xfrm>
            <a:off x="596348" y="6296107"/>
            <a:ext cx="5303520" cy="369332"/>
          </a:xfrm>
          <a:prstGeom prst="rect">
            <a:avLst/>
          </a:prstGeom>
          <a:noFill/>
        </p:spPr>
        <p:txBody>
          <a:bodyPr wrap="square" rtlCol="0">
            <a:spAutoFit/>
          </a:bodyPr>
          <a:lstStyle/>
          <a:p>
            <a:r>
              <a:rPr lang="es-ES" dirty="0">
                <a:solidFill>
                  <a:srgbClr val="FF0000"/>
                </a:solidFill>
                <a:latin typeface="Verdana" panose="020B0604030504040204" pitchFamily="34" charset="0"/>
                <a:ea typeface="Verdana" panose="020B0604030504040204" pitchFamily="34" charset="0"/>
              </a:rPr>
              <a:t>Opcional</a:t>
            </a:r>
            <a:r>
              <a:rPr lang="en-CA" dirty="0">
                <a:solidFill>
                  <a:srgbClr val="FF0000"/>
                </a:solidFill>
                <a:latin typeface="Verdana" panose="020B0604030504040204" pitchFamily="34" charset="0"/>
                <a:ea typeface="Verdana" panose="020B0604030504040204" pitchFamily="34" charset="0"/>
              </a:rPr>
              <a:t>: logo</a:t>
            </a:r>
          </a:p>
        </p:txBody>
      </p:sp>
    </p:spTree>
    <p:extLst>
      <p:ext uri="{BB962C8B-B14F-4D97-AF65-F5344CB8AC3E}">
        <p14:creationId xmlns:p14="http://schemas.microsoft.com/office/powerpoint/2010/main" val="235829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10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2">
            <a:extLst>
              <a:ext uri="{FF2B5EF4-FFF2-40B4-BE49-F238E27FC236}">
                <a16:creationId xmlns:a16="http://schemas.microsoft.com/office/drawing/2014/main" xmlns="" id="{B6E79963-D913-4C5B-BDCA-D564ABF6A1BE}"/>
              </a:ext>
            </a:extLst>
          </p:cNvPr>
          <p:cNvSpPr txBox="1">
            <a:spLocks/>
          </p:cNvSpPr>
          <p:nvPr/>
        </p:nvSpPr>
        <p:spPr>
          <a:xfrm>
            <a:off x="268014" y="1576552"/>
            <a:ext cx="5091669" cy="4816057"/>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3600" b="1" dirty="0">
                <a:solidFill>
                  <a:prstClr val="white"/>
                </a:solidFill>
                <a:latin typeface="Verdana" panose="020B0604030504040204" pitchFamily="34" charset="0"/>
                <a:ea typeface="Verdana" panose="020B0604030504040204" pitchFamily="34" charset="0"/>
                <a:cs typeface="Verdana" panose="020B0604030504040204" pitchFamily="34" charset="0"/>
              </a:rPr>
              <a:t>EJERCICIO 2</a:t>
            </a:r>
          </a:p>
          <a:p>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¿POR QUÉ ES IMPORTANTE APOYAR EL TRABAJO DECENTE PARA TODOS?</a:t>
            </a:r>
          </a:p>
        </p:txBody>
      </p:sp>
    </p:spTree>
    <p:extLst>
      <p:ext uri="{BB962C8B-B14F-4D97-AF65-F5344CB8AC3E}">
        <p14:creationId xmlns:p14="http://schemas.microsoft.com/office/powerpoint/2010/main" val="79861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465493"/>
            <a:ext cx="11616906" cy="4927116"/>
          </a:xfrm>
        </p:spPr>
        <p:txBody>
          <a:bodyPr/>
          <a:lstStyle/>
          <a:p>
            <a:endParaRPr lang="es-ES" sz="1400" b="1" dirty="0">
              <a:latin typeface="Verdana" panose="020B0604030504040204" pitchFamily="34" charset="0"/>
              <a:ea typeface="Verdana" panose="020B0604030504040204" pitchFamily="34" charset="0"/>
              <a:cs typeface="Verdana" panose="020B0604030504040204" pitchFamily="34" charset="0"/>
            </a:endParaRPr>
          </a:p>
          <a:p>
            <a:pPr algn="l" rtl="0"/>
            <a:r>
              <a:rPr lang="es-ES" sz="1400" b="1" i="0" u="none" baseline="0" dirty="0">
                <a:latin typeface="Verdana" panose="020B0604030504040204" pitchFamily="34" charset="0"/>
                <a:ea typeface="Verdana" panose="020B0604030504040204" pitchFamily="34" charset="0"/>
                <a:cs typeface="Verdana" panose="020B0604030504040204" pitchFamily="34" charset="0"/>
              </a:rPr>
              <a:t>Objetivo del ejercicio:</a:t>
            </a:r>
          </a:p>
          <a:p>
            <a:pPr algn="l" rtl="0">
              <a:spcAft>
                <a:spcPts val="600"/>
              </a:spcAft>
            </a:pPr>
            <a:r>
              <a:rPr lang="es-ES" sz="1400" b="0" i="0" u="none" baseline="0" dirty="0">
                <a:latin typeface="Verdana" panose="020B0604030504040204" pitchFamily="34" charset="0"/>
                <a:ea typeface="Verdana" panose="020B0604030504040204" pitchFamily="34" charset="0"/>
                <a:cs typeface="Verdana" panose="020B0604030504040204" pitchFamily="34" charset="0"/>
              </a:rPr>
              <a:t>Compartir con los profesionales de compras los argumentos clave en torno a la importancia del trabajo decente para todos en las cadenas de suministro.</a:t>
            </a:r>
            <a:endParaRPr lang="es-ES" sz="1400" dirty="0">
              <a:latin typeface="Verdana" panose="020B0604030504040204" pitchFamily="34" charset="0"/>
              <a:ea typeface="Verdana" panose="020B0604030504040204" pitchFamily="34" charset="0"/>
              <a:cs typeface="Verdana" panose="020B0604030504040204" pitchFamily="34" charset="0"/>
            </a:endParaRPr>
          </a:p>
          <a:p>
            <a:pPr algn="l" rtl="0"/>
            <a:r>
              <a:rPr lang="es-ES" sz="1400" b="1" i="0" u="none" baseline="0" dirty="0">
                <a:latin typeface="Verdana" panose="020B0604030504040204" pitchFamily="34" charset="0"/>
                <a:ea typeface="Verdana" panose="020B0604030504040204" pitchFamily="34" charset="0"/>
                <a:cs typeface="Verdana" panose="020B0604030504040204" pitchFamily="34" charset="0"/>
              </a:rPr>
              <a:t>Preparación: </a:t>
            </a: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Las preguntas de apertura se exponen en una pantalla o rotafolio para que estén disponibles a lo largo de la discusión</a:t>
            </a: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Los participantes trabajarán en parejas para discutir y reflexionar sobre las preguntas</a:t>
            </a: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Las reflexiones se comparten con todo el grupo</a:t>
            </a:r>
          </a:p>
          <a:p>
            <a:pPr marL="285750" indent="-285750" algn="l" rtl="0">
              <a:spcAft>
                <a:spcPts val="600"/>
              </a:spcAft>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A continuación, se presenta a los participantes diapositivas de información con argumentos clave en torno a los beneficios de apoyar el trabajo decente </a:t>
            </a:r>
            <a:endParaRPr lang="es-ES" sz="1400" dirty="0">
              <a:latin typeface="Verdana" panose="020B0604030504040204" pitchFamily="34" charset="0"/>
              <a:ea typeface="Verdana" panose="020B0604030504040204" pitchFamily="34" charset="0"/>
              <a:cs typeface="Verdana" panose="020B0604030504040204" pitchFamily="34" charset="0"/>
            </a:endParaRPr>
          </a:p>
          <a:p>
            <a:pPr algn="l" rtl="0"/>
            <a:r>
              <a:rPr lang="es-ES" sz="1400" b="1" i="0" u="none" baseline="0" dirty="0">
                <a:latin typeface="Verdana" panose="020B0604030504040204" pitchFamily="34" charset="0"/>
                <a:ea typeface="Verdana" panose="020B0604030504040204" pitchFamily="34" charset="0"/>
                <a:cs typeface="Verdana" panose="020B0604030504040204" pitchFamily="34" charset="0"/>
              </a:rPr>
              <a:t>Control de tiempo:</a:t>
            </a:r>
          </a:p>
          <a:p>
            <a:pPr algn="l" rtl="0"/>
            <a:r>
              <a:rPr lang="es-ES" sz="1400" b="1" i="0" u="none" baseline="0" dirty="0">
                <a:latin typeface="Verdana" panose="020B0604030504040204" pitchFamily="34" charset="0"/>
                <a:ea typeface="Verdana" panose="020B0604030504040204" pitchFamily="34" charset="0"/>
                <a:cs typeface="Verdana" panose="020B0604030504040204" pitchFamily="34" charset="0"/>
              </a:rPr>
              <a:t>Tiempo total 30 minutos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Discutir las preguntas en parejas (5 minutos)</a:t>
            </a: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Presentar conclusiones al grupo (5 minutos)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Compartir diapositivas de contenido (10 minutos)</a:t>
            </a:r>
          </a:p>
          <a:p>
            <a:pPr marL="285750" indent="-285750" algn="l" rtl="0">
              <a:spcAft>
                <a:spcPts val="600"/>
              </a:spcAft>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Reflexiones en grupo (10 minutos)	</a:t>
            </a:r>
          </a:p>
          <a:p>
            <a:pPr algn="l" rtl="0"/>
            <a:r>
              <a:rPr lang="es-ES" sz="1400" b="1" i="0" u="none" baseline="0" dirty="0">
                <a:latin typeface="Verdana" panose="020B0604030504040204" pitchFamily="34" charset="0"/>
                <a:ea typeface="Verdana" panose="020B0604030504040204" pitchFamily="34" charset="0"/>
                <a:cs typeface="Verdana" panose="020B0604030504040204" pitchFamily="34" charset="0"/>
              </a:rPr>
              <a:t>Ejercicio </a:t>
            </a:r>
            <a:r>
              <a:rPr lang="es-ES" sz="14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(ver siguiente diapositiva)	Se han proporcionado notas al facilitador en los comentarios a continuación.</a:t>
            </a: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11</a:t>
            </a:fld>
            <a:endParaRPr lang="es-ES" dirty="0"/>
          </a:p>
        </p:txBody>
      </p:sp>
      <p:sp>
        <p:nvSpPr>
          <p:cNvPr id="9" name="Title 1">
            <a:extLst>
              <a:ext uri="{FF2B5EF4-FFF2-40B4-BE49-F238E27FC236}">
                <a16:creationId xmlns:a16="http://schemas.microsoft.com/office/drawing/2014/main" xmlns="" id="{0F3FB9AB-78EC-6541-A51D-D479FF722DC6}"/>
              </a:ext>
            </a:extLst>
          </p:cNvPr>
          <p:cNvSpPr>
            <a:spLocks noGrp="1"/>
          </p:cNvSpPr>
          <p:nvPr>
            <p:ph type="ctrTitle"/>
          </p:nvPr>
        </p:nvSpPr>
        <p:spPr>
          <a:xfrm>
            <a:off x="575094" y="691755"/>
            <a:ext cx="11172406" cy="1056834"/>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¿POR QUÉ ES IMPORTANTE APOYAR EL TRABAJO </a:t>
            </a:r>
            <a:r>
              <a:rPr lang="es-ES" dirty="0">
                <a:latin typeface="Verdana" panose="020B0604030504040204" pitchFamily="34" charset="0"/>
                <a:ea typeface="Verdana" panose="020B0604030504040204" pitchFamily="34" charset="0"/>
                <a:cs typeface="Verdana" panose="020B0604030504040204" pitchFamily="34" charset="0"/>
              </a:rPr>
              <a:t>DECENTE</a:t>
            </a:r>
            <a:r>
              <a:rPr lang="es-ES" b="0" i="0" u="none" baseline="0" dirty="0">
                <a:latin typeface="Verdana" panose="020B0604030504040204" pitchFamily="34" charset="0"/>
                <a:ea typeface="Verdana" panose="020B0604030504040204" pitchFamily="34" charset="0"/>
                <a:cs typeface="Verdana" panose="020B0604030504040204" pitchFamily="34" charset="0"/>
              </a:rPr>
              <a:t> PARA TODOS? |  </a:t>
            </a: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Guía para el facilitador </a:t>
            </a:r>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864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608396"/>
            <a:ext cx="11172406" cy="4792409"/>
          </a:xfrm>
        </p:spPr>
        <p:txBody>
          <a:bodyPr/>
          <a:lstStyle/>
          <a:p>
            <a:endParaRPr lang="es-ES" sz="1400" b="1" dirty="0">
              <a:latin typeface="Verdana" panose="020B0604030504040204" pitchFamily="34" charset="0"/>
              <a:ea typeface="Verdana" panose="020B0604030504040204" pitchFamily="34" charset="0"/>
              <a:cs typeface="Verdana" panose="020B0604030504040204" pitchFamily="34" charset="0"/>
            </a:endParaRPr>
          </a:p>
          <a:p>
            <a:pPr algn="l" rtl="0">
              <a:spcAft>
                <a:spcPts val="1200"/>
              </a:spcAft>
            </a:pPr>
            <a:r>
              <a:rPr lang="es-ES" sz="3200" b="1" i="0" u="none" baseline="0" dirty="0">
                <a:latin typeface="Verdana" panose="020B0604030504040204" pitchFamily="34" charset="0"/>
                <a:ea typeface="Verdana" panose="020B0604030504040204" pitchFamily="34" charset="0"/>
                <a:cs typeface="Verdana" panose="020B0604030504040204" pitchFamily="34" charset="0"/>
              </a:rPr>
              <a:t>Ejercicio:</a:t>
            </a:r>
            <a:endParaRPr lang="es-ES" sz="3200"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pPr marL="571500" indent="-571500" algn="l" rtl="0">
              <a:buFont typeface="Wingdings" panose="05000000000000000000" pitchFamily="2" charset="2"/>
              <a:buChar char="§"/>
            </a:pPr>
            <a:r>
              <a:rPr lang="es-ES" sz="3200" b="0" i="0" u="none" baseline="0" dirty="0">
                <a:latin typeface="Verdana" panose="020B0604030504040204" pitchFamily="34" charset="0"/>
                <a:ea typeface="Verdana" panose="020B0604030504040204" pitchFamily="34" charset="0"/>
                <a:cs typeface="Verdana" panose="020B0604030504040204" pitchFamily="34" charset="0"/>
              </a:rPr>
              <a:t>¿Cuáles cree que podrían ser los beneficios de apoyar el trabajo decente en su cadena de suministro?</a:t>
            </a:r>
          </a:p>
          <a:p>
            <a:pPr marL="1028700" lvl="1" indent="-571500" algn="l" rtl="0">
              <a:buFont typeface="Wingdings" panose="05000000000000000000" pitchFamily="2" charset="2"/>
              <a:buChar char="§"/>
            </a:pPr>
            <a:r>
              <a:rPr lang="es-ES" sz="3200" b="0" i="0" u="none" baseline="0" dirty="0">
                <a:latin typeface="Verdana" panose="020B0604030504040204" pitchFamily="34" charset="0"/>
                <a:ea typeface="Verdana" panose="020B0604030504040204" pitchFamily="34" charset="0"/>
                <a:cs typeface="Verdana" panose="020B0604030504040204" pitchFamily="34" charset="0"/>
              </a:rPr>
              <a:t>Para su empresa</a:t>
            </a:r>
          </a:p>
          <a:p>
            <a:pPr marL="1028700" lvl="1" indent="-571500" algn="l" rtl="0">
              <a:buFont typeface="Wingdings" panose="05000000000000000000" pitchFamily="2" charset="2"/>
              <a:buChar char="§"/>
            </a:pPr>
            <a:r>
              <a:rPr lang="es-ES" sz="3200" b="0" i="0" u="none" baseline="0" dirty="0">
                <a:latin typeface="Verdana" panose="020B0604030504040204" pitchFamily="34" charset="0"/>
                <a:ea typeface="Verdana" panose="020B0604030504040204" pitchFamily="34" charset="0"/>
                <a:cs typeface="Verdana" panose="020B0604030504040204" pitchFamily="34" charset="0"/>
              </a:rPr>
              <a:t>Para usted y sus equipos de compra</a:t>
            </a:r>
          </a:p>
          <a:p>
            <a:pPr marL="1028700" lvl="1" indent="-571500" algn="l" rtl="0">
              <a:buFont typeface="Wingdings" panose="05000000000000000000" pitchFamily="2" charset="2"/>
              <a:buChar char="§"/>
            </a:pPr>
            <a:r>
              <a:rPr lang="es-ES" sz="3200" b="0" i="0" u="none" baseline="0" dirty="0">
                <a:latin typeface="Verdana" panose="020B0604030504040204" pitchFamily="34" charset="0"/>
                <a:ea typeface="Verdana" panose="020B0604030504040204" pitchFamily="34" charset="0"/>
                <a:cs typeface="Verdana" panose="020B0604030504040204" pitchFamily="34" charset="0"/>
              </a:rPr>
              <a:t>Para los proveedores</a:t>
            </a:r>
            <a:endParaRPr lang="es-ES" sz="1200"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pPr marL="0" lvl="1" algn="l" rtl="0">
              <a:lnSpc>
                <a:spcPct val="90000"/>
              </a:lnSpc>
              <a:spcBef>
                <a:spcPts val="600"/>
              </a:spcBef>
            </a:pPr>
            <a:endParaRPr lang="es-ES" sz="1200"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endParaRPr lang="es-ES" sz="1100" dirty="0">
              <a:latin typeface="Verdana" panose="020B0604030504040204" pitchFamily="34" charset="0"/>
              <a:ea typeface="Verdana" panose="020B0604030504040204" pitchFamily="34" charset="0"/>
              <a:cs typeface="Verdana" panose="020B0604030504040204" pitchFamily="34" charset="0"/>
            </a:endParaRPr>
          </a:p>
          <a:p>
            <a:endParaRPr lang="es-ES" sz="1100" dirty="0">
              <a:latin typeface="Verdana" panose="020B0604030504040204" pitchFamily="34" charset="0"/>
              <a:ea typeface="Verdana" panose="020B0604030504040204" pitchFamily="34" charset="0"/>
              <a:cs typeface="Verdana" panose="020B0604030504040204" pitchFamily="34" charset="0"/>
            </a:endParaRPr>
          </a:p>
          <a:p>
            <a:endParaRPr lang="es-ES" sz="1100" dirty="0">
              <a:latin typeface="Verdana" panose="020B0604030504040204" pitchFamily="34" charset="0"/>
              <a:ea typeface="Verdana" panose="020B0604030504040204" pitchFamily="34" charset="0"/>
              <a:cs typeface="Verdana" panose="020B0604030504040204" pitchFamily="34" charset="0"/>
            </a:endParaRPr>
          </a:p>
          <a:p>
            <a:pPr lvl="1" rtl="0"/>
            <a:endParaRPr lang="es-ES" sz="1100" dirty="0">
              <a:latin typeface="Verdana" panose="020B0604030504040204" pitchFamily="34" charset="0"/>
              <a:ea typeface="Verdana" panose="020B0604030504040204" pitchFamily="34" charset="0"/>
              <a:cs typeface="Verdana" panose="020B0604030504040204" pitchFamily="34" charset="0"/>
            </a:endParaRPr>
          </a:p>
          <a:p>
            <a:endParaRPr lang="es-ES" sz="12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12</a:t>
            </a:fld>
            <a:endParaRPr lang="es-ES" dirty="0"/>
          </a:p>
        </p:txBody>
      </p:sp>
      <p:sp>
        <p:nvSpPr>
          <p:cNvPr id="9" name="Title 1">
            <a:extLst>
              <a:ext uri="{FF2B5EF4-FFF2-40B4-BE49-F238E27FC236}">
                <a16:creationId xmlns:a16="http://schemas.microsoft.com/office/drawing/2014/main" xmlns="" id="{0F3FB9AB-78EC-6541-A51D-D479FF722DC6}"/>
              </a:ext>
            </a:extLst>
          </p:cNvPr>
          <p:cNvSpPr>
            <a:spLocks noGrp="1"/>
          </p:cNvSpPr>
          <p:nvPr>
            <p:ph type="ctrTitle"/>
          </p:nvPr>
        </p:nvSpPr>
        <p:spPr>
          <a:xfrm>
            <a:off x="575094" y="691755"/>
            <a:ext cx="11172406"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¿POR QUÉ ES IMPORTANTE APOYAR EL TRABAJO DECENTE PARA TODOS? </a:t>
            </a:r>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591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6AB3089-3382-4BB8-A6E5-977B0EF60536}"/>
              </a:ext>
            </a:extLst>
          </p:cNvPr>
          <p:cNvSpPr>
            <a:spLocks noGrp="1"/>
          </p:cNvSpPr>
          <p:nvPr>
            <p:ph type="title"/>
          </p:nvPr>
        </p:nvSpPr>
        <p:spPr/>
        <p:txBody>
          <a:bodyPr/>
          <a:lstStyle/>
          <a:p>
            <a:r>
              <a:rPr lang="es-ES" dirty="0">
                <a:latin typeface="Verdana" panose="020B0604030504040204" pitchFamily="34" charset="0"/>
                <a:ea typeface="Verdana" panose="020B0604030504040204" pitchFamily="34" charset="0"/>
                <a:cs typeface="Verdana" panose="020B0604030504040204" pitchFamily="34" charset="0"/>
              </a:rPr>
              <a:t>RESUMEN: TRABAJO decente: ¿POR QUÉ ES IMPORTANTE?</a:t>
            </a:r>
            <a:endParaRPr lang="en-US" dirty="0"/>
          </a:p>
        </p:txBody>
      </p:sp>
    </p:spTree>
    <p:extLst>
      <p:ext uri="{BB962C8B-B14F-4D97-AF65-F5344CB8AC3E}">
        <p14:creationId xmlns:p14="http://schemas.microsoft.com/office/powerpoint/2010/main" val="165590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2B254BF-37DA-42BE-B8AF-7878D2781A1D}"/>
              </a:ext>
            </a:extLst>
          </p:cNvPr>
          <p:cNvSpPr>
            <a:spLocks noGrp="1"/>
          </p:cNvSpPr>
          <p:nvPr>
            <p:ph type="sldNum" sz="quarter" idx="4"/>
          </p:nvPr>
        </p:nvSpPr>
        <p:spPr/>
        <p:txBody>
          <a:bodyPr/>
          <a:lstStyle/>
          <a:p>
            <a:pPr rtl="0"/>
            <a:fld id="{E1C3621B-6C8A-6941-9CAD-B981455913CB}" type="slidenum">
              <a:rPr/>
              <a:pPr rtl="0"/>
              <a:t>14</a:t>
            </a:fld>
            <a:endParaRPr lang="es-ES" dirty="0"/>
          </a:p>
        </p:txBody>
      </p:sp>
      <p:pic>
        <p:nvPicPr>
          <p:cNvPr id="7" name="Picture 6">
            <a:extLst>
              <a:ext uri="{FF2B5EF4-FFF2-40B4-BE49-F238E27FC236}">
                <a16:creationId xmlns:a16="http://schemas.microsoft.com/office/drawing/2014/main" xmlns=""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a16="http://schemas.microsoft.com/office/drawing/2014/main" xmlns="" id="{297AC081-21FE-4966-AC60-18194F2084C1}"/>
              </a:ext>
            </a:extLst>
          </p:cNvPr>
          <p:cNvSpPr txBox="1">
            <a:spLocks/>
          </p:cNvSpPr>
          <p:nvPr/>
        </p:nvSpPr>
        <p:spPr>
          <a:xfrm>
            <a:off x="5909469" y="1736720"/>
            <a:ext cx="5766167"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rtl="0"/>
            <a:r>
              <a:rPr lang="es-ES" sz="2000" b="1" i="0" u="none" baseline="0" dirty="0">
                <a:latin typeface="Verdana" panose="020B0604030504040204" pitchFamily="34" charset="0"/>
                <a:ea typeface="Verdana" panose="020B0604030504040204" pitchFamily="34" charset="0"/>
                <a:cs typeface="Verdana" panose="020B0604030504040204" pitchFamily="34" charset="0"/>
              </a:rPr>
              <a:t>Por qué la opción más barata puede no tener el mínimo coste</a:t>
            </a:r>
          </a:p>
          <a:p>
            <a:endParaRPr lang="es-ES" sz="1000" dirty="0">
              <a:latin typeface="Verdana" panose="020B0604030504040204" pitchFamily="34" charset="0"/>
              <a:ea typeface="Verdana" panose="020B0604030504040204" pitchFamily="34" charset="0"/>
              <a:cs typeface="Verdana" panose="020B0604030504040204" pitchFamily="34" charset="0"/>
            </a:endParaRPr>
          </a:p>
          <a:p>
            <a:pPr algn="l" rtl="0">
              <a:spcAft>
                <a:spcPts val="800"/>
              </a:spcAft>
            </a:pPr>
            <a:r>
              <a:rPr lang="es-ES" b="0" i="0" u="none" baseline="0" dirty="0">
                <a:latin typeface="Verdana" panose="020B0604030504040204" pitchFamily="34" charset="0"/>
                <a:ea typeface="Verdana" panose="020B0604030504040204" pitchFamily="34" charset="0"/>
                <a:cs typeface="Verdana" panose="020B0604030504040204" pitchFamily="34" charset="0"/>
              </a:rPr>
              <a:t>Un objetivo importante para todos los encargados/as de compras es crear ahorros a través de sus decisiones de compra.</a:t>
            </a:r>
          </a:p>
          <a:p>
            <a:pPr algn="l" rtl="0">
              <a:spcAft>
                <a:spcPts val="800"/>
              </a:spcAft>
            </a:pPr>
            <a:r>
              <a:rPr lang="es-ES" b="0" i="0" u="none" baseline="0" dirty="0">
                <a:latin typeface="Verdana" panose="020B0604030504040204" pitchFamily="34" charset="0"/>
                <a:ea typeface="Verdana" panose="020B0604030504040204" pitchFamily="34" charset="0"/>
                <a:cs typeface="Verdana" panose="020B0604030504040204" pitchFamily="34" charset="0"/>
              </a:rPr>
              <a:t>Sin embargo, si la opción más barata no respalda el trabajo decente para los empleados del proveedor, o si no satisface la creciente demanda de las empresas de respetar los derechos humanos y laborales, esta decisión puede no tener el mínimo coste para su empresa en general. </a:t>
            </a:r>
          </a:p>
          <a:p>
            <a:endParaRPr lang="es-ES" dirty="0">
              <a:latin typeface="Verdana" panose="020B0604030504040204" pitchFamily="34" charset="0"/>
              <a:ea typeface="Verdana" panose="020B0604030504040204" pitchFamily="34" charset="0"/>
              <a:cs typeface="Verdana" panose="020B0604030504040204" pitchFamily="34" charset="0"/>
            </a:endParaRPr>
          </a:p>
          <a:p>
            <a:pPr marL="285750" lvl="1" indent="-285750" algn="l" rtl="0">
              <a:lnSpc>
                <a:spcPct val="90000"/>
              </a:lnSpc>
              <a:spcBef>
                <a:spcPts val="600"/>
              </a:spcBef>
              <a:buFont typeface="Arial" panose="020B0604020202020204" pitchFamily="34" charset="0"/>
              <a:buChar char="•"/>
            </a:pPr>
            <a:endParaRPr lang="es-ES"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597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2B254BF-37DA-42BE-B8AF-7878D2781A1D}"/>
              </a:ext>
            </a:extLst>
          </p:cNvPr>
          <p:cNvSpPr>
            <a:spLocks noGrp="1"/>
          </p:cNvSpPr>
          <p:nvPr>
            <p:ph type="sldNum" sz="quarter" idx="4"/>
          </p:nvPr>
        </p:nvSpPr>
        <p:spPr/>
        <p:txBody>
          <a:bodyPr/>
          <a:lstStyle/>
          <a:p>
            <a:pPr rtl="0"/>
            <a:fld id="{E1C3621B-6C8A-6941-9CAD-B981455913CB}" type="slidenum">
              <a:rPr/>
              <a:pPr rtl="0"/>
              <a:t>15</a:t>
            </a:fld>
            <a:endParaRPr lang="es-ES" dirty="0"/>
          </a:p>
        </p:txBody>
      </p:sp>
      <p:pic>
        <p:nvPicPr>
          <p:cNvPr id="7" name="Picture 6">
            <a:extLst>
              <a:ext uri="{FF2B5EF4-FFF2-40B4-BE49-F238E27FC236}">
                <a16:creationId xmlns:a16="http://schemas.microsoft.com/office/drawing/2014/main" xmlns=""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a16="http://schemas.microsoft.com/office/drawing/2014/main" xmlns="" id="{297AC081-21FE-4966-AC60-18194F2084C1}"/>
              </a:ext>
            </a:extLst>
          </p:cNvPr>
          <p:cNvSpPr txBox="1">
            <a:spLocks/>
          </p:cNvSpPr>
          <p:nvPr/>
        </p:nvSpPr>
        <p:spPr>
          <a:xfrm>
            <a:off x="5651754" y="1060275"/>
            <a:ext cx="6424632"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rtl="0"/>
            <a:r>
              <a:rPr lang="es-ES" sz="1800" b="1" i="0" u="none" baseline="0" dirty="0">
                <a:latin typeface="Verdana" panose="020B0604030504040204" pitchFamily="34" charset="0"/>
                <a:ea typeface="Verdana" panose="020B0604030504040204" pitchFamily="34" charset="0"/>
                <a:cs typeface="Verdana" panose="020B0604030504040204" pitchFamily="34" charset="0"/>
              </a:rPr>
              <a:t>Por qué la opción más barata puede no tener el mínimo coste</a:t>
            </a:r>
          </a:p>
          <a:p>
            <a:pPr algn="l" rtl="0">
              <a:lnSpc>
                <a:spcPct val="100000"/>
              </a:lnSpc>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Las consecuencias para su empresa podrían ser:</a:t>
            </a:r>
          </a:p>
          <a:p>
            <a:pPr marL="285750" lvl="0" indent="-285750" algn="l" rtl="0">
              <a:lnSpc>
                <a:spcPct val="100000"/>
              </a:lnSpc>
              <a:buFont typeface="Wingdings" panose="05000000000000000000" pitchFamily="2" charset="2"/>
              <a:buChar char="§"/>
            </a:pPr>
            <a:r>
              <a:rPr lang="es-ES" sz="1400" b="1" i="0" u="none" baseline="0" dirty="0">
                <a:latin typeface="Verdana" panose="020B0604030504040204" pitchFamily="34" charset="0"/>
                <a:ea typeface="Verdana" panose="020B0604030504040204" pitchFamily="34" charset="0"/>
                <a:cs typeface="Verdana" panose="020B0604030504040204" pitchFamily="34" charset="0"/>
              </a:rPr>
              <a:t>Mala calidad</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o fallos en los productos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lnSpc>
                <a:spcPct val="100000"/>
              </a:lnSpc>
              <a:buFont typeface="Wingdings" panose="05000000000000000000" pitchFamily="2" charset="2"/>
              <a:buChar char="§"/>
            </a:pPr>
            <a:r>
              <a:rPr lang="es-ES" sz="1400" b="1" i="0" u="none" baseline="0" dirty="0">
                <a:latin typeface="Verdana" panose="020B0604030504040204" pitchFamily="34" charset="0"/>
                <a:ea typeface="Verdana" panose="020B0604030504040204" pitchFamily="34" charset="0"/>
                <a:cs typeface="Verdana" panose="020B0604030504040204" pitchFamily="34" charset="0"/>
              </a:rPr>
              <a:t>Inconsistencias</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en el suministro de productos o servicios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Las</a:t>
            </a:r>
            <a:r>
              <a:rPr lang="es-ES" sz="1400" b="1" i="0" u="none" baseline="0" dirty="0">
                <a:latin typeface="Verdana" panose="020B0604030504040204" pitchFamily="34" charset="0"/>
                <a:ea typeface="Verdana" panose="020B0604030504040204" pitchFamily="34" charset="0"/>
                <a:cs typeface="Verdana" panose="020B0604030504040204" pitchFamily="34" charset="0"/>
              </a:rPr>
              <a:t> malas condiciones de trabajo</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que podrían conducir a:</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Paradas de producción debido a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disturbios de los trabajadores</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o huelgas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Aumento de los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costes de gestión</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para hacer frente a cualquier problema que surja</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1" i="0" u="none" baseline="0" dirty="0">
                <a:latin typeface="Verdana" panose="020B0604030504040204" pitchFamily="34" charset="0"/>
                <a:ea typeface="Verdana" panose="020B0604030504040204" pitchFamily="34" charset="0"/>
                <a:cs typeface="Verdana" panose="020B0604030504040204" pitchFamily="34" charset="0"/>
              </a:rPr>
              <a:t>Alto coste de la rotación de empleados</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para proveedores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Aumento de los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costos de cumplimiento</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o de las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responsabilidades legales</a:t>
            </a: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Impactos en la </a:t>
            </a:r>
            <a:r>
              <a:rPr lang="es-ES" sz="1400" b="1" i="0" u="none" baseline="0" dirty="0">
                <a:latin typeface="Verdana" panose="020B0604030504040204" pitchFamily="34" charset="0"/>
                <a:ea typeface="Verdana" panose="020B0604030504040204" pitchFamily="34" charset="0"/>
                <a:cs typeface="Verdana" panose="020B0604030504040204" pitchFamily="34" charset="0"/>
              </a:rPr>
              <a:t>reputación</a:t>
            </a:r>
            <a:r>
              <a:rPr lang="es-ES" sz="1400" b="0" i="0" u="none" baseline="0" dirty="0">
                <a:latin typeface="Verdana" panose="020B0604030504040204" pitchFamily="34" charset="0"/>
                <a:ea typeface="Verdana" panose="020B0604030504040204" pitchFamily="34" charset="0"/>
                <a:cs typeface="Verdana" panose="020B0604030504040204" pitchFamily="34" charset="0"/>
              </a:rPr>
              <a:t> y aumento de la presión desde las partes interesadas, si se detectan malas prácticas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Pérdida potencial de los contratos gubernamentales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511175" lvl="0" indent="-285750" algn="l" rtl="0">
              <a:lnSpc>
                <a:spcPct val="100000"/>
              </a:lnSpc>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Posible pérdida de contratos ante otros proveedores que pueden ofrecer condiciones de trabajo dignas a compradores</a:t>
            </a:r>
          </a:p>
          <a:p>
            <a:pPr marL="511175" indent="-285750" algn="l" rtl="0">
              <a:lnSpc>
                <a:spcPct val="100000"/>
              </a:lnSpc>
              <a:buFont typeface="Wingdings" panose="05000000000000000000" pitchFamily="2" charset="2"/>
              <a:buChar char="§"/>
            </a:pP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Retirada de financiación</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 proyectos por prestamistas</a:t>
            </a:r>
          </a:p>
          <a:p>
            <a:pPr marL="511175" indent="-285750" algn="l" rtl="0">
              <a:lnSpc>
                <a:spcPct val="100000"/>
              </a:lnSpc>
              <a:buFont typeface="Wingdings" panose="05000000000000000000" pitchFamily="2" charset="2"/>
              <a:buChar char="§"/>
            </a:pPr>
            <a:r>
              <a:rPr lang="es-ES" sz="14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Auditorías</a:t>
            </a:r>
            <a:r>
              <a:rPr lang="es-ES" sz="1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más frecuentes y monitoreo de proveedores para verificar las condiciones que podrían aumentar los costos</a:t>
            </a:r>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lvl="1" indent="-285750" algn="l" rtl="0">
              <a:lnSpc>
                <a:spcPct val="90000"/>
              </a:lnSpc>
              <a:spcBef>
                <a:spcPts val="600"/>
              </a:spcBef>
              <a:buFont typeface="Arial" panose="020B0604020202020204" pitchFamily="34" charset="0"/>
              <a:buChar char="•"/>
            </a:pPr>
            <a:endParaRPr lang="es-ES"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7650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2B254BF-37DA-42BE-B8AF-7878D2781A1D}"/>
              </a:ext>
            </a:extLst>
          </p:cNvPr>
          <p:cNvSpPr>
            <a:spLocks noGrp="1"/>
          </p:cNvSpPr>
          <p:nvPr>
            <p:ph type="sldNum" sz="quarter" idx="4"/>
          </p:nvPr>
        </p:nvSpPr>
        <p:spPr/>
        <p:txBody>
          <a:bodyPr/>
          <a:lstStyle/>
          <a:p>
            <a:pPr rtl="0"/>
            <a:fld id="{E1C3621B-6C8A-6941-9CAD-B981455913CB}" type="slidenum">
              <a:rPr/>
              <a:pPr rtl="0"/>
              <a:t>16</a:t>
            </a:fld>
            <a:endParaRPr lang="es-ES" dirty="0"/>
          </a:p>
        </p:txBody>
      </p:sp>
      <p:pic>
        <p:nvPicPr>
          <p:cNvPr id="7" name="Picture 6">
            <a:extLst>
              <a:ext uri="{FF2B5EF4-FFF2-40B4-BE49-F238E27FC236}">
                <a16:creationId xmlns:a16="http://schemas.microsoft.com/office/drawing/2014/main" xmlns="" id="{42182EA9-A907-CA4A-92CA-1160CC181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
        <p:nvSpPr>
          <p:cNvPr id="9" name="Subtitle 4">
            <a:extLst>
              <a:ext uri="{FF2B5EF4-FFF2-40B4-BE49-F238E27FC236}">
                <a16:creationId xmlns:a16="http://schemas.microsoft.com/office/drawing/2014/main" xmlns="" id="{297AC081-21FE-4966-AC60-18194F2084C1}"/>
              </a:ext>
            </a:extLst>
          </p:cNvPr>
          <p:cNvSpPr>
            <a:spLocks noGrp="1"/>
          </p:cNvSpPr>
          <p:nvPr>
            <p:ph type="subTitle" idx="1"/>
          </p:nvPr>
        </p:nvSpPr>
        <p:spPr>
          <a:xfrm>
            <a:off x="5580403" y="679416"/>
            <a:ext cx="6453352" cy="4532591"/>
          </a:xfrm>
        </p:spPr>
        <p:txBody>
          <a:bodyPr vert="horz" lIns="91440" tIns="45720" rIns="91440" bIns="45720" numCol="1" rtlCol="0" anchor="t">
            <a:noAutofit/>
          </a:bodyPr>
          <a:lstStyle/>
          <a:p>
            <a:pPr algn="l" rtl="0"/>
            <a:r>
              <a:rPr lang="es-ES" sz="2000" b="1" i="0" u="none" baseline="0" dirty="0">
                <a:latin typeface="Verdana" panose="020B0604030504040204" pitchFamily="34" charset="0"/>
                <a:ea typeface="Verdana" panose="020B0604030504040204" pitchFamily="34" charset="0"/>
                <a:cs typeface="Verdana" panose="020B0604030504040204" pitchFamily="34" charset="0"/>
              </a:rPr>
              <a:t>Comprar responsablemente puede ahorrarle dinero a largo plazo</a:t>
            </a:r>
            <a:endParaRPr lang="es-ES" sz="2000" dirty="0">
              <a:latin typeface="Verdana" panose="020B0604030504040204" pitchFamily="34" charset="0"/>
              <a:ea typeface="Verdana" panose="020B0604030504040204" pitchFamily="34" charset="0"/>
              <a:cs typeface="Verdana" panose="020B0604030504040204" pitchFamily="34" charset="0"/>
            </a:endParaRPr>
          </a:p>
          <a:p>
            <a:endParaRPr lang="es-ES" sz="1050"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Considerar el trabajo decente en sus decisiones de compra puede beneficiar a su empresa al:</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Asegurar proveedores</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consistentes y fiables</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Hacerse un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cliente de elección </a:t>
            </a: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y acceder a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nuevos mercados</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Construyendo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resiliencia </a:t>
            </a: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 largo plazo en sus cadenas de suministro</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Atracción</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financiamiento adicional </a:t>
            </a: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mediante la reducción del riesgo de los proyectos</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Proteger la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imagen de marca</a:t>
            </a: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y la reputación de la empresa</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«Hacer el bien», en línea con los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valores</a:t>
            </a: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 su empresa </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Ayudar a construir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sociedades saludables </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Atraer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mejores solicitantes de empleo </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Cumplir con los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requisitos legales</a:t>
            </a: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y las normas</a:t>
            </a:r>
          </a:p>
          <a:p>
            <a:pPr marL="285750" lvl="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Cumplir con las </a:t>
            </a:r>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expectativas de las partes interesadas</a:t>
            </a: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internas y externas</a:t>
            </a:r>
            <a:endParaRPr lang="es-E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E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93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2B254BF-37DA-42BE-B8AF-7878D2781A1D}"/>
              </a:ext>
            </a:extLst>
          </p:cNvPr>
          <p:cNvSpPr>
            <a:spLocks noGrp="1"/>
          </p:cNvSpPr>
          <p:nvPr>
            <p:ph type="sldNum" sz="quarter" idx="4"/>
          </p:nvPr>
        </p:nvSpPr>
        <p:spPr/>
        <p:txBody>
          <a:bodyPr/>
          <a:lstStyle/>
          <a:p>
            <a:pPr rtl="0"/>
            <a:fld id="{E1C3621B-6C8A-6941-9CAD-B981455913CB}" type="slidenum">
              <a:rPr/>
              <a:pPr rtl="0"/>
              <a:t>17</a:t>
            </a:fld>
            <a:endParaRPr lang="es-ES" dirty="0"/>
          </a:p>
        </p:txBody>
      </p:sp>
      <p:sp>
        <p:nvSpPr>
          <p:cNvPr id="4" name="Title 3">
            <a:extLst>
              <a:ext uri="{FF2B5EF4-FFF2-40B4-BE49-F238E27FC236}">
                <a16:creationId xmlns:a16="http://schemas.microsoft.com/office/drawing/2014/main" xmlns="" id="{2C02A31C-DACA-4AF5-A8BA-FBE2909E7B86}"/>
              </a:ext>
            </a:extLst>
          </p:cNvPr>
          <p:cNvSpPr>
            <a:spLocks noGrp="1"/>
          </p:cNvSpPr>
          <p:nvPr>
            <p:ph type="ctrTitle"/>
          </p:nvPr>
        </p:nvSpPr>
        <p:spPr>
          <a:xfrm>
            <a:off x="5672073" y="332313"/>
            <a:ext cx="6611596" cy="844945"/>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¿CUÁL ES LA RESPONSABILIDAD DE SU EMPRESA?</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xmlns="" id="{297AC081-21FE-4966-AC60-18194F2084C1}"/>
              </a:ext>
            </a:extLst>
          </p:cNvPr>
          <p:cNvSpPr>
            <a:spLocks noGrp="1"/>
          </p:cNvSpPr>
          <p:nvPr>
            <p:ph type="subTitle" idx="1"/>
          </p:nvPr>
        </p:nvSpPr>
        <p:spPr>
          <a:xfrm>
            <a:off x="6053958" y="2126751"/>
            <a:ext cx="5414517" cy="4045454"/>
          </a:xfrm>
        </p:spPr>
        <p:txBody>
          <a:bodyPr/>
          <a:lstStyle/>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endParaRPr lang="es-ES" dirty="0">
              <a:solidFill>
                <a:srgbClr val="FF0000"/>
              </a:solidFill>
            </a:endParaRPr>
          </a:p>
          <a:p>
            <a:pPr algn="l" rtl="0"/>
            <a:r>
              <a:rPr lang="es-ES" b="0" i="0" u="none" baseline="0" dirty="0">
                <a:solidFill>
                  <a:srgbClr val="FF0000"/>
                </a:solidFill>
              </a:rPr>
              <a:t>Las notas para el facilitador se proporcionan en los comentarios que figuran a continuación.</a:t>
            </a:r>
            <a:endParaRPr lang="es-ES" dirty="0">
              <a:solidFill>
                <a:srgbClr val="FF0000"/>
              </a:solidFill>
            </a:endParaRPr>
          </a:p>
          <a:p>
            <a:endParaRPr lang="es-ES" sz="1800" dirty="0"/>
          </a:p>
          <a:p>
            <a:endParaRPr lang="es-ES" sz="1400" dirty="0"/>
          </a:p>
        </p:txBody>
      </p:sp>
      <p:pic>
        <p:nvPicPr>
          <p:cNvPr id="6" name="Picture 5">
            <a:extLst>
              <a:ext uri="{FF2B5EF4-FFF2-40B4-BE49-F238E27FC236}">
                <a16:creationId xmlns:a16="http://schemas.microsoft.com/office/drawing/2014/main" xmlns="" id="{D480E73A-34C3-7C4A-9457-49EB66F9E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3"/>
            <a:ext cx="5397066" cy="5846296"/>
          </a:xfrm>
          <a:prstGeom prst="rect">
            <a:avLst/>
          </a:prstGeom>
        </p:spPr>
      </p:pic>
      <p:sp>
        <p:nvSpPr>
          <p:cNvPr id="8" name="Subtitle 4">
            <a:extLst>
              <a:ext uri="{FF2B5EF4-FFF2-40B4-BE49-F238E27FC236}">
                <a16:creationId xmlns:a16="http://schemas.microsoft.com/office/drawing/2014/main" xmlns="" id="{297AC081-21FE-4966-AC60-18194F2084C1}"/>
              </a:ext>
            </a:extLst>
          </p:cNvPr>
          <p:cNvSpPr txBox="1">
            <a:spLocks/>
          </p:cNvSpPr>
          <p:nvPr/>
        </p:nvSpPr>
        <p:spPr>
          <a:xfrm>
            <a:off x="5763742" y="1702676"/>
            <a:ext cx="6428258" cy="4282704"/>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rtl="0"/>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Las empresas tienen la responsabilidad de considerar las condiciones de trabajo en su cadena de suministro más allá del nivel 1 al comprar bienes y servicios. </a:t>
            </a:r>
          </a:p>
          <a:p>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Esto se exige por los Principios Rectores de las Naciones Unidas sobre las Empresas y los Derechos Humanos </a:t>
            </a:r>
          </a:p>
          <a:p>
            <a:pPr marL="342900" indent="-34290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Se refleja en la Agenda 2030 y en los ODS</a:t>
            </a:r>
          </a:p>
          <a:p>
            <a:pPr marL="342900" indent="-34290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Las leyes, por ejemplo, las de Reino Unido y Australia sobre la esclavitud moderna y la ley francesa de deber de vigilancia, incorporan cada vez más este requisito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Las empresas pueden influir significativamente en el trabajo decente para los trabajadores de los proveedores, mediante la adaptación de sus propias prácticas de compra.</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En nuestro mundo globalizado e interconectado, la empresa debe asumir la responsabilidad de cualquier impacto que sus prácticas de compra tengan a lo largo de su cadena de suministro.</a:t>
            </a:r>
          </a:p>
          <a:p>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622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2B254BF-37DA-42BE-B8AF-7878D2781A1D}"/>
              </a:ext>
            </a:extLst>
          </p:cNvPr>
          <p:cNvSpPr>
            <a:spLocks noGrp="1"/>
          </p:cNvSpPr>
          <p:nvPr>
            <p:ph type="sldNum" sz="quarter" idx="4"/>
          </p:nvPr>
        </p:nvSpPr>
        <p:spPr/>
        <p:txBody>
          <a:bodyPr/>
          <a:lstStyle/>
          <a:p>
            <a:pPr rtl="0"/>
            <a:fld id="{E1C3621B-6C8A-6941-9CAD-B981455913CB}" type="slidenum">
              <a:rPr/>
              <a:pPr rtl="0"/>
              <a:t>18</a:t>
            </a:fld>
            <a:endParaRPr lang="es-ES" dirty="0"/>
          </a:p>
        </p:txBody>
      </p:sp>
      <p:sp>
        <p:nvSpPr>
          <p:cNvPr id="4" name="Title 3">
            <a:extLst>
              <a:ext uri="{FF2B5EF4-FFF2-40B4-BE49-F238E27FC236}">
                <a16:creationId xmlns:a16="http://schemas.microsoft.com/office/drawing/2014/main" xmlns="" id="{2C02A31C-DACA-4AF5-A8BA-FBE2909E7B86}"/>
              </a:ext>
            </a:extLst>
          </p:cNvPr>
          <p:cNvSpPr>
            <a:spLocks noGrp="1"/>
          </p:cNvSpPr>
          <p:nvPr>
            <p:ph type="ctrTitle"/>
          </p:nvPr>
        </p:nvSpPr>
        <p:spPr>
          <a:xfrm>
            <a:off x="5909470" y="457200"/>
            <a:ext cx="5814444" cy="1079499"/>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¿CÓMO PODEMOS IDENTIFICAR LOS RIESGOS?</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xmlns="" id="{297AC081-21FE-4966-AC60-18194F2084C1}"/>
              </a:ext>
            </a:extLst>
          </p:cNvPr>
          <p:cNvSpPr>
            <a:spLocks noGrp="1"/>
          </p:cNvSpPr>
          <p:nvPr>
            <p:ph type="subTitle" idx="1"/>
          </p:nvPr>
        </p:nvSpPr>
        <p:spPr/>
        <p:txBody>
          <a:bodyPr/>
          <a:lstStyle/>
          <a:p>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rtl="0"/>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Numerosos impactos en los trabajadores, y en los riesgos para su empresa, ocurren en partes más distantes de la cadena de suministro.</a:t>
            </a:r>
          </a:p>
          <a:p>
            <a:endParaRPr lang="es-E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rtl="0"/>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Los </a:t>
            </a:r>
            <a:r>
              <a:rPr lang="es-ES" sz="18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enfoques basados en el cumplimiento</a:t>
            </a:r>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están ahí para garantizar que su empresa cumpla con las normas y estándares. Pero: </a:t>
            </a:r>
            <a:r>
              <a:rPr lang="es-ES" sz="18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el cumplimiento puede no ser suficiente para comprender y gestionar los riesgos más allá de sus proveedores de nivel 1.</a:t>
            </a: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rtl="0"/>
            <a:r>
              <a:rPr lang="es-ES" sz="18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El uso de herramientas de compromiso y diálogo lo ayudará a construir una mejor comprensión y lograr cambios.</a:t>
            </a:r>
            <a:endParaRPr lang="es-E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xmlns="" id="{34B48A94-854C-1544-8581-C4C762F336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40" y="332315"/>
            <a:ext cx="5397086" cy="5846294"/>
          </a:xfrm>
          <a:prstGeom prst="rect">
            <a:avLst/>
          </a:prstGeom>
        </p:spPr>
      </p:pic>
    </p:spTree>
    <p:extLst>
      <p:ext uri="{BB962C8B-B14F-4D97-AF65-F5344CB8AC3E}">
        <p14:creationId xmlns:p14="http://schemas.microsoft.com/office/powerpoint/2010/main" val="2163209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765737"/>
            <a:ext cx="11326620" cy="4480609"/>
          </a:xfrm>
        </p:spPr>
        <p:txBody>
          <a:bodyPr vert="horz" lIns="91440" tIns="45720" rIns="91440" bIns="45720" numCol="1" rtlCol="0" anchor="t">
            <a:noAutofit/>
          </a:bodyPr>
          <a:lstStyle/>
          <a:p>
            <a:pPr algn="l" rtl="0">
              <a:spcAft>
                <a:spcPts val="1200"/>
              </a:spcAft>
            </a:pPr>
            <a:r>
              <a:rPr lang="es-ES" sz="1800" b="0" i="0" u="none" baseline="0" dirty="0">
                <a:latin typeface="Verdana" panose="020B0604030504040204" pitchFamily="34" charset="0"/>
                <a:ea typeface="Verdana" panose="020B0604030504040204" pitchFamily="34" charset="0"/>
                <a:cs typeface="Verdana" panose="020B0604030504040204" pitchFamily="34" charset="0"/>
              </a:rPr>
              <a:t>Muchas empresas abordan el trabajo decente como una tarea de cumplimiento, donde los riesgos se minimizan alineándose con los estándares legales, de socios comerciales, industriales o normas de expertos, o imponiendo requisitos relevantes a sus proveedores directos.</a:t>
            </a:r>
          </a:p>
          <a:p>
            <a:pPr algn="l" rtl="0">
              <a:spcAft>
                <a:spcPts val="1200"/>
              </a:spcAft>
            </a:pPr>
            <a:r>
              <a:rPr lang="es-ES" sz="1800" b="0" i="0" u="none" baseline="0" dirty="0">
                <a:latin typeface="Verdana" panose="020B0604030504040204" pitchFamily="34" charset="0"/>
                <a:ea typeface="Verdana" panose="020B0604030504040204" pitchFamily="34" charset="0"/>
                <a:cs typeface="Verdana" panose="020B0604030504040204" pitchFamily="34" charset="0"/>
              </a:rPr>
              <a:t>Las herramientas de uso común incluyen códigos de conducta, auditorías y planes de acción correctivos, compromisos políticos y </a:t>
            </a:r>
            <a:r>
              <a:rPr lang="es-ES" sz="1800" dirty="0">
                <a:latin typeface="Verdana" panose="020B0604030504040204" pitchFamily="34" charset="0"/>
                <a:ea typeface="Verdana" panose="020B0604030504040204" pitchFamily="34" charset="0"/>
                <a:cs typeface="Verdana" panose="020B0604030504040204" pitchFamily="34" charset="0"/>
              </a:rPr>
              <a:t/>
            </a:r>
            <a:br>
              <a:rPr lang="es-ES" sz="1800" dirty="0">
                <a:latin typeface="Verdana" panose="020B0604030504040204" pitchFamily="34" charset="0"/>
                <a:ea typeface="Verdana" panose="020B0604030504040204" pitchFamily="34" charset="0"/>
                <a:cs typeface="Verdana" panose="020B0604030504040204" pitchFamily="34" charset="0"/>
              </a:rPr>
            </a:br>
            <a:r>
              <a:rPr lang="es-ES" sz="1800" b="0" i="0" u="none" baseline="0" dirty="0">
                <a:latin typeface="Verdana" panose="020B0604030504040204" pitchFamily="34" charset="0"/>
                <a:ea typeface="Verdana" panose="020B0604030504040204" pitchFamily="34" charset="0"/>
                <a:cs typeface="Verdana" panose="020B0604030504040204" pitchFamily="34" charset="0"/>
              </a:rPr>
              <a:t>otras regulaciones.</a:t>
            </a:r>
          </a:p>
          <a:p>
            <a:pPr algn="l" rtl="0">
              <a:spcAft>
                <a:spcPts val="1200"/>
              </a:spcAft>
            </a:pPr>
            <a:r>
              <a:rPr lang="es-ES" sz="2400" b="1" i="0" u="none" baseline="0" dirty="0">
                <a:latin typeface="Verdana" panose="020B0604030504040204" pitchFamily="34" charset="0"/>
                <a:ea typeface="Verdana" panose="020B0604030504040204" pitchFamily="34" charset="0"/>
                <a:cs typeface="Verdana" panose="020B0604030504040204" pitchFamily="34" charset="0"/>
              </a:rPr>
              <a:t>Reflexión grupal</a:t>
            </a:r>
          </a:p>
          <a:p>
            <a:pPr marL="457200" indent="-457200" algn="l" rtl="0">
              <a:buFont typeface="Wingdings" panose="05000000000000000000" pitchFamily="2" charset="2"/>
              <a:buChar char="§"/>
            </a:pPr>
            <a:r>
              <a:rPr lang="es-ES" sz="2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¿Cuáles podrían ser las deficiencias de un enfoque basado en el cumplimiento?</a:t>
            </a:r>
          </a:p>
          <a:p>
            <a:pPr marL="457200" indent="-457200" algn="l" rtl="0">
              <a:buFont typeface="Wingdings" panose="05000000000000000000" pitchFamily="2" charset="2"/>
              <a:buChar char="§"/>
            </a:pPr>
            <a:r>
              <a:rPr lang="es-ES" sz="24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¿Por qué podría ser bueno complementar este enfoque con otros tipos de compromiso con los proveedores?</a:t>
            </a: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19</a:t>
            </a:fld>
            <a:endParaRPr lang="es-ES" dirty="0"/>
          </a:p>
        </p:txBody>
      </p:sp>
      <p:sp>
        <p:nvSpPr>
          <p:cNvPr id="9" name="Title 1">
            <a:extLst>
              <a:ext uri="{FF2B5EF4-FFF2-40B4-BE49-F238E27FC236}">
                <a16:creationId xmlns:a16="http://schemas.microsoft.com/office/drawing/2014/main" xmlns="" id="{0F3FB9AB-78EC-6541-A51D-D479FF722DC6}"/>
              </a:ext>
            </a:extLst>
          </p:cNvPr>
          <p:cNvSpPr>
            <a:spLocks noGrp="1"/>
          </p:cNvSpPr>
          <p:nvPr>
            <p:ph type="ctrTitle"/>
          </p:nvPr>
        </p:nvSpPr>
        <p:spPr>
          <a:xfrm>
            <a:off x="575094" y="407976"/>
            <a:ext cx="11326620" cy="951694"/>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¿CUÁLES SON LAS LIMITACIONES DE LOS ENFOQUES BASADOS EN EL CUMPLIMIENTO PARA AYUDARLE A COMPRENDER LOS RIESGOS?</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xmlns="" id="{75638C94-FAFB-2D4C-877B-07C944C5D326}"/>
              </a:ext>
            </a:extLst>
          </p:cNvPr>
          <p:cNvSpPr/>
          <p:nvPr/>
        </p:nvSpPr>
        <p:spPr>
          <a:xfrm>
            <a:off x="670344" y="5971211"/>
            <a:ext cx="4636462" cy="369332"/>
          </a:xfrm>
          <a:prstGeom prst="rect">
            <a:avLst/>
          </a:prstGeom>
        </p:spPr>
        <p:txBody>
          <a:bodyPr wrap="none">
            <a:spAutoFit/>
          </a:bodyPr>
          <a:lstStyle/>
          <a:p>
            <a:pPr algn="l" rtl="0"/>
            <a:r>
              <a:rPr lang="es-ES" b="0" i="0" u="none" baseline="0" dirty="0">
                <a:solidFill>
                  <a:srgbClr val="FF0000"/>
                </a:solidFill>
              </a:rPr>
              <a:t>Las notas para el facilitador se proporcionan en los comentarios que figuran a continuación.</a:t>
            </a:r>
          </a:p>
        </p:txBody>
      </p:sp>
    </p:spTree>
    <p:extLst>
      <p:ext uri="{BB962C8B-B14F-4D97-AF65-F5344CB8AC3E}">
        <p14:creationId xmlns:p14="http://schemas.microsoft.com/office/powerpoint/2010/main" val="377091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575094" y="389932"/>
            <a:ext cx="11376274"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ACERCA DE ESTE PAQUETE DE FORMACIÓN |</a:t>
            </a: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 Con guía para el facilitador</a:t>
            </a:r>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p:txBody>
          <a:bodyPr/>
          <a:lstStyle/>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¿Para quién es?</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Este paquete contiene una serie de ejercicios prácticos dirigidos principalmente a los equipos de RSE, sostenibilidad y compras responsables que desean involucrar a los encargados/as de compras y otros profesionales de compras en la comprensión del trabajo decente y su relevancia para sus trabajos.</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Los encargados/as de compras también pueden utilizar los enfoques presentados aquí para involucrar a los proveedores.</a:t>
            </a:r>
          </a:p>
          <a:p>
            <a:pPr algn="l" rtl="0">
              <a:spcBef>
                <a:spcPts val="0"/>
              </a:spcBef>
              <a:defRPr/>
            </a:pPr>
            <a:endParaRPr lang="es-ES" i="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¿Cuál es el objetivo?</a:t>
            </a:r>
          </a:p>
          <a:p>
            <a:pPr indent="-457200" algn="l" rtl="0">
              <a:spcBef>
                <a:spcPts val="1200"/>
              </a:spcBef>
              <a:buSzPct val="8000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Aumentar la comprensión y la conciencia de la importancia del trabajo decente en las cadenas de suministro</a:t>
            </a:r>
          </a:p>
          <a:p>
            <a:pPr indent="-457200" algn="l" rtl="0">
              <a:spcBef>
                <a:spcPts val="1200"/>
              </a:spcBef>
              <a:buSzPct val="8000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Empoderar a los encargados/as de compras para que vean el trabajo decente como una consideración</a:t>
            </a:r>
          </a:p>
          <a:p>
            <a:pPr indent="-457200" algn="l" rtl="0">
              <a:spcBef>
                <a:spcPts val="1200"/>
              </a:spcBef>
              <a:buSzPct val="8000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Construir una comprensión de la importancia del trabajo decente para los proveedores</a:t>
            </a:r>
          </a:p>
          <a:p>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Información relevante</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No es necesario contar con expertos para realizar los ejercicios de manera efectiva.</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Cada ejercicio incluye orientación de planificación y preparación, así como agendas cronometradas cuando sea necesario.</a:t>
            </a: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a:t>2</a:t>
            </a:fld>
            <a:endParaRPr lang="es-ES" dirty="0"/>
          </a:p>
        </p:txBody>
      </p:sp>
    </p:spTree>
    <p:extLst>
      <p:ext uri="{BB962C8B-B14F-4D97-AF65-F5344CB8AC3E}">
        <p14:creationId xmlns:p14="http://schemas.microsoft.com/office/powerpoint/2010/main" val="384669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1172406" cy="4792409"/>
          </a:xfrm>
        </p:spPr>
        <p:txBody>
          <a:bodyPr/>
          <a:lstStyle/>
          <a:p>
            <a:endParaRPr lang="es-ES" sz="1800" b="1" dirty="0">
              <a:latin typeface="Verdana" panose="020B0604030504040204" pitchFamily="34" charset="0"/>
              <a:ea typeface="Verdana" panose="020B0604030504040204" pitchFamily="34" charset="0"/>
              <a:cs typeface="Verdana" panose="020B0604030504040204" pitchFamily="34" charset="0"/>
            </a:endParaRPr>
          </a:p>
          <a:p>
            <a:pPr algn="l" rtl="0"/>
            <a:r>
              <a:rPr lang="es-ES" sz="3000" b="1" i="0" u="none" baseline="0" dirty="0">
                <a:latin typeface="Verdana" panose="020B0604030504040204" pitchFamily="34" charset="0"/>
                <a:ea typeface="Verdana" panose="020B0604030504040204" pitchFamily="34" charset="0"/>
                <a:cs typeface="Verdana" panose="020B0604030504040204" pitchFamily="34" charset="0"/>
              </a:rPr>
              <a:t>Reflexión grupal</a:t>
            </a:r>
          </a:p>
          <a:p>
            <a:pPr marL="285750" indent="-285750" algn="l" rtl="0">
              <a:buFont typeface="Arial" panose="020B0604020202020204" pitchFamily="34" charset="0"/>
              <a:buChar char="•"/>
            </a:pPr>
            <a:endParaRPr lang="es-ES" sz="3000" dirty="0">
              <a:latin typeface="Verdana" panose="020B0604030504040204" pitchFamily="34" charset="0"/>
              <a:ea typeface="Verdana" panose="020B0604030504040204" pitchFamily="34" charset="0"/>
              <a:cs typeface="Verdana" panose="020B0604030504040204" pitchFamily="34" charset="0"/>
            </a:endParaRPr>
          </a:p>
          <a:p>
            <a:pPr marL="457200" indent="-457200" algn="l" rtl="0">
              <a:buFont typeface="Wingdings" panose="05000000000000000000" pitchFamily="2" charset="2"/>
              <a:buChar char="§"/>
            </a:pPr>
            <a:r>
              <a:rPr lang="es-ES" sz="30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¿Qué piensa sobre los beneficios de apoyar el trabajo decente en sus cadenas de suministro? </a:t>
            </a:r>
          </a:p>
          <a:p>
            <a:pPr marL="457200" indent="-457200" algn="l" rtl="0">
              <a:buFont typeface="Wingdings" panose="05000000000000000000" pitchFamily="2" charset="2"/>
              <a:buChar char="§"/>
            </a:pPr>
            <a:r>
              <a:rPr lang="es-ES" sz="30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Si esto no ha jugado un papel en su trabajo hasta ahora, ¿por qué cree que es así? </a:t>
            </a:r>
          </a:p>
          <a:p>
            <a:pPr marL="457200" indent="-457200" algn="l" rtl="0">
              <a:buFont typeface="Wingdings" panose="05000000000000000000" pitchFamily="2" charset="2"/>
              <a:buChar char="§"/>
            </a:pPr>
            <a:r>
              <a:rPr lang="es-ES" sz="30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¿Cree que lograr estos beneficios es importante para su empresa? ¿Por qué/por qué no?</a:t>
            </a:r>
            <a:endParaRPr lang="es-E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Las notas para el facilitador se proporcionan en los comentarios que figuran a continuación.</a:t>
            </a: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20</a:t>
            </a:fld>
            <a:endParaRPr lang="es-ES" dirty="0"/>
          </a:p>
        </p:txBody>
      </p:sp>
      <p:sp>
        <p:nvSpPr>
          <p:cNvPr id="9" name="Title 1">
            <a:extLst>
              <a:ext uri="{FF2B5EF4-FFF2-40B4-BE49-F238E27FC236}">
                <a16:creationId xmlns:a16="http://schemas.microsoft.com/office/drawing/2014/main" xmlns="" id="{0F3FB9AB-78EC-6541-A51D-D479FF722DC6}"/>
              </a:ext>
            </a:extLst>
          </p:cNvPr>
          <p:cNvSpPr>
            <a:spLocks noGrp="1"/>
          </p:cNvSpPr>
          <p:nvPr>
            <p:ph type="ctrTitle"/>
          </p:nvPr>
        </p:nvSpPr>
        <p:spPr>
          <a:xfrm>
            <a:off x="575094" y="691755"/>
            <a:ext cx="11172406"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¿POR QUÉ ES IMPORTANTE APOYAR EL TRABAJO DECENTE PARA TODOS?</a:t>
            </a:r>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124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2">
            <a:extLst>
              <a:ext uri="{FF2B5EF4-FFF2-40B4-BE49-F238E27FC236}">
                <a16:creationId xmlns:a16="http://schemas.microsoft.com/office/drawing/2014/main" xmlns="" id="{B6E79963-D913-4C5B-BDCA-D564ABF6A1BE}"/>
              </a:ext>
            </a:extLst>
          </p:cNvPr>
          <p:cNvSpPr txBox="1">
            <a:spLocks/>
          </p:cNvSpPr>
          <p:nvPr/>
        </p:nvSpPr>
        <p:spPr>
          <a:xfrm>
            <a:off x="423123" y="1702676"/>
            <a:ext cx="4936560" cy="3105807"/>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3600" b="1" dirty="0">
                <a:solidFill>
                  <a:prstClr val="white"/>
                </a:solidFill>
                <a:latin typeface="Verdana" panose="020B0604030504040204" pitchFamily="34" charset="0"/>
                <a:ea typeface="Verdana" panose="020B0604030504040204" pitchFamily="34" charset="0"/>
                <a:cs typeface="Verdana" panose="020B0604030504040204" pitchFamily="34" charset="0"/>
              </a:rPr>
              <a:t>EJERCICIO 3</a:t>
            </a:r>
          </a:p>
          <a:p>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PONER EN PRÁCTICA LOS PRINCIPIOS DE COMPROMISO Y DIÁLOGO</a:t>
            </a:r>
          </a:p>
        </p:txBody>
      </p:sp>
    </p:spTree>
    <p:extLst>
      <p:ext uri="{BB962C8B-B14F-4D97-AF65-F5344CB8AC3E}">
        <p14:creationId xmlns:p14="http://schemas.microsoft.com/office/powerpoint/2010/main" val="1956166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716505"/>
            <a:ext cx="11172406" cy="4455700"/>
          </a:xfrm>
        </p:spPr>
        <p:txBody>
          <a:bodyPr/>
          <a:lstStyle/>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Objetivo del ejercicio: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Apoyar a los profesionales de compras a utilizar el compromiso y el diálogo para plantear el tema y su importancia.</a:t>
            </a:r>
          </a:p>
          <a:p>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Preparación: </a:t>
            </a:r>
          </a:p>
          <a:p>
            <a:pPr marL="28575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Se presenta a los participantes un juego de «escucha» para destacar la importancia de «cómo» se comportan en las conversaciones, en lugar de «qué» dicen</a:t>
            </a:r>
          </a:p>
          <a:p>
            <a:pPr marL="28575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Las reflexiones se comparten con el grupo</a:t>
            </a:r>
          </a:p>
          <a:p>
            <a:pPr marL="28575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Resumen: Se comparte información sobre por qué el compromiso y el diálogo son importantes</a:t>
            </a:r>
          </a:p>
          <a:p>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Control de tiempo: </a:t>
            </a:r>
          </a:p>
          <a:p>
            <a:pPr algn="l" rtl="0"/>
            <a:r>
              <a:rPr lang="es-ES" sz="15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Tiempo total asignado: 25 minutos </a:t>
            </a:r>
          </a:p>
          <a:p>
            <a:pPr marL="28575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Diapositivas de información (5 minutos)</a:t>
            </a:r>
          </a:p>
          <a:p>
            <a:pPr marL="28575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Introducción al ejercicio (5 minutos)</a:t>
            </a:r>
          </a:p>
          <a:p>
            <a:pPr marL="28575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Ejercicio en parejas (10 minutos)</a:t>
            </a:r>
          </a:p>
          <a:p>
            <a:pPr marL="28575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Reflexión en grupo (5 minutos)</a:t>
            </a:r>
          </a:p>
          <a:p>
            <a:endParaRPr lang="es-ES" sz="140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lvl="1" rtl="0"/>
            <a:endParaRPr lang="es-ES"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endParaRPr lang="es-ES"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22</a:t>
            </a:fld>
            <a:endParaRPr lang="es-ES" dirty="0"/>
          </a:p>
        </p:txBody>
      </p:sp>
      <p:sp>
        <p:nvSpPr>
          <p:cNvPr id="9" name="Title 1">
            <a:extLst>
              <a:ext uri="{FF2B5EF4-FFF2-40B4-BE49-F238E27FC236}">
                <a16:creationId xmlns:a16="http://schemas.microsoft.com/office/drawing/2014/main" xmlns="" id="{0F3FB9AB-78EC-6541-A51D-D479FF722DC6}"/>
              </a:ext>
            </a:extLst>
          </p:cNvPr>
          <p:cNvSpPr>
            <a:spLocks noGrp="1"/>
          </p:cNvSpPr>
          <p:nvPr>
            <p:ph type="ctrTitle"/>
          </p:nvPr>
        </p:nvSpPr>
        <p:spPr>
          <a:xfrm>
            <a:off x="575094" y="691754"/>
            <a:ext cx="11172406" cy="1024751"/>
          </a:xfrm>
        </p:spPr>
        <p:txBody>
          <a:bodyPr/>
          <a:lstStyle/>
          <a:p>
            <a:pPr algn="l" rtl="0">
              <a:spcBef>
                <a:spcPts val="1200"/>
              </a:spcBef>
              <a:spcAft>
                <a:spcPts val="1200"/>
              </a:spcAft>
            </a:pPr>
            <a:r>
              <a:rPr lang="es-ES" sz="2900" b="0" i="0" u="none" baseline="0" dirty="0">
                <a:latin typeface="Verdana" panose="020B0604030504040204" pitchFamily="34" charset="0"/>
                <a:ea typeface="Verdana" panose="020B0604030504040204" pitchFamily="34" charset="0"/>
                <a:cs typeface="Verdana" panose="020B0604030504040204" pitchFamily="34" charset="0"/>
              </a:rPr>
              <a:t>PONER LOS PRINCIPIOS DE COMPROMISO Y DIÁLOGO EN PRÁCTICA</a:t>
            </a:r>
            <a:r>
              <a:rPr lang="es-ES" sz="2800" b="0" i="0" u="none" baseline="0" dirty="0">
                <a:latin typeface="Verdana" panose="020B0604030504040204" pitchFamily="34" charset="0"/>
                <a:ea typeface="Verdana" panose="020B0604030504040204" pitchFamily="34" charset="0"/>
                <a:cs typeface="Verdana" panose="020B0604030504040204" pitchFamily="34" charset="0"/>
              </a:rPr>
              <a:t> |</a:t>
            </a:r>
            <a:r>
              <a:rPr lang="es-ES" sz="2900" b="0" i="0" u="none" baseline="0" dirty="0">
                <a:latin typeface="Verdana" panose="020B0604030504040204" pitchFamily="34" charset="0"/>
                <a:ea typeface="Verdana" panose="020B0604030504040204" pitchFamily="34" charset="0"/>
                <a:cs typeface="Verdana" panose="020B0604030504040204" pitchFamily="34" charset="0"/>
              </a:rPr>
              <a:t> </a:t>
            </a:r>
            <a:r>
              <a:rPr lang="es-ES" sz="29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Guía para el facilitador</a:t>
            </a:r>
            <a:endParaRPr lang="es-ES" sz="2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722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781503"/>
            <a:ext cx="11172406" cy="4390702"/>
          </a:xfrm>
        </p:spPr>
        <p:txBody>
          <a:bodyPr/>
          <a:lstStyle/>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Resultado del aprendizaje: </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Este juego resaltará la importancia de «cómo» se comporta en las conversaciones, en lugar de «qué» dice. La experiencia le ayudará a tener esto en cuenta cuando esté llevando a cabo talleres de intercambio de buenas prácticas con los proveedores.</a:t>
            </a:r>
          </a:p>
          <a:p>
            <a:pPr algn="l" rtl="0">
              <a:spcBef>
                <a:spcPts val="1800"/>
              </a:spcBef>
            </a:pPr>
            <a:r>
              <a:rPr lang="es-ES" b="1" i="0" u="none" baseline="0" dirty="0">
                <a:latin typeface="Verdana" panose="020B0604030504040204" pitchFamily="34" charset="0"/>
                <a:ea typeface="Verdana" panose="020B0604030504040204" pitchFamily="34" charset="0"/>
                <a:cs typeface="Verdana" panose="020B0604030504040204" pitchFamily="34" charset="0"/>
              </a:rPr>
              <a:t>Ejercicio: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El juego de «escucha» resalta el impacto de equilibrar la «defensa» (o expresar las opiniones de uno) y la «escucha en profundidad» (mostrando interés y curiosidad por lo que la otra persona está diciendo)</a:t>
            </a:r>
          </a:p>
          <a:p>
            <a:pPr marL="285750" indent="-285750" algn="l" rtl="0">
              <a:buFont typeface="Wingdings" panose="05000000000000000000" pitchFamily="2" charset="2"/>
              <a:buChar char="§"/>
            </a:pP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Se hacen parejas, un orador, un oyente</a:t>
            </a:r>
          </a:p>
          <a:p>
            <a:pPr marL="285750" indent="-285750" algn="l" rtl="0">
              <a:buFont typeface="Wingdings" panose="05000000000000000000" pitchFamily="2" charset="2"/>
              <a:buChar char="§"/>
            </a:pP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Una persona habla durante 2 minutos sobre algo que les apasiona. El oyente es impasivo (sin asentir con la cabeza, sonriendo, haciendo preguntas...) </a:t>
            </a:r>
          </a:p>
          <a:p>
            <a:pPr marL="285750" indent="-285750" algn="l" rtl="0">
              <a:buFont typeface="Wingdings" panose="05000000000000000000" pitchFamily="2" charset="2"/>
              <a:buChar char="§"/>
            </a:pP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Intercambiar</a:t>
            </a:r>
          </a:p>
          <a:p>
            <a:pPr marL="285750" indent="-285750" algn="l" rtl="0">
              <a:buFont typeface="Wingdings" panose="05000000000000000000" pitchFamily="2" charset="2"/>
              <a:buChar char="§"/>
            </a:pP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Otros 2 minutos cada uno; esta vez el oyente puede reaccionar y hacer preguntas</a:t>
            </a:r>
          </a:p>
          <a:p>
            <a:pPr algn="l" rtl="0">
              <a:spcAft>
                <a:spcPts val="600"/>
              </a:spcAft>
            </a:pPr>
            <a:r>
              <a:rPr lang="es-ES" b="1" i="0" u="none" baseline="0" dirty="0">
                <a:latin typeface="Verdana" panose="020B0604030504040204" pitchFamily="34" charset="0"/>
                <a:ea typeface="Verdana" panose="020B0604030504040204" pitchFamily="34" charset="0"/>
                <a:cs typeface="Verdana" panose="020B0604030504040204" pitchFamily="34" charset="0"/>
              </a:rPr>
              <a:t>Debate:</a:t>
            </a:r>
            <a:r>
              <a:rPr lang="es-ES" b="0" i="0" u="none" baseline="0" dirty="0">
                <a:latin typeface="Verdana" panose="020B0604030504040204" pitchFamily="34" charset="0"/>
                <a:ea typeface="Verdana" panose="020B0604030504040204" pitchFamily="34" charset="0"/>
                <a:cs typeface="Verdana" panose="020B0604030504040204" pitchFamily="34" charset="0"/>
              </a:rPr>
              <a:t> reflexión de todo el grupo</a:t>
            </a:r>
          </a:p>
          <a:p>
            <a:pPr marL="742950" lvl="1" indent="-285750" algn="l" rtl="0">
              <a:buFont typeface="Wingdings" panose="05000000000000000000" pitchFamily="2" charset="2"/>
              <a:buChar char="§"/>
            </a:pPr>
            <a:r>
              <a:rPr lang="es-ES" sz="15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¿Cómo se siente cada experiencia?</a:t>
            </a:r>
          </a:p>
          <a:p>
            <a:pPr marL="742950" lvl="1" indent="-285750" algn="l" rtl="0">
              <a:buFont typeface="Wingdings" panose="05000000000000000000" pitchFamily="2" charset="2"/>
              <a:buChar char="§"/>
            </a:pPr>
            <a:r>
              <a:rPr lang="es-ES" sz="15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Considerando lo que sabe ahora, ¿qué haría diferente?</a:t>
            </a:r>
          </a:p>
          <a:p>
            <a:pPr marL="628650" lvl="1" indent="-171450" algn="l" rtl="0">
              <a:buFont typeface="Arial" panose="020B0604020202020204" pitchFamily="34" charset="0"/>
              <a:buChar char="•"/>
            </a:pPr>
            <a:endParaRPr lang="es-ES" dirty="0"/>
          </a:p>
          <a:p>
            <a:pPr marL="285750" indent="-285750" algn="l" rtl="0">
              <a:buFont typeface="Arial" panose="020B0604020202020204" pitchFamily="34" charset="0"/>
              <a:buChar char="•"/>
            </a:pPr>
            <a:endParaRPr lang="es-ES" dirty="0"/>
          </a:p>
          <a:p>
            <a:pPr algn="l" rtl="0">
              <a:spcBef>
                <a:spcPts val="0"/>
              </a:spcBef>
              <a:defRPr/>
            </a:pPr>
            <a:endParaRPr lang="es-ES" dirty="0"/>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23</a:t>
            </a:fld>
            <a:endParaRPr lang="es-ES" dirty="0"/>
          </a:p>
        </p:txBody>
      </p:sp>
      <p:sp>
        <p:nvSpPr>
          <p:cNvPr id="9" name="Title 1">
            <a:extLst>
              <a:ext uri="{FF2B5EF4-FFF2-40B4-BE49-F238E27FC236}">
                <a16:creationId xmlns:a16="http://schemas.microsoft.com/office/drawing/2014/main" xmlns="" id="{0F3FB9AB-78EC-6541-A51D-D479FF722DC6}"/>
              </a:ext>
            </a:extLst>
          </p:cNvPr>
          <p:cNvSpPr>
            <a:spLocks noGrp="1"/>
          </p:cNvSpPr>
          <p:nvPr>
            <p:ph type="ctrTitle"/>
          </p:nvPr>
        </p:nvSpPr>
        <p:spPr>
          <a:xfrm>
            <a:off x="575094" y="691755"/>
            <a:ext cx="11172406" cy="603646"/>
          </a:xfrm>
        </p:spPr>
        <p:txBody>
          <a:bodyPr/>
          <a:lstStyle/>
          <a:p>
            <a:pPr algn="l" rtl="0"/>
            <a:r>
              <a:rPr lang="es-ES" sz="2900" b="0" i="0" u="none" baseline="0" dirty="0">
                <a:latin typeface="Verdana" panose="020B0604030504040204" pitchFamily="34" charset="0"/>
                <a:ea typeface="Verdana" panose="020B0604030504040204" pitchFamily="34" charset="0"/>
                <a:cs typeface="Verdana" panose="020B0604030504040204" pitchFamily="34" charset="0"/>
              </a:rPr>
              <a:t>PONER LOS PRINCIPIOS DE COMPROMISO Y DIÁLOGO EN PRÁCTICA </a:t>
            </a:r>
            <a:r>
              <a:rPr lang="es-ES" sz="2800" b="0" i="0" u="none" baseline="0" dirty="0">
                <a:latin typeface="Verdana" panose="020B0604030504040204" pitchFamily="34" charset="0"/>
                <a:ea typeface="Verdana" panose="020B0604030504040204" pitchFamily="34" charset="0"/>
                <a:cs typeface="Verdana" panose="020B0604030504040204" pitchFamily="34" charset="0"/>
              </a:rPr>
              <a:t> | </a:t>
            </a:r>
            <a:r>
              <a:rPr lang="es-ES" sz="29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Con guía para el facilitador</a:t>
            </a:r>
            <a:endParaRPr lang="es-ES" sz="29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419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Verdana" panose="020B0604030504040204" pitchFamily="34" charset="0"/>
                <a:ea typeface="Verdana" panose="020B0604030504040204" pitchFamily="34" charset="0"/>
                <a:cs typeface="Verdana" panose="020B0604030504040204" pitchFamily="34" charset="0"/>
              </a:rPr>
              <a:t>RESUMEN: ¿POR QUÉ COMPROMISO Y DIÁLOGO?</a:t>
            </a:r>
            <a:endParaRPr lang="en-US" dirty="0"/>
          </a:p>
        </p:txBody>
      </p:sp>
    </p:spTree>
    <p:extLst>
      <p:ext uri="{BB962C8B-B14F-4D97-AF65-F5344CB8AC3E}">
        <p14:creationId xmlns:p14="http://schemas.microsoft.com/office/powerpoint/2010/main" val="217960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498894" y="911710"/>
            <a:ext cx="10756935" cy="4792409"/>
          </a:xfrm>
        </p:spPr>
        <p:txBody>
          <a:bodyPr/>
          <a:lstStyle/>
          <a:p>
            <a:pPr algn="l" rtl="0"/>
            <a:r>
              <a:rPr lang="es-ES" sz="1800"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Será mucho más fácil y efectivo identificar y abordar los riesgos en su cadena de suministro más profunda si tiene buenas relaciones con sus proveedores directos. </a:t>
            </a:r>
          </a:p>
          <a:p>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rtl="0"/>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Crear apertura y transparencia con sus proveedores lo ayudará a:</a:t>
            </a:r>
          </a:p>
          <a:p>
            <a:pPr algn="l" rtl="0"/>
            <a:r>
              <a:rPr lang="es-ES" sz="18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lvl="0" indent="-285750" algn="l" rtl="0">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Reconocer las cadenas de suministro de mayor riesgo</a:t>
            </a: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Identificar deficiencias de trabajo decente en sus cadenas de suministro </a:t>
            </a: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Comprender si los agentes locales se utilizan para identificar subcontratistas o contratar trabajadores y comprender sus prácticas </a:t>
            </a: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Colaborar en la identificación y abordaje de las causas principales</a:t>
            </a: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Obtener comentarios sobre sus prácticas de compra y si alguna de ellas tiene un impacto negativo sobre los derechos de los trabajadores </a:t>
            </a: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Cooperar para remediar los impactos negativos cuando sea apropiado</a:t>
            </a: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Ayudar a supervisar las mejoras de rendimiento</a:t>
            </a:r>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Las notas para el facilitador se proporcionan en los comentarios que figuran a continuación.</a:t>
            </a: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25</a:t>
            </a:fld>
            <a:endParaRPr lang="es-ES" dirty="0"/>
          </a:p>
        </p:txBody>
      </p:sp>
    </p:spTree>
    <p:extLst>
      <p:ext uri="{BB962C8B-B14F-4D97-AF65-F5344CB8AC3E}">
        <p14:creationId xmlns:p14="http://schemas.microsoft.com/office/powerpoint/2010/main" val="97553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0756935" cy="4792409"/>
          </a:xfrm>
        </p:spPr>
        <p:txBody>
          <a:bodyPr/>
          <a:lstStyle/>
          <a:p>
            <a:pPr marL="285750" indent="-285750" algn="l" rtl="0">
              <a:spcAft>
                <a:spcPts val="1200"/>
              </a:spcAft>
              <a:buFont typeface="Wingdings" panose="05000000000000000000" pitchFamily="2" charset="2"/>
              <a:buChar char="§"/>
            </a:pPr>
            <a:r>
              <a:rPr lang="es-ES" sz="1800" b="1" i="0" u="none" baseline="0" dirty="0">
                <a:latin typeface="Verdana" panose="020B0604030504040204" pitchFamily="34" charset="0"/>
                <a:ea typeface="Verdana" panose="020B0604030504040204" pitchFamily="34" charset="0"/>
                <a:cs typeface="Verdana" panose="020B0604030504040204" pitchFamily="34" charset="0"/>
              </a:rPr>
              <a:t>Cómo</a:t>
            </a:r>
            <a:r>
              <a:rPr lang="es-ES" sz="1800" b="0" i="0" u="none" baseline="0" dirty="0">
                <a:latin typeface="Verdana" panose="020B0604030504040204" pitchFamily="34" charset="0"/>
                <a:ea typeface="Verdana" panose="020B0604030504040204" pitchFamily="34" charset="0"/>
                <a:cs typeface="Verdana" panose="020B0604030504040204" pitchFamily="34" charset="0"/>
              </a:rPr>
              <a:t> se comporta es clave, no solo qué contenido cubre.</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Sea claro al compartir los antecedentes y la justificación del ejercicio de compromiso. Deje claro que </a:t>
            </a:r>
            <a:r>
              <a:rPr lang="es-ES" sz="1800" b="0" i="1" u="none" baseline="0" dirty="0">
                <a:latin typeface="Verdana" panose="020B0604030504040204" pitchFamily="34" charset="0"/>
                <a:ea typeface="Verdana" panose="020B0604030504040204" pitchFamily="34" charset="0"/>
                <a:cs typeface="Verdana" panose="020B0604030504040204" pitchFamily="34" charset="0"/>
              </a:rPr>
              <a:t>no</a:t>
            </a:r>
            <a:r>
              <a:rPr lang="es-ES" sz="1800" b="0" i="0" u="none" baseline="0" dirty="0">
                <a:latin typeface="Verdana" panose="020B0604030504040204" pitchFamily="34" charset="0"/>
                <a:ea typeface="Verdana" panose="020B0604030504040204" pitchFamily="34" charset="0"/>
                <a:cs typeface="Verdana" panose="020B0604030504040204" pitchFamily="34" charset="0"/>
              </a:rPr>
              <a:t> se trata de una auditoría o certificación, sino de una forma de establecer un mayor diálogo entre su empresa y sus proveedores, con el fin de compartir buenas prácticas y mejorar los resultados del trabajo decente.</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Diálogo e intercambio verdaderos: brinde oportunidades para que el proveedor le haga preguntas a usted/su empresa, y a la inversa.</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Establezca quién estará presente en la visita de ambas partes para ayudar a asegurar una conversación equilibrada.</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Dedique tiempo a crear una comprensión compartida del contexto del proveedor por adelantado, incluyendo el entorno empresarial general, la competencia y cómo es trabajar con su empresa. </a:t>
            </a:r>
          </a:p>
          <a:p>
            <a:pPr marL="285750" indent="-285750" algn="l" rtl="0">
              <a:spcAft>
                <a:spcPts val="1200"/>
              </a:spcAft>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Si es posible, pase tiempo construyendo la relación con personas clave, idealmente antes de la propia visita.</a:t>
            </a:r>
          </a:p>
          <a:p>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26</a:t>
            </a:fld>
            <a:endParaRPr lang="es-ES" dirty="0"/>
          </a:p>
        </p:txBody>
      </p:sp>
      <p:sp>
        <p:nvSpPr>
          <p:cNvPr id="9" name="Title 1">
            <a:extLst>
              <a:ext uri="{FF2B5EF4-FFF2-40B4-BE49-F238E27FC236}">
                <a16:creationId xmlns:a16="http://schemas.microsoft.com/office/drawing/2014/main" xmlns="" id="{0F3FB9AB-78EC-6541-A51D-D479FF722DC6}"/>
              </a:ext>
            </a:extLst>
          </p:cNvPr>
          <p:cNvSpPr>
            <a:spLocks noGrp="1"/>
          </p:cNvSpPr>
          <p:nvPr>
            <p:ph type="ctrTitle"/>
          </p:nvPr>
        </p:nvSpPr>
        <p:spPr>
          <a:xfrm>
            <a:off x="575094" y="691755"/>
            <a:ext cx="11172406"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PRINCIPIOS DE COMPROMISO Y DIÁLOGO</a:t>
            </a:r>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26371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6237514" y="1671145"/>
            <a:ext cx="5094515" cy="4501060"/>
          </a:xfrm>
        </p:spPr>
        <p:txBody>
          <a:bodyPr/>
          <a:lstStyle/>
          <a:p>
            <a:pPr marL="285750" indent="-285750" algn="l" rtl="0">
              <a:lnSpc>
                <a:spcPct val="107000"/>
              </a:lnSpc>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Las conversaciones para la </a:t>
            </a:r>
            <a:r>
              <a:rPr lang="es-ES" sz="1800" b="1" i="0" u="none"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acción</a:t>
            </a:r>
            <a:r>
              <a:rPr lang="es-ES" sz="1800" b="0" i="0" u="none" baseline="0" dirty="0">
                <a:latin typeface="Verdana" panose="020B0604030504040204" pitchFamily="34" charset="0"/>
                <a:ea typeface="Verdana" panose="020B0604030504040204" pitchFamily="34" charset="0"/>
                <a:cs typeface="Verdana" panose="020B0604030504040204" pitchFamily="34" charset="0"/>
              </a:rPr>
              <a:t> generalmente son más exitosas cuando siguen conversaciones donde ambas personas/organizaciones han explorado las</a:t>
            </a:r>
            <a:r>
              <a:rPr lang="es-ES" sz="1800" b="1" i="0" u="none" baseline="0" dirty="0">
                <a:solidFill>
                  <a:srgbClr val="79B739"/>
                </a:solidFill>
                <a:latin typeface="Verdana" panose="020B0604030504040204" pitchFamily="34" charset="0"/>
                <a:ea typeface="Verdana" panose="020B0604030504040204" pitchFamily="34" charset="0"/>
                <a:cs typeface="Verdana" panose="020B0604030504040204" pitchFamily="34" charset="0"/>
              </a:rPr>
              <a:t> posibilidades </a:t>
            </a:r>
            <a:r>
              <a:rPr lang="es-ES" sz="1800" b="0" i="0" u="none" baseline="0" dirty="0">
                <a:latin typeface="Verdana" panose="020B0604030504040204" pitchFamily="34" charset="0"/>
                <a:ea typeface="Verdana" panose="020B0604030504040204" pitchFamily="34" charset="0"/>
                <a:cs typeface="Verdana" panose="020B0604030504040204" pitchFamily="34" charset="0"/>
              </a:rPr>
              <a:t>juntas, y... </a:t>
            </a:r>
          </a:p>
          <a:p>
            <a:pPr marL="285750" indent="-285750" algn="l" rtl="0">
              <a:lnSpc>
                <a:spcPct val="107000"/>
              </a:lnSpc>
              <a:buFont typeface="Wingdings" panose="05000000000000000000" pitchFamily="2" charset="2"/>
              <a:buChar char="§"/>
            </a:pPr>
            <a:endParaRPr lang="es-ES" sz="18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lnSpc>
                <a:spcPct val="107000"/>
              </a:lnSpc>
              <a:buFont typeface="Wingdings" panose="05000000000000000000" pitchFamily="2" charset="2"/>
              <a:buChar char="§"/>
            </a:pPr>
            <a:r>
              <a:rPr lang="es-ES" sz="1800" b="0" i="0" u="none" baseline="0" dirty="0">
                <a:latin typeface="Verdana" panose="020B0604030504040204" pitchFamily="34" charset="0"/>
                <a:ea typeface="Verdana" panose="020B0604030504040204" pitchFamily="34" charset="0"/>
                <a:cs typeface="Verdana" panose="020B0604030504040204" pitchFamily="34" charset="0"/>
              </a:rPr>
              <a:t>Las conversaciones sobre las </a:t>
            </a:r>
            <a:r>
              <a:rPr lang="es-ES" sz="1800" b="1" i="0" u="none"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posibilidades </a:t>
            </a:r>
            <a:r>
              <a:rPr lang="es-ES" sz="1800" b="0" i="0" u="none" baseline="0" dirty="0">
                <a:latin typeface="Verdana" panose="020B0604030504040204" pitchFamily="34" charset="0"/>
                <a:ea typeface="Verdana" panose="020B0604030504040204" pitchFamily="34" charset="0"/>
                <a:cs typeface="Verdana" panose="020B0604030504040204" pitchFamily="34" charset="0"/>
              </a:rPr>
              <a:t>son generalmente más exitosas cuando siguen conversaciones donde las personas involucradas se han tomado el tiempo para establecer una </a:t>
            </a:r>
            <a:r>
              <a:rPr lang="es-ES" sz="1800" b="1" i="0" u="none"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relación</a:t>
            </a:r>
            <a:r>
              <a:rPr lang="es-ES" sz="1800" b="0" i="0" u="none" baseline="0" dirty="0">
                <a:latin typeface="Verdana" panose="020B0604030504040204" pitchFamily="34" charset="0"/>
                <a:ea typeface="Verdana" panose="020B0604030504040204" pitchFamily="34" charset="0"/>
                <a:cs typeface="Verdana" panose="020B0604030504040204" pitchFamily="34" charset="0"/>
              </a:rPr>
              <a:t>.</a:t>
            </a:r>
          </a:p>
          <a:p>
            <a:pPr marL="257175" indent="-257175" algn="l" rtl="0">
              <a:lnSpc>
                <a:spcPct val="107000"/>
              </a:lnSpc>
              <a:buFont typeface="Symbol" pitchFamily="2" charset="2"/>
              <a:buChar char=""/>
            </a:pPr>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lnSpc>
                <a:spcPct val="107000"/>
              </a:lnSpc>
            </a:pP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Las notas para el facilitador se proporcionan en los comentarios que figuran a continuación.  </a:t>
            </a: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27</a:t>
            </a:fld>
            <a:endParaRPr lang="es-ES" dirty="0"/>
          </a:p>
        </p:txBody>
      </p:sp>
      <p:sp>
        <p:nvSpPr>
          <p:cNvPr id="9" name="Title 1">
            <a:extLst>
              <a:ext uri="{FF2B5EF4-FFF2-40B4-BE49-F238E27FC236}">
                <a16:creationId xmlns:a16="http://schemas.microsoft.com/office/drawing/2014/main" xmlns="" id="{0F3FB9AB-78EC-6541-A51D-D479FF722DC6}"/>
              </a:ext>
            </a:extLst>
          </p:cNvPr>
          <p:cNvSpPr>
            <a:spLocks noGrp="1"/>
          </p:cNvSpPr>
          <p:nvPr>
            <p:ph type="ctrTitle"/>
          </p:nvPr>
        </p:nvSpPr>
        <p:spPr>
          <a:xfrm>
            <a:off x="575094" y="691755"/>
            <a:ext cx="11172406"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¿POR QUÉ SON IMPORTANTES EL COMPROMISO Y EL DIÁLOGO?</a:t>
            </a:r>
            <a:endParaRPr lang="es-ES"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xmlns="" id="{BB00D321-5327-0643-900B-7B86A2852A65}"/>
              </a:ext>
            </a:extLst>
          </p:cNvPr>
          <p:cNvGrpSpPr>
            <a:grpSpLocks noChangeAspect="1"/>
          </p:cNvGrpSpPr>
          <p:nvPr/>
        </p:nvGrpSpPr>
        <p:grpSpPr bwMode="auto">
          <a:xfrm>
            <a:off x="1633921" y="2251307"/>
            <a:ext cx="3143325" cy="3049385"/>
            <a:chOff x="0" y="0"/>
            <a:chExt cx="47901" cy="46466"/>
          </a:xfrm>
        </p:grpSpPr>
        <p:grpSp>
          <p:nvGrpSpPr>
            <p:cNvPr id="6" name="Group 5">
              <a:extLst>
                <a:ext uri="{FF2B5EF4-FFF2-40B4-BE49-F238E27FC236}">
                  <a16:creationId xmlns:a16="http://schemas.microsoft.com/office/drawing/2014/main" xmlns="" id="{9589DFA8-4DE3-5541-8FEA-F30D1DE31719}"/>
                </a:ext>
              </a:extLst>
            </p:cNvPr>
            <p:cNvGrpSpPr>
              <a:grpSpLocks noChangeAspect="1"/>
            </p:cNvGrpSpPr>
            <p:nvPr/>
          </p:nvGrpSpPr>
          <p:grpSpPr bwMode="auto">
            <a:xfrm>
              <a:off x="0" y="0"/>
              <a:ext cx="47901" cy="46466"/>
              <a:chOff x="0" y="0"/>
              <a:chExt cx="32381" cy="31458"/>
            </a:xfrm>
          </p:grpSpPr>
          <p:sp>
            <p:nvSpPr>
              <p:cNvPr id="11" name="Circle: Hollow 7">
                <a:extLst>
                  <a:ext uri="{FF2B5EF4-FFF2-40B4-BE49-F238E27FC236}">
                    <a16:creationId xmlns:a16="http://schemas.microsoft.com/office/drawing/2014/main" xmlns="" id="{26A5ACF8-86D2-7346-8CFA-8133DAF1679D}"/>
                  </a:ext>
                </a:extLst>
              </p:cNvPr>
              <p:cNvSpPr>
                <a:spLocks noChangeAspect="1" noEditPoints="1" noChangeArrowheads="1" noChangeShapeType="1" noTextEdit="1"/>
              </p:cNvSpPr>
              <p:nvPr/>
            </p:nvSpPr>
            <p:spPr bwMode="auto">
              <a:xfrm>
                <a:off x="0" y="0"/>
                <a:ext cx="32381" cy="31458"/>
              </a:xfrm>
              <a:prstGeom prst="donut">
                <a:avLst>
                  <a:gd name="adj" fmla="val 24638"/>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s-ES" sz="1500" dirty="0"/>
              </a:p>
            </p:txBody>
          </p:sp>
          <p:sp>
            <p:nvSpPr>
              <p:cNvPr id="12" name="Flowchart: Connector 8">
                <a:extLst>
                  <a:ext uri="{FF2B5EF4-FFF2-40B4-BE49-F238E27FC236}">
                    <a16:creationId xmlns:a16="http://schemas.microsoft.com/office/drawing/2014/main" xmlns="" id="{07E76223-4BCB-DE43-841D-9934356D35AA}"/>
                  </a:ext>
                </a:extLst>
              </p:cNvPr>
              <p:cNvSpPr>
                <a:spLocks noChangeAspect="1" noEditPoints="1" noChangeArrowheads="1" noChangeShapeType="1" noTextEdit="1"/>
              </p:cNvSpPr>
              <p:nvPr/>
            </p:nvSpPr>
            <p:spPr bwMode="auto">
              <a:xfrm>
                <a:off x="13904" y="13443"/>
                <a:ext cx="4572" cy="4572"/>
              </a:xfrm>
              <a:prstGeom prst="flowChartConnector">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s-ES" sz="1500" dirty="0"/>
              </a:p>
            </p:txBody>
          </p:sp>
        </p:grpSp>
        <p:sp>
          <p:nvSpPr>
            <p:cNvPr id="7" name="TextBox 11">
              <a:extLst>
                <a:ext uri="{FF2B5EF4-FFF2-40B4-BE49-F238E27FC236}">
                  <a16:creationId xmlns:a16="http://schemas.microsoft.com/office/drawing/2014/main" xmlns="" id="{04B9FB45-C737-6B46-ADAE-C3DCBD447222}"/>
                </a:ext>
              </a:extLst>
            </p:cNvPr>
            <p:cNvSpPr txBox="1">
              <a:spLocks noChangeAspect="1" noEditPoints="1" noChangeArrowheads="1" noChangeShapeType="1" noTextEdit="1"/>
            </p:cNvSpPr>
            <p:nvPr/>
          </p:nvSpPr>
          <p:spPr bwMode="auto">
            <a:xfrm>
              <a:off x="19104" y="20621"/>
              <a:ext cx="11274" cy="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l" rtl="0"/>
              <a:r>
                <a:rPr lang="es-ES" sz="1600" b="1" i="0" u="none" baseline="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Acción</a:t>
              </a:r>
              <a:endParaRPr lang="es-ES" sz="1600"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8" name="TextBox 12">
              <a:extLst>
                <a:ext uri="{FF2B5EF4-FFF2-40B4-BE49-F238E27FC236}">
                  <a16:creationId xmlns:a16="http://schemas.microsoft.com/office/drawing/2014/main" xmlns="" id="{B4A71494-E00D-E74C-B27F-BAB2BBFB1EF0}"/>
                </a:ext>
              </a:extLst>
            </p:cNvPr>
            <p:cNvSpPr txBox="1">
              <a:spLocks noChangeAspect="1" noEditPoints="1" noChangeArrowheads="1" noChangeShapeType="1" noTextEdit="1"/>
            </p:cNvSpPr>
            <p:nvPr/>
          </p:nvSpPr>
          <p:spPr bwMode="auto">
            <a:xfrm>
              <a:off x="16593" y="14825"/>
              <a:ext cx="18680" cy="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l" rtl="0"/>
              <a:r>
                <a:rPr lang="es-ES" sz="1600" b="1" i="0" u="none" baseline="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Posibilidad</a:t>
              </a:r>
              <a:endParaRPr lang="es-ES" sz="1600"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10" name="TextBox 13">
              <a:extLst>
                <a:ext uri="{FF2B5EF4-FFF2-40B4-BE49-F238E27FC236}">
                  <a16:creationId xmlns:a16="http://schemas.microsoft.com/office/drawing/2014/main" xmlns="" id="{6E325CA7-01FC-2B4E-9EC5-868997B2BFC8}"/>
                </a:ext>
              </a:extLst>
            </p:cNvPr>
            <p:cNvSpPr txBox="1">
              <a:spLocks noChangeAspect="1" noEditPoints="1" noChangeArrowheads="1" noChangeShapeType="1" noTextEdit="1"/>
            </p:cNvSpPr>
            <p:nvPr/>
          </p:nvSpPr>
          <p:spPr bwMode="auto">
            <a:xfrm>
              <a:off x="15092" y="3879"/>
              <a:ext cx="18680"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l" rtl="0"/>
              <a:r>
                <a:rPr lang="es-ES" sz="1600" b="1" i="0" u="none" baseline="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Relación</a:t>
              </a:r>
              <a:endParaRPr lang="es-ES" sz="1600" dirty="0">
                <a:solidFill>
                  <a:schemeClr val="accent1">
                    <a:lumMod val="75000"/>
                  </a:schemeClr>
                </a:solidFill>
                <a:latin typeface="Times New Roman" panose="02020603050405020304" pitchFamily="18" charset="0"/>
                <a:ea typeface="Times New Roman" panose="02020603050405020304" pitchFamily="18" charset="0"/>
              </a:endParaRPr>
            </a:p>
          </p:txBody>
        </p:sp>
      </p:grpSp>
      <p:sp>
        <p:nvSpPr>
          <p:cNvPr id="13" name="Rectangle 12">
            <a:extLst>
              <a:ext uri="{FF2B5EF4-FFF2-40B4-BE49-F238E27FC236}">
                <a16:creationId xmlns:a16="http://schemas.microsoft.com/office/drawing/2014/main" xmlns="" id="{75E74867-F6D2-CB4E-BAB8-15A2B23242C7}"/>
              </a:ext>
            </a:extLst>
          </p:cNvPr>
          <p:cNvSpPr/>
          <p:nvPr/>
        </p:nvSpPr>
        <p:spPr>
          <a:xfrm>
            <a:off x="340445" y="6102680"/>
            <a:ext cx="6655382" cy="242246"/>
          </a:xfrm>
          <a:prstGeom prst="rect">
            <a:avLst/>
          </a:prstGeom>
        </p:spPr>
        <p:txBody>
          <a:bodyPr wrap="square">
            <a:spAutoFit/>
          </a:bodyPr>
          <a:lstStyle/>
          <a:p>
            <a:pPr algn="l" rtl="0">
              <a:lnSpc>
                <a:spcPct val="115000"/>
              </a:lnSpc>
              <a:spcAft>
                <a:spcPts val="750"/>
              </a:spcAft>
            </a:pPr>
            <a:r>
              <a:rPr lang="es-ES" sz="900" b="0" i="0" u="none" baseline="0" dirty="0">
                <a:solidFill>
                  <a:srgbClr val="000000"/>
                </a:solidFill>
                <a:latin typeface="Calibri" panose="020F0502020204030204" pitchFamily="34" charset="0"/>
                <a:ea typeface="MS PGothic" panose="020B0600070205080204" pitchFamily="34" charset="-128"/>
                <a:cs typeface="Times New Roman" panose="02020603050405020304" pitchFamily="18" charset="0"/>
              </a:rPr>
              <a:t>(Tras Searle &amp; Austin, y gracias a Thirdspace Coaching ©)</a:t>
            </a:r>
            <a:endParaRPr lang="es-ES" sz="900" dirty="0">
              <a:solidFill>
                <a:srgbClr val="000000"/>
              </a:solidFill>
              <a:latin typeface="Calibri" panose="020F050202020403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65134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252248" y="1734207"/>
            <a:ext cx="5107435" cy="3391145"/>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s-ES" sz="3600" b="1" dirty="0">
                <a:solidFill>
                  <a:prstClr val="white"/>
                </a:solidFill>
                <a:latin typeface="Verdana" panose="020B0604030504040204" pitchFamily="34" charset="0"/>
                <a:ea typeface="Verdana" panose="020B0604030504040204" pitchFamily="34" charset="0"/>
                <a:cs typeface="Verdana" panose="020B0604030504040204" pitchFamily="34" charset="0"/>
              </a:rPr>
              <a:t>EJERCICIO 4</a:t>
            </a:r>
          </a:p>
          <a:p>
            <a:pPr lvl="0"/>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FORMACIÓN ENTRE PARES: RESOLUCIÓN DE DILEMAS SOBRE EL TRABAJO decente</a:t>
            </a:r>
          </a:p>
        </p:txBody>
      </p:sp>
    </p:spTree>
    <p:extLst>
      <p:ext uri="{BB962C8B-B14F-4D97-AF65-F5344CB8AC3E}">
        <p14:creationId xmlns:p14="http://schemas.microsoft.com/office/powerpoint/2010/main" val="837143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2B254BF-37DA-42BE-B8AF-7878D2781A1D}"/>
              </a:ext>
            </a:extLst>
          </p:cNvPr>
          <p:cNvSpPr>
            <a:spLocks noGrp="1"/>
          </p:cNvSpPr>
          <p:nvPr>
            <p:ph type="sldNum" sz="quarter" idx="4"/>
          </p:nvPr>
        </p:nvSpPr>
        <p:spPr/>
        <p:txBody>
          <a:bodyPr/>
          <a:lstStyle/>
          <a:p>
            <a:pPr rtl="0"/>
            <a:fld id="{E1C3621B-6C8A-6941-9CAD-B981455913CB}" type="slidenum">
              <a:rPr/>
              <a:pPr rtl="0"/>
              <a:t>29</a:t>
            </a:fld>
            <a:endParaRPr lang="es-ES" dirty="0"/>
          </a:p>
        </p:txBody>
      </p:sp>
      <p:sp>
        <p:nvSpPr>
          <p:cNvPr id="4" name="Title 3">
            <a:extLst>
              <a:ext uri="{FF2B5EF4-FFF2-40B4-BE49-F238E27FC236}">
                <a16:creationId xmlns:a16="http://schemas.microsoft.com/office/drawing/2014/main" xmlns="" id="{2C02A31C-DACA-4AF5-A8BA-FBE2909E7B86}"/>
              </a:ext>
            </a:extLst>
          </p:cNvPr>
          <p:cNvSpPr>
            <a:spLocks noGrp="1"/>
          </p:cNvSpPr>
          <p:nvPr>
            <p:ph type="ctrTitle"/>
          </p:nvPr>
        </p:nvSpPr>
        <p:spPr>
          <a:xfrm>
            <a:off x="5759116" y="472966"/>
            <a:ext cx="6249546" cy="1063733"/>
          </a:xfrm>
        </p:spPr>
        <p:txBody>
          <a:bodyPr/>
          <a:lstStyle/>
          <a:p>
            <a:pPr algn="l" rtl="0"/>
            <a:r>
              <a:rPr lang="es-ES" sz="2400" b="0" i="0" u="none" baseline="0" dirty="0">
                <a:latin typeface="Verdana" panose="020B0604030504040204" pitchFamily="34" charset="0"/>
                <a:ea typeface="Verdana" panose="020B0604030504040204" pitchFamily="34" charset="0"/>
                <a:cs typeface="Verdana" panose="020B0604030504040204" pitchFamily="34" charset="0"/>
              </a:rPr>
              <a:t>FORMACIÓN ENTRE PARES: RESOLVIENDO DILEMAS ALREDEDOR DEL TRABAJO </a:t>
            </a:r>
            <a:r>
              <a:rPr lang="es-ES" sz="2400" dirty="0">
                <a:latin typeface="Verdana" panose="020B0604030504040204" pitchFamily="34" charset="0"/>
                <a:ea typeface="Verdana" panose="020B0604030504040204" pitchFamily="34" charset="0"/>
                <a:cs typeface="Verdana" panose="020B0604030504040204" pitchFamily="34" charset="0"/>
              </a:rPr>
              <a:t>DECENTE</a:t>
            </a:r>
            <a:r>
              <a:rPr lang="es-ES" sz="2400" b="0" i="0" u="none" baseline="0" dirty="0">
                <a:latin typeface="Verdana" panose="020B0604030504040204" pitchFamily="34" charset="0"/>
                <a:ea typeface="Verdana" panose="020B0604030504040204" pitchFamily="34" charset="0"/>
                <a:cs typeface="Verdana" panose="020B0604030504040204" pitchFamily="34" charset="0"/>
              </a:rPr>
              <a:t> </a:t>
            </a:r>
            <a:r>
              <a:rPr lang="es-ES" sz="2800" b="0" i="0" u="none" baseline="0" dirty="0">
                <a:latin typeface="Verdana" panose="020B0604030504040204" pitchFamily="34" charset="0"/>
                <a:ea typeface="Verdana" panose="020B0604030504040204" pitchFamily="34" charset="0"/>
                <a:cs typeface="Verdana" panose="020B0604030504040204" pitchFamily="34" charset="0"/>
              </a:rPr>
              <a:t>| </a:t>
            </a:r>
            <a:r>
              <a:rPr lang="es-ES" sz="28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Guía para el facilitador </a:t>
            </a:r>
            <a:endParaRPr lang="es-ES" sz="2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xmlns="" id="{297AC081-21FE-4966-AC60-18194F2084C1}"/>
              </a:ext>
            </a:extLst>
          </p:cNvPr>
          <p:cNvSpPr>
            <a:spLocks noGrp="1"/>
          </p:cNvSpPr>
          <p:nvPr>
            <p:ph type="subTitle" idx="1"/>
          </p:nvPr>
        </p:nvSpPr>
        <p:spPr>
          <a:xfrm>
            <a:off x="5909470" y="2093495"/>
            <a:ext cx="6099192" cy="4198448"/>
          </a:xfrm>
        </p:spPr>
        <p:txBody>
          <a:bodyPr/>
          <a:lstStyle/>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Objetivo del ejercicio: </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Apoyar a un profesional de las compras para trabajar mediante un desafío relacionado con el trabajo decente en la cadena de suministro, mediante el uso de la formación entre pares.</a:t>
            </a:r>
            <a:r>
              <a:rPr lang="es-ES" sz="17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es-ES" sz="1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s-ES" sz="1700" b="1"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es-ES" sz="1700" b="1"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s-ES" sz="1400" b="1" i="0" u="none" baseline="0" dirty="0">
                <a:latin typeface="Verdana" panose="020B0604030504040204" pitchFamily="34" charset="0"/>
                <a:ea typeface="Verdana" panose="020B0604030504040204" pitchFamily="34" charset="0"/>
                <a:cs typeface="Verdana" panose="020B0604030504040204" pitchFamily="34" charset="0"/>
              </a:rPr>
              <a:t>Preparación:</a:t>
            </a:r>
          </a:p>
          <a:p>
            <a:pPr algn="l" rtl="0"/>
            <a:r>
              <a:rPr lang="es-ES" sz="1400" b="0" i="0" u="none" baseline="0" dirty="0">
                <a:latin typeface="Verdana" panose="020B0604030504040204" pitchFamily="34" charset="0"/>
                <a:ea typeface="Verdana" panose="020B0604030504040204" pitchFamily="34" charset="0"/>
                <a:cs typeface="Verdana" panose="020B0604030504040204" pitchFamily="34" charset="0"/>
              </a:rPr>
              <a:t>Cree grupos de 4-5 personas y defina roles para este ejercicio:</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lvl="1" indent="-285750" algn="l" rtl="0">
              <a:lnSpc>
                <a:spcPct val="90000"/>
              </a:lnSpc>
              <a:spcBef>
                <a:spcPts val="600"/>
              </a:spcBef>
              <a:buFont typeface="Wingdings" panose="05000000000000000000" pitchFamily="2" charset="2"/>
              <a:buChar char="§"/>
            </a:pPr>
            <a:r>
              <a:rPr lang="es-ES" b="0" i="0" u="none" baseline="0" dirty="0">
                <a:solidFill>
                  <a:srgbClr val="1E3250"/>
                </a:solidFill>
                <a:latin typeface="Verdana" panose="020B0604030504040204" pitchFamily="34" charset="0"/>
                <a:ea typeface="Verdana" panose="020B0604030504040204" pitchFamily="34" charset="0"/>
                <a:cs typeface="Verdana" panose="020B0604030504040204" pitchFamily="34" charset="0"/>
              </a:rPr>
              <a:t>1 presentador del caso que tiene la oportunidad de recibir formación entre pares</a:t>
            </a:r>
            <a:endParaRPr lang="es-ES" dirty="0">
              <a:solidFill>
                <a:srgbClr val="1E3250"/>
              </a:solidFill>
              <a:latin typeface="Verdana" panose="020B0604030504040204" pitchFamily="34" charset="0"/>
              <a:ea typeface="Verdana" panose="020B0604030504040204" pitchFamily="34" charset="0"/>
              <a:cs typeface="Verdana" panose="020B0604030504040204" pitchFamily="34" charset="0"/>
            </a:endParaRPr>
          </a:p>
          <a:p>
            <a:pPr marL="285750" lvl="1" indent="-285750" algn="l" rtl="0">
              <a:lnSpc>
                <a:spcPct val="90000"/>
              </a:lnSpc>
              <a:spcBef>
                <a:spcPts val="600"/>
              </a:spcBef>
              <a:buFont typeface="Wingdings" panose="05000000000000000000" pitchFamily="2" charset="2"/>
              <a:buChar char="§"/>
            </a:pPr>
            <a:r>
              <a:rPr lang="es-ES" b="0" i="0" u="none" baseline="0" dirty="0">
                <a:solidFill>
                  <a:srgbClr val="1E3250"/>
                </a:solidFill>
                <a:latin typeface="Verdana" panose="020B0604030504040204" pitchFamily="34" charset="0"/>
                <a:ea typeface="Verdana" panose="020B0604030504040204" pitchFamily="34" charset="0"/>
                <a:cs typeface="Verdana" panose="020B0604030504040204" pitchFamily="34" charset="0"/>
              </a:rPr>
              <a:t>3-4 participantes que asumen el papel de «entrenadores» </a:t>
            </a:r>
            <a:endParaRPr lang="es-ES" sz="1400" b="1" dirty="0">
              <a:latin typeface="Verdana" panose="020B0604030504040204" pitchFamily="34" charset="0"/>
              <a:ea typeface="Verdana" panose="020B0604030504040204" pitchFamily="34" charset="0"/>
              <a:cs typeface="Verdana" panose="020B0604030504040204" pitchFamily="34" charset="0"/>
            </a:endParaRPr>
          </a:p>
          <a:p>
            <a:pPr algn="l" rtl="0"/>
            <a:r>
              <a:rPr lang="es-ES" sz="1400" b="1" i="0" u="none" baseline="0" dirty="0">
                <a:latin typeface="Verdana" panose="020B0604030504040204" pitchFamily="34" charset="0"/>
                <a:ea typeface="Verdana" panose="020B0604030504040204" pitchFamily="34" charset="0"/>
                <a:cs typeface="Verdana" panose="020B0604030504040204" pitchFamily="34" charset="0"/>
              </a:rPr>
              <a:t>Control de tiempo: </a:t>
            </a:r>
          </a:p>
          <a:p>
            <a:pPr marL="0" lvl="1" algn="l" rtl="0">
              <a:lnSpc>
                <a:spcPct val="90000"/>
              </a:lnSpc>
              <a:spcBef>
                <a:spcPts val="600"/>
              </a:spcBef>
              <a:spcAft>
                <a:spcPts val="0"/>
              </a:spcAft>
            </a:pPr>
            <a:r>
              <a:rPr lang="es-ES" b="1" i="0" u="none" baseline="0" dirty="0">
                <a:solidFill>
                  <a:srgbClr val="1E3250"/>
                </a:solidFill>
                <a:latin typeface="Verdana" panose="020B0604030504040204" pitchFamily="34" charset="0"/>
                <a:ea typeface="Verdana" panose="020B0604030504040204" pitchFamily="34" charset="0"/>
                <a:cs typeface="Verdana" panose="020B0604030504040204" pitchFamily="34" charset="0"/>
              </a:rPr>
              <a:t>Tiempo total asignado: 55 minutos</a:t>
            </a:r>
          </a:p>
          <a:p>
            <a:pPr marL="0" lvl="1" algn="l" rtl="0">
              <a:lnSpc>
                <a:spcPct val="90000"/>
              </a:lnSpc>
              <a:spcBef>
                <a:spcPts val="600"/>
              </a:spcBef>
              <a:spcAft>
                <a:spcPts val="0"/>
              </a:spcAft>
            </a:pPr>
            <a:r>
              <a:rPr lang="es-ES" b="0" i="0" u="none" baseline="0" dirty="0">
                <a:solidFill>
                  <a:srgbClr val="1E3250"/>
                </a:solidFill>
                <a:latin typeface="Verdana" panose="020B0604030504040204" pitchFamily="34" charset="0"/>
                <a:ea typeface="Verdana" panose="020B0604030504040204" pitchFamily="34" charset="0"/>
                <a:cs typeface="Verdana" panose="020B0604030504040204" pitchFamily="34" charset="0"/>
              </a:rPr>
              <a:t>Se puede encontrar una guía detallada sobre el tiempo en la diapositiva de la Agenda que sigue.</a:t>
            </a:r>
          </a:p>
          <a:p>
            <a:pPr marL="0" lvl="1" algn="l" rtl="0">
              <a:lnSpc>
                <a:spcPct val="90000"/>
              </a:lnSpc>
              <a:spcBef>
                <a:spcPts val="600"/>
              </a:spcBef>
              <a:spcAft>
                <a:spcPts val="0"/>
              </a:spcAft>
            </a:pPr>
            <a:r>
              <a:rPr lang="es-ES" b="0" i="0" u="none" baseline="0" dirty="0">
                <a:solidFill>
                  <a:srgbClr val="1E3250"/>
                </a:solidFill>
                <a:latin typeface="Verdana" panose="020B0604030504040204" pitchFamily="34" charset="0"/>
                <a:ea typeface="Verdana" panose="020B0604030504040204" pitchFamily="34" charset="0"/>
                <a:cs typeface="Verdana" panose="020B0604030504040204" pitchFamily="34" charset="0"/>
              </a:rPr>
              <a:t>Los facilitadores se encargarán de mantener el tiempo y los grupos instructores para que pasen a la siguiente actividad cuando corresponda.</a:t>
            </a:r>
          </a:p>
        </p:txBody>
      </p:sp>
      <p:pic>
        <p:nvPicPr>
          <p:cNvPr id="6" name="Picture 5">
            <a:extLst>
              <a:ext uri="{FF2B5EF4-FFF2-40B4-BE49-F238E27FC236}">
                <a16:creationId xmlns:a16="http://schemas.microsoft.com/office/drawing/2014/main" xmlns="" id="{AC111074-46EE-48C1-AA5B-559E6E624E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Tree>
    <p:extLst>
      <p:ext uri="{BB962C8B-B14F-4D97-AF65-F5344CB8AC3E}">
        <p14:creationId xmlns:p14="http://schemas.microsoft.com/office/powerpoint/2010/main" val="242235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1C3621B-6C8A-6941-9CAD-B981455913CB}" type="slidenum">
              <a:rPr lang="en-US" smtClean="0"/>
              <a:pPr/>
              <a:t>3</a:t>
            </a:fld>
            <a:endParaRPr lang="en-US"/>
          </a:p>
        </p:txBody>
      </p:sp>
      <p:sp>
        <p:nvSpPr>
          <p:cNvPr id="6" name="Title 1">
            <a:extLst>
              <a:ext uri="{FF2B5EF4-FFF2-40B4-BE49-F238E27FC236}">
                <a16:creationId xmlns:a16="http://schemas.microsoft.com/office/drawing/2014/main" xmlns="" id="{EA31D090-A2D8-4C93-8BCF-E22393EC2E94}"/>
              </a:ext>
            </a:extLst>
          </p:cNvPr>
          <p:cNvSpPr>
            <a:spLocks noGrp="1"/>
          </p:cNvSpPr>
          <p:nvPr>
            <p:ph type="ctrTitle"/>
          </p:nvPr>
        </p:nvSpPr>
        <p:spPr>
          <a:xfrm>
            <a:off x="575094" y="547237"/>
            <a:ext cx="11172406" cy="603646"/>
          </a:xfrm>
        </p:spPr>
        <p:txBody>
          <a:bodyPr/>
          <a:lstStyle/>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CONTENIDO</a:t>
            </a:r>
            <a:r>
              <a:rPr lang="es-ES" sz="2000" b="1"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 sz="20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Con guía para el facilitador </a:t>
            </a:r>
            <a:endParaRPr lang="es-ES" sz="2000" b="0" dirty="0">
              <a:solidFill>
                <a:srgbClr val="FF0000"/>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2">
            <a:extLst>
              <a:ext uri="{FF2B5EF4-FFF2-40B4-BE49-F238E27FC236}">
                <a16:creationId xmlns:a16="http://schemas.microsoft.com/office/drawing/2014/main" xmlns="" id="{CCAFC360-ECE5-4524-B0A7-80A3B3355DF5}"/>
              </a:ext>
            </a:extLst>
          </p:cNvPr>
          <p:cNvSpPr txBox="1">
            <a:spLocks/>
          </p:cNvSpPr>
          <p:nvPr/>
        </p:nvSpPr>
        <p:spPr>
          <a:xfrm>
            <a:off x="575094" y="1150883"/>
            <a:ext cx="11616906" cy="5217380"/>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nSpc>
                <a:spcPct val="100000"/>
              </a:lnSpc>
              <a:buFont typeface="+mj-lt"/>
              <a:buAutoNum type="arabicPeriod"/>
            </a:pPr>
            <a:r>
              <a:rPr lang="es-ES" sz="2000" dirty="0">
                <a:latin typeface="Verdana" panose="020B0604030504040204" pitchFamily="34" charset="0"/>
                <a:ea typeface="Verdana" panose="020B0604030504040204" pitchFamily="34" charset="0"/>
                <a:cs typeface="Verdana" panose="020B0604030504040204" pitchFamily="34" charset="0"/>
              </a:rPr>
              <a:t>Ejercicio 1: Ejercicios de preparación</a:t>
            </a:r>
            <a:br>
              <a:rPr lang="es-ES" sz="2000" dirty="0">
                <a:latin typeface="Verdana" panose="020B0604030504040204" pitchFamily="34" charset="0"/>
                <a:ea typeface="Verdana" panose="020B0604030504040204" pitchFamily="34" charset="0"/>
                <a:cs typeface="Verdana" panose="020B0604030504040204" pitchFamily="34" charset="0"/>
              </a:rPr>
            </a:br>
            <a:r>
              <a:rPr lang="es-E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Objetivo: </a:t>
            </a:r>
            <a:r>
              <a:rPr lang="es-ES"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Conseguir que los participantes tengan el «estado de ánimo adecuado» para reflexionar sobre sus experiencias al involucrar a proveedores en el trabajo decente.</a:t>
            </a:r>
          </a:p>
          <a:p>
            <a:pPr marL="457200" indent="-457200">
              <a:lnSpc>
                <a:spcPct val="100000"/>
              </a:lnSpc>
              <a:buFont typeface="+mj-lt"/>
              <a:buAutoNum type="arabicPeriod"/>
            </a:pPr>
            <a:r>
              <a:rPr lang="es-ES" sz="2000" dirty="0">
                <a:latin typeface="Verdana" panose="020B0604030504040204" pitchFamily="34" charset="0"/>
                <a:ea typeface="Verdana" panose="020B0604030504040204" pitchFamily="34" charset="0"/>
                <a:cs typeface="Verdana" panose="020B0604030504040204" pitchFamily="34" charset="0"/>
              </a:rPr>
              <a:t>Ejercicio 2: ¿Por qué es importante apoyar el trabajo decente para todos?</a:t>
            </a:r>
            <a:br>
              <a:rPr lang="es-ES" sz="2000" dirty="0">
                <a:latin typeface="Verdana" panose="020B0604030504040204" pitchFamily="34" charset="0"/>
                <a:ea typeface="Verdana" panose="020B0604030504040204" pitchFamily="34" charset="0"/>
                <a:cs typeface="Verdana" panose="020B0604030504040204" pitchFamily="34" charset="0"/>
              </a:rPr>
            </a:br>
            <a:r>
              <a:rPr lang="es-E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Objetivo: </a:t>
            </a:r>
            <a:r>
              <a:rPr lang="es-ES"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Compartir con los profesionales de compras los argumentos clave en torno a la importancia del trabajo decente para todos en las cadenas de suministro.</a:t>
            </a:r>
          </a:p>
          <a:p>
            <a:pPr marL="457200" indent="-457200">
              <a:lnSpc>
                <a:spcPct val="100000"/>
              </a:lnSpc>
              <a:buFont typeface="+mj-lt"/>
              <a:buAutoNum type="arabicPeriod"/>
            </a:pPr>
            <a:r>
              <a:rPr lang="es-ES" sz="2000" dirty="0">
                <a:latin typeface="Verdana" panose="020B0604030504040204" pitchFamily="34" charset="0"/>
                <a:ea typeface="Verdana" panose="020B0604030504040204" pitchFamily="34" charset="0"/>
                <a:cs typeface="Verdana" panose="020B0604030504040204" pitchFamily="34" charset="0"/>
              </a:rPr>
              <a:t>Ejercicio 3: Poner en práctica los principios de compromiso y diálogo</a:t>
            </a:r>
            <a:br>
              <a:rPr lang="es-ES" sz="2000" dirty="0">
                <a:latin typeface="Verdana" panose="020B0604030504040204" pitchFamily="34" charset="0"/>
                <a:ea typeface="Verdana" panose="020B0604030504040204" pitchFamily="34" charset="0"/>
                <a:cs typeface="Verdana" panose="020B0604030504040204" pitchFamily="34" charset="0"/>
              </a:rPr>
            </a:br>
            <a:r>
              <a:rPr lang="es-E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Objetivo: </a:t>
            </a:r>
            <a:r>
              <a:rPr lang="es-ES"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Alentar a los profesionales de compras a utilizar el compromiso y el diálogo para plantear el tema y su importancia.</a:t>
            </a:r>
          </a:p>
          <a:p>
            <a:pPr marL="457200" indent="-457200">
              <a:lnSpc>
                <a:spcPct val="100000"/>
              </a:lnSpc>
              <a:buFont typeface="+mj-lt"/>
              <a:buAutoNum type="arabicPeriod"/>
            </a:pPr>
            <a:r>
              <a:rPr lang="es-ES" sz="2000" dirty="0">
                <a:latin typeface="Verdana" panose="020B0604030504040204" pitchFamily="34" charset="0"/>
                <a:ea typeface="Verdana" panose="020B0604030504040204" pitchFamily="34" charset="0"/>
                <a:cs typeface="Verdana" panose="020B0604030504040204" pitchFamily="34" charset="0"/>
              </a:rPr>
              <a:t>Ejercicio 4: Formación entre pares: Resolver dilemas en torno al trabajo decente</a:t>
            </a:r>
            <a:br>
              <a:rPr lang="es-ES" sz="2000" dirty="0">
                <a:latin typeface="Verdana" panose="020B0604030504040204" pitchFamily="34" charset="0"/>
                <a:ea typeface="Verdana" panose="020B0604030504040204" pitchFamily="34" charset="0"/>
                <a:cs typeface="Verdana" panose="020B0604030504040204" pitchFamily="34" charset="0"/>
              </a:rPr>
            </a:br>
            <a:r>
              <a:rPr lang="es-E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Objetivo: </a:t>
            </a:r>
            <a:r>
              <a:rPr lang="es-ES"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Apoyar a un profesional de compras para que supere un desafío relacionado con el trabajo decente en la cadena de suministro, mediante el uso de la formación entre pares.</a:t>
            </a:r>
          </a:p>
          <a:p>
            <a:pPr marL="457200" indent="-457200">
              <a:lnSpc>
                <a:spcPct val="100000"/>
              </a:lnSpc>
              <a:buFont typeface="+mj-lt"/>
              <a:buAutoNum type="arabicPeriod"/>
            </a:pPr>
            <a:r>
              <a:rPr lang="es-ES" sz="2000" dirty="0">
                <a:latin typeface="Verdana" panose="020B0604030504040204" pitchFamily="34" charset="0"/>
                <a:ea typeface="Verdana" panose="020B0604030504040204" pitchFamily="34" charset="0"/>
                <a:cs typeface="Verdana" panose="020B0604030504040204" pitchFamily="34" charset="0"/>
              </a:rPr>
              <a:t>Ejercicio 5: Análisis de escenarios: Involucrar a proveedores en el trabajo decente</a:t>
            </a:r>
            <a:br>
              <a:rPr lang="es-ES" sz="2000" dirty="0">
                <a:latin typeface="Verdana" panose="020B0604030504040204" pitchFamily="34" charset="0"/>
                <a:ea typeface="Verdana" panose="020B0604030504040204" pitchFamily="34" charset="0"/>
                <a:cs typeface="Verdana" panose="020B0604030504040204" pitchFamily="34" charset="0"/>
              </a:rPr>
            </a:br>
            <a:r>
              <a:rPr lang="es-E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Objetivo: </a:t>
            </a:r>
            <a:r>
              <a:rPr lang="es-ES" sz="18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Permitir que los profesionales de compras simulen una interacción con un proveedor sobre el tema del trabajo decente de una manera que ayude a desarrollar sus habilidades para involucrar a proveedores. </a:t>
            </a:r>
          </a:p>
        </p:txBody>
      </p:sp>
    </p:spTree>
    <p:extLst>
      <p:ext uri="{BB962C8B-B14F-4D97-AF65-F5344CB8AC3E}">
        <p14:creationId xmlns:p14="http://schemas.microsoft.com/office/powerpoint/2010/main" val="2512397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2B254BF-37DA-42BE-B8AF-7878D2781A1D}"/>
              </a:ext>
            </a:extLst>
          </p:cNvPr>
          <p:cNvSpPr>
            <a:spLocks noGrp="1"/>
          </p:cNvSpPr>
          <p:nvPr>
            <p:ph type="sldNum" sz="quarter" idx="4"/>
          </p:nvPr>
        </p:nvSpPr>
        <p:spPr/>
        <p:txBody>
          <a:bodyPr/>
          <a:lstStyle/>
          <a:p>
            <a:pPr rtl="0"/>
            <a:fld id="{E1C3621B-6C8A-6941-9CAD-B981455913CB}" type="slidenum">
              <a:rPr/>
              <a:pPr rtl="0"/>
              <a:t>30</a:t>
            </a:fld>
            <a:endParaRPr lang="es-ES" dirty="0"/>
          </a:p>
        </p:txBody>
      </p:sp>
      <p:sp>
        <p:nvSpPr>
          <p:cNvPr id="4" name="Title 3">
            <a:extLst>
              <a:ext uri="{FF2B5EF4-FFF2-40B4-BE49-F238E27FC236}">
                <a16:creationId xmlns:a16="http://schemas.microsoft.com/office/drawing/2014/main" xmlns="" id="{2C02A31C-DACA-4AF5-A8BA-FBE2909E7B86}"/>
              </a:ext>
            </a:extLst>
          </p:cNvPr>
          <p:cNvSpPr>
            <a:spLocks noGrp="1"/>
          </p:cNvSpPr>
          <p:nvPr>
            <p:ph type="ctrTitle"/>
          </p:nvPr>
        </p:nvSpPr>
        <p:spPr>
          <a:xfrm>
            <a:off x="5909470" y="691754"/>
            <a:ext cx="5890048" cy="844945"/>
          </a:xfrm>
        </p:spPr>
        <p:txBody>
          <a:bodyPr/>
          <a:lstStyle/>
          <a:p>
            <a:pPr algn="l" rtl="0"/>
            <a:r>
              <a:rPr lang="es-ES" sz="2800" b="0" i="0" u="none" baseline="0" dirty="0">
                <a:latin typeface="Verdana" panose="020B0604030504040204" pitchFamily="34" charset="0"/>
                <a:ea typeface="Verdana" panose="020B0604030504040204" pitchFamily="34" charset="0"/>
                <a:cs typeface="Verdana" panose="020B0604030504040204" pitchFamily="34" charset="0"/>
              </a:rPr>
              <a:t>FORMACIÓN ENTRE PARES: RESOLUCIÓN DE DILEMAS SOBRE EL TRABAJO DECENTE</a:t>
            </a:r>
            <a:endParaRPr lang="es-ES"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xmlns="" id="{297AC081-21FE-4966-AC60-18194F2084C1}"/>
              </a:ext>
            </a:extLst>
          </p:cNvPr>
          <p:cNvSpPr>
            <a:spLocks noGrp="1"/>
          </p:cNvSpPr>
          <p:nvPr>
            <p:ph type="subTitle" idx="1"/>
          </p:nvPr>
        </p:nvSpPr>
        <p:spPr>
          <a:xfrm>
            <a:off x="5909470" y="2209799"/>
            <a:ext cx="5559006" cy="4082143"/>
          </a:xfrm>
        </p:spPr>
        <p:txBody>
          <a:bodyPr/>
          <a:lstStyle/>
          <a:p>
            <a:pPr algn="l" rtl="0"/>
            <a:r>
              <a:rPr lang="es-ES" sz="2000" b="1" i="0" u="none" baseline="0" dirty="0">
                <a:latin typeface="Verdana" panose="020B0604030504040204" pitchFamily="34" charset="0"/>
                <a:ea typeface="Verdana" panose="020B0604030504040204" pitchFamily="34" charset="0"/>
                <a:cs typeface="Verdana" panose="020B0604030504040204" pitchFamily="34" charset="0"/>
              </a:rPr>
              <a:t>Ejercicio de entrenamiento: </a:t>
            </a:r>
          </a:p>
          <a:p>
            <a:pPr algn="l" rtl="0"/>
            <a:r>
              <a:rPr lang="es-ES" sz="1800" b="0" i="0" u="none" baseline="0" dirty="0">
                <a:latin typeface="Verdana" panose="020B0604030504040204" pitchFamily="34" charset="0"/>
                <a:ea typeface="Verdana" panose="020B0604030504040204" pitchFamily="34" charset="0"/>
                <a:cs typeface="Verdana" panose="020B0604030504040204" pitchFamily="34" charset="0"/>
              </a:rPr>
              <a:t>El presentador del caso compartirá en lo que están trabajando actualmente en relación con su compromiso con los proveedores sobre el tema del trabajo decente (un proyecto/dilema/desafío/actividad). </a:t>
            </a:r>
          </a:p>
          <a:p>
            <a:pPr algn="l" rtl="0"/>
            <a:r>
              <a:rPr lang="es-ES" sz="1800" b="0" i="0" u="none" baseline="0" dirty="0">
                <a:latin typeface="Verdana" panose="020B0604030504040204" pitchFamily="34" charset="0"/>
                <a:ea typeface="Verdana" panose="020B0604030504040204" pitchFamily="34" charset="0"/>
                <a:cs typeface="Verdana" panose="020B0604030504040204" pitchFamily="34" charset="0"/>
              </a:rPr>
              <a:t>Alternativamente, el grupo puede utilizar uno de los ejemplos de dilemas comunes que se pueden encontrar en la siguiente diapositiva.</a:t>
            </a:r>
          </a:p>
          <a:p>
            <a:pPr algn="l" rtl="0"/>
            <a:r>
              <a:rPr lang="es-ES" sz="1800" b="0" i="0" u="none" baseline="0" dirty="0">
                <a:latin typeface="Verdana" panose="020B0604030504040204" pitchFamily="34" charset="0"/>
                <a:ea typeface="Verdana" panose="020B0604030504040204" pitchFamily="34" charset="0"/>
                <a:cs typeface="Verdana" panose="020B0604030504040204" pitchFamily="34" charset="0"/>
              </a:rPr>
              <a:t>Una vez que se haya presentado el caso, el resto del grupo los formará para desarrollar soluciones para su caso, siguiendo el proceso descrito más adelante en las diapositivas.</a:t>
            </a:r>
          </a:p>
          <a:p>
            <a:endParaRPr lang="es-ES" sz="1800" dirty="0">
              <a:latin typeface="Verdana" panose="020B0604030504040204" pitchFamily="34" charset="0"/>
              <a:ea typeface="Verdana" panose="020B0604030504040204" pitchFamily="34" charset="0"/>
              <a:cs typeface="Verdana" panose="020B0604030504040204" pitchFamily="34" charset="0"/>
            </a:endParaRPr>
          </a:p>
          <a:p>
            <a:pPr marL="0" lvl="1" algn="l" rtl="0">
              <a:lnSpc>
                <a:spcPct val="90000"/>
              </a:lnSpc>
              <a:spcBef>
                <a:spcPts val="600"/>
              </a:spcBef>
              <a:spcAft>
                <a:spcPts val="0"/>
              </a:spcAft>
            </a:pPr>
            <a:endParaRPr lang="es-ES" sz="1800" dirty="0">
              <a:solidFill>
                <a:srgbClr val="1E325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xmlns="" id="{CD4257A7-01F1-6D43-9796-11C1D3930B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Tree>
    <p:extLst>
      <p:ext uri="{BB962C8B-B14F-4D97-AF65-F5344CB8AC3E}">
        <p14:creationId xmlns:p14="http://schemas.microsoft.com/office/powerpoint/2010/main" val="268066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595876" y="307288"/>
            <a:ext cx="11151624"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FORMACIÓN ENTRE PARES: RESOLUCIÓN DE DILEMAS SOBRE EL TRABAJO DECENTE</a:t>
            </a:r>
            <a:r>
              <a:rPr lang="es-ES" dirty="0">
                <a:latin typeface="Verdana" panose="020B0604030504040204" pitchFamily="34" charset="0"/>
                <a:ea typeface="Verdana" panose="020B0604030504040204" pitchFamily="34" charset="0"/>
                <a:cs typeface="Verdana" panose="020B0604030504040204" pitchFamily="34" charset="0"/>
              </a:rPr>
              <a:t/>
            </a:r>
            <a:br>
              <a:rPr lang="es-ES" dirty="0">
                <a:latin typeface="Verdana" panose="020B0604030504040204" pitchFamily="34" charset="0"/>
                <a:ea typeface="Verdana" panose="020B0604030504040204" pitchFamily="34" charset="0"/>
                <a:cs typeface="Verdana" panose="020B0604030504040204" pitchFamily="34" charset="0"/>
              </a:rPr>
            </a:b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p:txBody>
          <a:bodyPr/>
          <a:lstStyle/>
          <a:p>
            <a:endParaRPr lang="es-ES" b="1"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pPr lvl="0" algn="l" rtl="0"/>
            <a:r>
              <a:rPr lang="es-ES" b="0" i="0" u="none" baseline="0" dirty="0">
                <a:solidFill>
                  <a:srgbClr val="FF0000"/>
                </a:solidFill>
              </a:rPr>
              <a:t>Las notas para el facilitador se proporcionan en los comentarios que figuran a continuación</a:t>
            </a: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31</a:t>
            </a:fld>
            <a:endParaRPr lang="es-ES" dirty="0"/>
          </a:p>
        </p:txBody>
      </p:sp>
      <p:sp>
        <p:nvSpPr>
          <p:cNvPr id="5" name="Subtitle 2">
            <a:extLst>
              <a:ext uri="{FF2B5EF4-FFF2-40B4-BE49-F238E27FC236}">
                <a16:creationId xmlns:a16="http://schemas.microsoft.com/office/drawing/2014/main" xmlns="" id="{E0F2C228-F6B8-4F7E-AE36-1D98579B9364}"/>
              </a:ext>
            </a:extLst>
          </p:cNvPr>
          <p:cNvSpPr txBox="1">
            <a:spLocks/>
          </p:cNvSpPr>
          <p:nvPr/>
        </p:nvSpPr>
        <p:spPr>
          <a:xfrm>
            <a:off x="737885" y="1210075"/>
            <a:ext cx="11172406" cy="4792409"/>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Ejemplos de dilemas o desafíos en torno al tema del trabajo decente</a:t>
            </a:r>
          </a:p>
          <a:p>
            <a:pPr marL="285750" lvl="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Una unidad empresarial me ha pedido que adquiera un producto o servicio, pero veo que el precio o los plazos que tienen en mente podrían socavar las condiciones de trabajo dignas para los empleados del proveedor (por ejemplo, el proveedor probablemente no podrá respetar nuestro código de conducta para proveedores).</a:t>
            </a:r>
          </a:p>
          <a:p>
            <a:pPr marL="285750" lvl="0" indent="-285750" algn="l" rtl="0">
              <a:buFont typeface="Wingdings" panose="05000000000000000000" pitchFamily="2" charset="2"/>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El proveedor quiere realmente nuestro negocio y, por lo tanto, ofrece un precio bajo que veo que puede comprometer su capacidad para garantizar condiciones de trabajo dignas para sus empleados. </a:t>
            </a:r>
          </a:p>
          <a:p>
            <a:pPr marL="285750" lvl="0" indent="-285750" algn="l" rtl="0">
              <a:buFont typeface="Wingdings" panose="05000000000000000000" pitchFamily="2" charset="2"/>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En general, se me pide que me asegure de que los proveedores cumplan con el código de conducta de proveedores de mi empresa, pero también que compre productos y servicios lo más barato posible.</a:t>
            </a:r>
          </a:p>
          <a:p>
            <a:pPr marL="285750" indent="-285750" algn="l" rtl="0">
              <a:buFont typeface="Wingdings" panose="05000000000000000000" pitchFamily="2" charset="2"/>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Adquirimos un producto/servicio de una sola fuente con un proveedor que tiene efectivamente un monopolio. Este proveedor muestra deficiencias en las condiciones de trabajo de sus empleados y no está mostrando voluntad de mejorar.</a:t>
            </a:r>
          </a:p>
          <a:p>
            <a:pPr marL="285750" lvl="0" indent="-285750" algn="l" rtl="0">
              <a:buFont typeface="Wingdings" panose="05000000000000000000" pitchFamily="2" charset="2"/>
              <a:buChar char="§"/>
            </a:pPr>
            <a:endParaRPr lang="es-ES"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No conocemos el desglose de costos de nuestros proveedores, y los proveedores no están dispuestos a compartir esta información, y por lo tanto no sabemos cuál sería un precio justo. </a:t>
            </a:r>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67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366391" y="488731"/>
            <a:ext cx="11426215" cy="782942"/>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FORMACIÓN ENTRE PARES: RESOLVIENDO DILEMAS ALREDEDOR DEL TRABAJO DECENTE | </a:t>
            </a: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Guía para el facilitador</a:t>
            </a:r>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32</a:t>
            </a:fld>
            <a:endParaRPr lang="es-ES" dirty="0"/>
          </a:p>
        </p:txBody>
      </p:sp>
      <p:graphicFrame>
        <p:nvGraphicFramePr>
          <p:cNvPr id="9" name="Table 8">
            <a:extLst>
              <a:ext uri="{FF2B5EF4-FFF2-40B4-BE49-F238E27FC236}">
                <a16:creationId xmlns:a16="http://schemas.microsoft.com/office/drawing/2014/main" xmlns="" id="{DE17A197-2DBD-A04A-A19B-C2C7B63C1C97}"/>
              </a:ext>
            </a:extLst>
          </p:cNvPr>
          <p:cNvGraphicFramePr>
            <a:graphicFrameLocks noGrp="1"/>
          </p:cNvGraphicFramePr>
          <p:nvPr>
            <p:extLst>
              <p:ext uri="{D42A27DB-BD31-4B8C-83A1-F6EECF244321}">
                <p14:modId xmlns:p14="http://schemas.microsoft.com/office/powerpoint/2010/main" val="2620348896"/>
              </p:ext>
            </p:extLst>
          </p:nvPr>
        </p:nvGraphicFramePr>
        <p:xfrm>
          <a:off x="670344" y="2000631"/>
          <a:ext cx="11248387" cy="4391978"/>
        </p:xfrm>
        <a:graphic>
          <a:graphicData uri="http://schemas.openxmlformats.org/drawingml/2006/table">
            <a:tbl>
              <a:tblPr firstRow="1" firstCol="1" bandRow="1">
                <a:tableStyleId>{5C22544A-7EE6-4342-B048-85BDC9FD1C3A}</a:tableStyleId>
              </a:tblPr>
              <a:tblGrid>
                <a:gridCol w="886346">
                  <a:extLst>
                    <a:ext uri="{9D8B030D-6E8A-4147-A177-3AD203B41FA5}">
                      <a16:colId xmlns:a16="http://schemas.microsoft.com/office/drawing/2014/main" xmlns="" val="2574844098"/>
                    </a:ext>
                  </a:extLst>
                </a:gridCol>
                <a:gridCol w="10362041">
                  <a:extLst>
                    <a:ext uri="{9D8B030D-6E8A-4147-A177-3AD203B41FA5}">
                      <a16:colId xmlns:a16="http://schemas.microsoft.com/office/drawing/2014/main" xmlns="" val="576241566"/>
                    </a:ext>
                  </a:extLst>
                </a:gridCol>
              </a:tblGrid>
              <a:tr h="290775">
                <a:tc>
                  <a:txBody>
                    <a:bodyPr/>
                    <a:lstStyle/>
                    <a:p>
                      <a:pPr algn="ctr"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Tiempo </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tc>
                  <a:txBody>
                    <a:bodyPr/>
                    <a:lstStyle/>
                    <a:p>
                      <a:pPr algn="ctr"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Actividad</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extLst>
                  <a:ext uri="{0D108BD9-81ED-4DB2-BD59-A6C34878D82A}">
                    <a16:rowId xmlns:a16="http://schemas.microsoft.com/office/drawing/2014/main" xmlns="" val="2289205661"/>
                  </a:ext>
                </a:extLst>
              </a:tr>
              <a:tr h="789281">
                <a:tc>
                  <a:txBody>
                    <a:bodyPr/>
                    <a:lstStyle/>
                    <a:p>
                      <a:pPr algn="just"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5 min</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tc>
                  <a:txBody>
                    <a:bodyPr/>
                    <a:lstStyle/>
                    <a:p>
                      <a:pPr algn="l"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Presentación del caso </a:t>
                      </a:r>
                      <a:endParaRPr lang="es-ES" sz="12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El presentador del caso presenta un caso/proyecto/dilema/desafío/actividad en la que están trabajando actualmente, con respecto a su compromiso con los proveedores en el tema del trabajo decente</a:t>
                      </a:r>
                    </a:p>
                  </a:txBody>
                  <a:tcPr marL="51435" marR="51435" marT="0" marB="0"/>
                </a:tc>
                <a:extLst>
                  <a:ext uri="{0D108BD9-81ED-4DB2-BD59-A6C34878D82A}">
                    <a16:rowId xmlns:a16="http://schemas.microsoft.com/office/drawing/2014/main" xmlns="" val="251816374"/>
                  </a:ext>
                </a:extLst>
              </a:tr>
              <a:tr h="857914">
                <a:tc>
                  <a:txBody>
                    <a:bodyPr/>
                    <a:lstStyle/>
                    <a:p>
                      <a:pPr algn="just"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10 min</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tc>
                  <a:txBody>
                    <a:bodyPr/>
                    <a:lstStyle/>
                    <a:p>
                      <a:pPr algn="l"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Desarrollando una comprensión más profunda</a:t>
                      </a:r>
                      <a:endParaRPr lang="es-ES" sz="12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Los entrenadores hacen preguntas para desarrollar una comprensión más profunda del caso </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1" i="0" u="none" baseline="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Importante: </a:t>
                      </a: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Por favor, sólo haga preguntas en esta etapa y no proponga soluciones/recomendaciones</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extLst>
                  <a:ext uri="{0D108BD9-81ED-4DB2-BD59-A6C34878D82A}">
                    <a16:rowId xmlns:a16="http://schemas.microsoft.com/office/drawing/2014/main" xmlns="" val="3637260442"/>
                  </a:ext>
                </a:extLst>
              </a:tr>
              <a:tr h="2454008">
                <a:tc>
                  <a:txBody>
                    <a:bodyPr/>
                    <a:lstStyle/>
                    <a:p>
                      <a:pPr algn="just"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10 min</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tc>
                  <a:txBody>
                    <a:bodyPr/>
                    <a:lstStyle/>
                    <a:p>
                      <a:pPr algn="l"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Desarrollo de hipótesis</a:t>
                      </a:r>
                      <a:endParaRPr lang="es-ES" sz="12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El presentador del caso aparta su silla de los entrenadores. Él/ella les da la espalda, pero todavía está lo suficientemente cerca como para escuchar su conversación y tomar notas. </a:t>
                      </a:r>
                      <a:endParaRPr lang="es-ES" sz="120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Los entrenadores discuten lo que han escuchado sobre el caso y sus desafíos específicos. Desarrollan y discuten:</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Supuestos</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Hipótesis </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Primeras ideas potenciales sobre soluciones/próximos pasos/direcciones (importante: no proceder a las recomendaciones todavía)</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El presentador del caso toma notas sobre la conversación.</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51435" marR="51435" marT="0" marB="0"/>
                </a:tc>
                <a:extLst>
                  <a:ext uri="{0D108BD9-81ED-4DB2-BD59-A6C34878D82A}">
                    <a16:rowId xmlns:a16="http://schemas.microsoft.com/office/drawing/2014/main" xmlns="" val="2533052012"/>
                  </a:ext>
                </a:extLst>
              </a:tr>
            </a:tbl>
          </a:graphicData>
        </a:graphic>
      </p:graphicFrame>
    </p:spTree>
    <p:extLst>
      <p:ext uri="{BB962C8B-B14F-4D97-AF65-F5344CB8AC3E}">
        <p14:creationId xmlns:p14="http://schemas.microsoft.com/office/powerpoint/2010/main" val="2763655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575094" y="425669"/>
            <a:ext cx="11172406" cy="869732"/>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FORMACIÓN ENTRE PARES: RESOLVIENDO DILEMAS ALREDEDOR DEL TRABAJO DECENTE | </a:t>
            </a: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Guía para el facilitador</a:t>
            </a:r>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33</a:t>
            </a:fld>
            <a:endParaRPr lang="es-ES" dirty="0"/>
          </a:p>
        </p:txBody>
      </p:sp>
      <p:graphicFrame>
        <p:nvGraphicFramePr>
          <p:cNvPr id="6" name="Table 5">
            <a:extLst>
              <a:ext uri="{FF2B5EF4-FFF2-40B4-BE49-F238E27FC236}">
                <a16:creationId xmlns:a16="http://schemas.microsoft.com/office/drawing/2014/main" xmlns="" id="{6FDCDA48-A27D-754A-AADF-61BE3B48D7D8}"/>
              </a:ext>
            </a:extLst>
          </p:cNvPr>
          <p:cNvGraphicFramePr>
            <a:graphicFrameLocks noGrp="1"/>
          </p:cNvGraphicFramePr>
          <p:nvPr>
            <p:extLst>
              <p:ext uri="{D42A27DB-BD31-4B8C-83A1-F6EECF244321}">
                <p14:modId xmlns:p14="http://schemas.microsoft.com/office/powerpoint/2010/main" val="2965432702"/>
              </p:ext>
            </p:extLst>
          </p:nvPr>
        </p:nvGraphicFramePr>
        <p:xfrm>
          <a:off x="670344" y="1874822"/>
          <a:ext cx="11390277" cy="4517787"/>
        </p:xfrm>
        <a:graphic>
          <a:graphicData uri="http://schemas.openxmlformats.org/drawingml/2006/table">
            <a:tbl>
              <a:tblPr firstRow="1" firstCol="1" bandRow="1">
                <a:tableStyleId>{5C22544A-7EE6-4342-B048-85BDC9FD1C3A}</a:tableStyleId>
              </a:tblPr>
              <a:tblGrid>
                <a:gridCol w="955088">
                  <a:extLst>
                    <a:ext uri="{9D8B030D-6E8A-4147-A177-3AD203B41FA5}">
                      <a16:colId xmlns:a16="http://schemas.microsoft.com/office/drawing/2014/main" xmlns="" val="1252130188"/>
                    </a:ext>
                  </a:extLst>
                </a:gridCol>
                <a:gridCol w="10435189">
                  <a:extLst>
                    <a:ext uri="{9D8B030D-6E8A-4147-A177-3AD203B41FA5}">
                      <a16:colId xmlns:a16="http://schemas.microsoft.com/office/drawing/2014/main" xmlns="" val="3233205245"/>
                    </a:ext>
                  </a:extLst>
                </a:gridCol>
              </a:tblGrid>
              <a:tr h="296167">
                <a:tc>
                  <a:txBody>
                    <a:bodyPr/>
                    <a:lstStyle/>
                    <a:p>
                      <a:pPr algn="ctr" rtl="0">
                        <a:lnSpc>
                          <a:spcPct val="150000"/>
                        </a:lnSpc>
                        <a:spcBef>
                          <a:spcPts val="600"/>
                        </a:spcBef>
                        <a:spcAft>
                          <a:spcPts val="0"/>
                        </a:spcAft>
                      </a:pPr>
                      <a:r>
                        <a:rPr lang="es-ES" sz="1400" b="1" i="0" u="none" baseline="0" dirty="0">
                          <a:effectLst/>
                          <a:latin typeface="Verdana" panose="020B0604030504040204" pitchFamily="34" charset="0"/>
                          <a:ea typeface="Verdana" panose="020B0604030504040204" pitchFamily="34" charset="0"/>
                          <a:cs typeface="Verdana" panose="020B0604030504040204" pitchFamily="34" charset="0"/>
                        </a:rPr>
                        <a:t>Tiempo </a:t>
                      </a:r>
                      <a:endParaRPr lang="es-ES" sz="14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tc>
                  <a:txBody>
                    <a:bodyPr/>
                    <a:lstStyle/>
                    <a:p>
                      <a:pPr algn="ctr" rtl="0">
                        <a:lnSpc>
                          <a:spcPct val="150000"/>
                        </a:lnSpc>
                        <a:spcBef>
                          <a:spcPts val="600"/>
                        </a:spcBef>
                        <a:spcAft>
                          <a:spcPts val="0"/>
                        </a:spcAft>
                      </a:pPr>
                      <a:r>
                        <a:rPr lang="es-ES" sz="1400" b="1" i="0" u="none" baseline="0" dirty="0">
                          <a:effectLst/>
                          <a:latin typeface="Verdana" panose="020B0604030504040204" pitchFamily="34" charset="0"/>
                          <a:ea typeface="Verdana" panose="020B0604030504040204" pitchFamily="34" charset="0"/>
                          <a:cs typeface="Verdana" panose="020B0604030504040204" pitchFamily="34" charset="0"/>
                        </a:rPr>
                        <a:t>Actividad</a:t>
                      </a:r>
                      <a:endParaRPr lang="es-ES" sz="14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extLst>
                  <a:ext uri="{0D108BD9-81ED-4DB2-BD59-A6C34878D82A}">
                    <a16:rowId xmlns:a16="http://schemas.microsoft.com/office/drawing/2014/main" xmlns="" val="2407629294"/>
                  </a:ext>
                </a:extLst>
              </a:tr>
              <a:tr h="1977451">
                <a:tc>
                  <a:txBody>
                    <a:bodyPr/>
                    <a:lstStyle/>
                    <a:p>
                      <a:pPr algn="just" rtl="0">
                        <a:lnSpc>
                          <a:spcPct val="150000"/>
                        </a:lnSpc>
                        <a:spcBef>
                          <a:spcPts val="600"/>
                        </a:spcBef>
                        <a:spcAft>
                          <a:spcPts val="0"/>
                        </a:spcAft>
                      </a:pPr>
                      <a:r>
                        <a:rPr lang="es-ES" sz="1400" b="1" i="0" u="none" baseline="0" dirty="0">
                          <a:effectLst/>
                          <a:latin typeface="Verdana" panose="020B0604030504040204" pitchFamily="34" charset="0"/>
                          <a:ea typeface="Verdana" panose="020B0604030504040204" pitchFamily="34" charset="0"/>
                          <a:cs typeface="Verdana" panose="020B0604030504040204" pitchFamily="34" charset="0"/>
                        </a:rPr>
                        <a:t>10 min</a:t>
                      </a:r>
                      <a:endParaRPr lang="es-ES" sz="14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tc>
                  <a:txBody>
                    <a:bodyPr/>
                    <a:lstStyle/>
                    <a:p>
                      <a:pPr algn="l"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Reflexión sobre las hipótesis</a:t>
                      </a:r>
                      <a:endParaRPr lang="es-ES" sz="12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El presentador del caso reflexiona sobre lo que ha escuchado en la discusión.</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1" i="0" u="none" baseline="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Importante: </a:t>
                      </a: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no es necesario confirmar o corregir las hipótesis.</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El presentador del caso puede reflexionar sobre las siguientes preguntas:</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¿Qué hipótesis me atrajo?</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¿Qué me hizo pensar/reflexionar?</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¿Qué ideas me gustaría explorar más a fondo?</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extLst>
                  <a:ext uri="{0D108BD9-81ED-4DB2-BD59-A6C34878D82A}">
                    <a16:rowId xmlns:a16="http://schemas.microsoft.com/office/drawing/2014/main" xmlns="" val="1697694746"/>
                  </a:ext>
                </a:extLst>
              </a:tr>
              <a:tr h="1075456">
                <a:tc>
                  <a:txBody>
                    <a:bodyPr/>
                    <a:lstStyle/>
                    <a:p>
                      <a:pPr marL="0" algn="just" defTabSz="914400" rtl="0" eaLnBrk="1" latinLnBrk="0" hangingPunct="1">
                        <a:lnSpc>
                          <a:spcPct val="150000"/>
                        </a:lnSpc>
                        <a:spcBef>
                          <a:spcPts val="600"/>
                        </a:spcBef>
                        <a:spcAft>
                          <a:spcPts val="0"/>
                        </a:spcAft>
                      </a:pPr>
                      <a:r>
                        <a:rPr lang="es-ES" sz="1400" b="1" i="0" u="none" kern="1200" baseline="0" dirty="0">
                          <a:solidFill>
                            <a:schemeClr val="lt1"/>
                          </a:solidFill>
                          <a:effectLst/>
                          <a:latin typeface="Verdana" panose="020B0604030504040204" pitchFamily="34" charset="0"/>
                          <a:ea typeface="Verdana" panose="020B0604030504040204" pitchFamily="34" charset="0"/>
                          <a:cs typeface="Verdana" panose="020B0604030504040204" pitchFamily="34" charset="0"/>
                        </a:rPr>
                        <a:t>10 min</a:t>
                      </a:r>
                      <a:endParaRPr lang="es-ES" sz="1400" b="1" kern="1200" dirty="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tc>
                  <a:txBody>
                    <a:bodyPr/>
                    <a:lstStyle/>
                    <a:p>
                      <a:pPr algn="l"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Desarrollando formas de avanzar</a:t>
                      </a:r>
                      <a:endParaRPr lang="es-ES" sz="12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Ahora se puede profundizar en las perspectivas que eran particularmente atractivas para el presentador del caso, en la discusión en grupo.</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Este es el momento de discutir posibles soluciones para el caso.</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extLst>
                  <a:ext uri="{0D108BD9-81ED-4DB2-BD59-A6C34878D82A}">
                    <a16:rowId xmlns:a16="http://schemas.microsoft.com/office/drawing/2014/main" xmlns="" val="4043681791"/>
                  </a:ext>
                </a:extLst>
              </a:tr>
              <a:tr h="1144840">
                <a:tc>
                  <a:txBody>
                    <a:bodyPr/>
                    <a:lstStyle/>
                    <a:p>
                      <a:pPr algn="just" rtl="0">
                        <a:lnSpc>
                          <a:spcPct val="150000"/>
                        </a:lnSpc>
                        <a:spcBef>
                          <a:spcPts val="600"/>
                        </a:spcBef>
                        <a:spcAft>
                          <a:spcPts val="0"/>
                        </a:spcAft>
                      </a:pPr>
                      <a:r>
                        <a:rPr lang="es-ES" sz="1400" b="1" i="0" u="none" baseline="0" dirty="0">
                          <a:effectLst/>
                          <a:latin typeface="Verdana" panose="020B0604030504040204" pitchFamily="34" charset="0"/>
                          <a:ea typeface="Verdana" panose="020B0604030504040204" pitchFamily="34" charset="0"/>
                          <a:cs typeface="Verdana" panose="020B0604030504040204" pitchFamily="34" charset="0"/>
                        </a:rPr>
                        <a:t>15 min</a:t>
                      </a:r>
                      <a:endParaRPr lang="es-ES" sz="14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tc>
                  <a:txBody>
                    <a:bodyPr/>
                    <a:lstStyle/>
                    <a:p>
                      <a:pPr algn="l" rtl="0">
                        <a:lnSpc>
                          <a:spcPct val="150000"/>
                        </a:lnSpc>
                        <a:spcBef>
                          <a:spcPts val="600"/>
                        </a:spcBef>
                        <a:spcAft>
                          <a:spcPts val="0"/>
                        </a:spcAft>
                      </a:pPr>
                      <a:r>
                        <a:rPr lang="es-ES" sz="1200" b="1" i="0" u="none" baseline="0" dirty="0">
                          <a:effectLst/>
                          <a:latin typeface="Verdana" panose="020B0604030504040204" pitchFamily="34" charset="0"/>
                          <a:ea typeface="Verdana" panose="020B0604030504040204" pitchFamily="34" charset="0"/>
                          <a:cs typeface="Verdana" panose="020B0604030504040204" pitchFamily="34" charset="0"/>
                        </a:rPr>
                        <a:t>Reflexión en pleno</a:t>
                      </a:r>
                      <a:endParaRPr lang="es-ES" sz="1200" b="1"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Los presentadores de casos de todos los grupos de trabajo reflexionan ante todo el grupo sobre las siguientes preguntas:</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742950" lvl="1" indent="-285750" algn="l" rtl="0">
                        <a:lnSpc>
                          <a:spcPct val="100000"/>
                        </a:lnSpc>
                        <a:spcBef>
                          <a:spcPts val="600"/>
                        </a:spcBef>
                        <a:spcAft>
                          <a:spcPts val="0"/>
                        </a:spcAft>
                        <a:buFont typeface="Wingdings" panose="05000000000000000000" pitchFamily="2" charset="2"/>
                        <a:buChar char="§"/>
                      </a:pP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¿Cuál es mi parte más importante del proceso de formación?</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rtl="0">
                        <a:lnSpc>
                          <a:spcPct val="100000"/>
                        </a:lnSpc>
                        <a:spcBef>
                          <a:spcPts val="600"/>
                        </a:spcBef>
                        <a:spcAft>
                          <a:spcPts val="0"/>
                        </a:spcAft>
                        <a:buFont typeface="Wingdings" panose="05000000000000000000" pitchFamily="2" charset="2"/>
                        <a:buChar char="§"/>
                      </a:pPr>
                      <a:r>
                        <a:rPr lang="es-ES" sz="1200" b="1" i="0" u="none" baseline="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Importante: </a:t>
                      </a:r>
                      <a:r>
                        <a:rPr lang="es-ES" sz="1200" b="0" i="0" u="none" baseline="0" dirty="0">
                          <a:effectLst/>
                          <a:latin typeface="Verdana" panose="020B0604030504040204" pitchFamily="34" charset="0"/>
                          <a:ea typeface="Verdana" panose="020B0604030504040204" pitchFamily="34" charset="0"/>
                          <a:cs typeface="Verdana" panose="020B0604030504040204" pitchFamily="34" charset="0"/>
                        </a:rPr>
                        <a:t>Por favor, limite su reflexión a 2 min máximo</a:t>
                      </a:r>
                      <a:endParaRPr lang="es-ES" sz="1200" dirty="0">
                        <a:effectLst/>
                        <a:latin typeface="Verdana" panose="020B0604030504040204" pitchFamily="34" charset="0"/>
                        <a:ea typeface="Verdana" panose="020B0604030504040204" pitchFamily="34" charset="0"/>
                        <a:cs typeface="Verdana" panose="020B0604030504040204" pitchFamily="34" charset="0"/>
                      </a:endParaRPr>
                    </a:p>
                  </a:txBody>
                  <a:tcPr marL="30707" marR="30707" marT="0" marB="0"/>
                </a:tc>
                <a:extLst>
                  <a:ext uri="{0D108BD9-81ED-4DB2-BD59-A6C34878D82A}">
                    <a16:rowId xmlns:a16="http://schemas.microsoft.com/office/drawing/2014/main" xmlns="" val="955307622"/>
                  </a:ext>
                </a:extLst>
              </a:tr>
            </a:tbl>
          </a:graphicData>
        </a:graphic>
      </p:graphicFrame>
    </p:spTree>
    <p:extLst>
      <p:ext uri="{BB962C8B-B14F-4D97-AF65-F5344CB8AC3E}">
        <p14:creationId xmlns:p14="http://schemas.microsoft.com/office/powerpoint/2010/main" val="185523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2">
            <a:extLst>
              <a:ext uri="{FF2B5EF4-FFF2-40B4-BE49-F238E27FC236}">
                <a16:creationId xmlns:a16="http://schemas.microsoft.com/office/drawing/2014/main" xmlns="" id="{B6E79963-D913-4C5B-BDCA-D564ABF6A1BE}"/>
              </a:ext>
            </a:extLst>
          </p:cNvPr>
          <p:cNvSpPr txBox="1">
            <a:spLocks/>
          </p:cNvSpPr>
          <p:nvPr/>
        </p:nvSpPr>
        <p:spPr>
          <a:xfrm>
            <a:off x="268013" y="1573924"/>
            <a:ext cx="5091669"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3600" b="1" dirty="0">
                <a:solidFill>
                  <a:prstClr val="white"/>
                </a:solidFill>
                <a:latin typeface="Verdana" panose="020B0604030504040204" pitchFamily="34" charset="0"/>
                <a:ea typeface="Verdana" panose="020B0604030504040204" pitchFamily="34" charset="0"/>
                <a:cs typeface="Verdana" panose="020B0604030504040204" pitchFamily="34" charset="0"/>
              </a:rPr>
              <a:t>EJERCICIO 5</a:t>
            </a:r>
          </a:p>
          <a:p>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ANÁLISIS DE ESCENARIOS: INVOLUCRAR A PROVEEDORES EN EL TRABAJO DECENTE</a:t>
            </a:r>
          </a:p>
        </p:txBody>
      </p:sp>
    </p:spTree>
    <p:extLst>
      <p:ext uri="{BB962C8B-B14F-4D97-AF65-F5344CB8AC3E}">
        <p14:creationId xmlns:p14="http://schemas.microsoft.com/office/powerpoint/2010/main" val="1278422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575094" y="315310"/>
            <a:ext cx="11172406" cy="980091"/>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ANÁLISIS DE ESCENARIOS: INVOLUCRAR A PROVEEDORES EN EL TRABAJO DECENTE| </a:t>
            </a: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Guía para el facilitador</a:t>
            </a:r>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3" y="1749971"/>
            <a:ext cx="11406699" cy="4422233"/>
          </a:xfrm>
        </p:spPr>
        <p:txBody>
          <a:bodyPr/>
          <a:lstStyle/>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Objetivo del ejercicio:</a:t>
            </a:r>
          </a:p>
          <a:p>
            <a:pPr algn="l" rtl="0">
              <a:spcAft>
                <a:spcPts val="600"/>
              </a:spcAft>
            </a:pPr>
            <a:r>
              <a:rPr lang="es-ES" b="0" i="0" u="none" baseline="0" dirty="0">
                <a:latin typeface="Verdana" panose="020B0604030504040204" pitchFamily="34" charset="0"/>
                <a:ea typeface="Verdana" panose="020B0604030504040204" pitchFamily="34" charset="0"/>
                <a:cs typeface="Verdana" panose="020B0604030504040204" pitchFamily="34" charset="0"/>
              </a:rPr>
              <a:t>Permitir que los profesionales de compras simulen una interacción con un proveedor sobre el tema del trabajo decente de una manera que ayude a desarrollar sus habilidades para involucrar a proveedores </a:t>
            </a:r>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Preparación:</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Se presenta un escenario para que los participantes hagan un juego de roles</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Los participantes se organizan en grupos de cinco. Cada grupo ejecutará el escenario, y los participantes tomarán diferentes roles (se proporcionará información de contexto)</a:t>
            </a:r>
          </a:p>
          <a:p>
            <a:pPr marL="285750" indent="-285750" algn="l" rtl="0">
              <a:spcAft>
                <a:spcPts val="600"/>
              </a:spcAft>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Los participantes se reagrupan y reflexionan sobre cuál sería la acción más apropiada para enfrentar el escenario de una manera que respalde el trabajo decente </a:t>
            </a: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Control de tiempo</a:t>
            </a:r>
            <a:r>
              <a:rPr lang="es-ES" b="0" i="0" u="none" baseline="0" dirty="0">
                <a:latin typeface="Verdana" panose="020B0604030504040204" pitchFamily="34" charset="0"/>
                <a:ea typeface="Verdana" panose="020B0604030504040204" pitchFamily="34" charset="0"/>
                <a:cs typeface="Verdana" panose="020B0604030504040204" pitchFamily="34" charset="0"/>
              </a:rPr>
              <a:t>: </a:t>
            </a: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Tiempo total asignado: 30 min</a:t>
            </a:r>
            <a:endParaRPr lang="es-ES" dirty="0">
              <a:latin typeface="Verdana" panose="020B0604030504040204" pitchFamily="34" charset="0"/>
              <a:ea typeface="Verdana" panose="020B0604030504040204" pitchFamily="34" charset="0"/>
              <a:cs typeface="Verdana" panose="020B0604030504040204" pitchFamily="34" charset="0"/>
            </a:endParaRPr>
          </a:p>
          <a:p>
            <a:pPr marL="285750" indent="-285750" algn="l" rtl="0" fontAlgn="base">
              <a:lnSpc>
                <a:spcPct val="100000"/>
              </a:lnSpc>
              <a:spcBef>
                <a:spcPct val="0"/>
              </a:spcBef>
              <a:spcAft>
                <a:spcPct val="0"/>
              </a:spcAft>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Introducción del escenario y del ejercicio (5 minutos) </a:t>
            </a: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(ver las siguientes diapositivas)</a:t>
            </a:r>
          </a:p>
          <a:p>
            <a:pPr marL="285750" indent="-285750" algn="l" rtl="0" fontAlgn="base">
              <a:lnSpc>
                <a:spcPct val="100000"/>
              </a:lnSpc>
              <a:spcBef>
                <a:spcPct val="0"/>
              </a:spcBef>
              <a:spcAft>
                <a:spcPct val="0"/>
              </a:spcAft>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Preparación del participante para el análisis (basado en el escenario y una tarjeta para cada participante esquematizando su rol respectivo – ver la siguiente diapositiva) (5 minutos)</a:t>
            </a:r>
          </a:p>
          <a:p>
            <a:pPr marL="285750" indent="-285750" algn="l" rtl="0" fontAlgn="base">
              <a:lnSpc>
                <a:spcPct val="100000"/>
              </a:lnSpc>
              <a:spcBef>
                <a:spcPct val="0"/>
              </a:spcBef>
              <a:spcAft>
                <a:spcPct val="0"/>
              </a:spcAft>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Discusión (10 minutos)</a:t>
            </a:r>
          </a:p>
          <a:p>
            <a:pPr marL="285750" indent="-285750" algn="l" rtl="0" fontAlgn="base">
              <a:lnSpc>
                <a:spcPct val="100000"/>
              </a:lnSpc>
              <a:spcBef>
                <a:spcPct val="0"/>
              </a:spcBef>
              <a:spcAft>
                <a:spcPct val="0"/>
              </a:spcAft>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Debate (10 minutos)						</a:t>
            </a:r>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rtl="0" fontAlgn="base">
              <a:lnSpc>
                <a:spcPct val="100000"/>
              </a:lnSpc>
              <a:spcBef>
                <a:spcPct val="0"/>
              </a:spcBef>
              <a:spcAft>
                <a:spcPct val="0"/>
              </a:spcAft>
            </a:pP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Se proporcionan más notas al facilitador en los comentarios a continuación.</a:t>
            </a:r>
          </a:p>
          <a:p>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35</a:t>
            </a:fld>
            <a:endParaRPr lang="es-ES" dirty="0"/>
          </a:p>
        </p:txBody>
      </p:sp>
    </p:spTree>
    <p:extLst>
      <p:ext uri="{BB962C8B-B14F-4D97-AF65-F5344CB8AC3E}">
        <p14:creationId xmlns:p14="http://schemas.microsoft.com/office/powerpoint/2010/main" val="3118216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575094" y="504497"/>
            <a:ext cx="11172406" cy="790904"/>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ANÁLISIS DE ESCENARIOS: INVOLUCRAR A PROVEEDORES EN EL TRABAJO DECENTE</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1172406" cy="4792409"/>
          </a:xfrm>
        </p:spPr>
        <p:txBody>
          <a:bodyPr/>
          <a:lstStyle/>
          <a:p>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Ejercicio: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En grupos de cinco, cada persona asume uno de los siguientes roles:</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Encargado/a de compras de la empresa</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Gerente de la planta de producción</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Personal de limpieza</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Representante de la empresa de limpieza</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Representante de ONG</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Discuta la situación en su grupo. Cada persona representa su respectivo papel.</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Después de la discusión, el encargado/a de compras es responsable de idear un procedimiento con todos los involucrados.</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Tiene diez minutos para discutir y luego informará a todos los participantes.</a:t>
            </a:r>
          </a:p>
          <a:p>
            <a:pPr marL="285750" indent="-285750" algn="l" rtl="0" fontAlgn="base">
              <a:lnSpc>
                <a:spcPct val="150000"/>
              </a:lnSpc>
              <a:spcBef>
                <a:spcPct val="0"/>
              </a:spcBef>
              <a:spcAft>
                <a:spcPct val="0"/>
              </a:spcAft>
              <a:buFont typeface="Arial" panose="020B0604020202020204" pitchFamily="34" charset="0"/>
              <a:buChar char="•"/>
            </a:pPr>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36</a:t>
            </a:fld>
            <a:endParaRPr lang="es-ES" dirty="0"/>
          </a:p>
        </p:txBody>
      </p:sp>
    </p:spTree>
    <p:extLst>
      <p:ext uri="{BB962C8B-B14F-4D97-AF65-F5344CB8AC3E}">
        <p14:creationId xmlns:p14="http://schemas.microsoft.com/office/powerpoint/2010/main" val="990684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575094" y="472966"/>
            <a:ext cx="11172406" cy="822435"/>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ANÁLISIS DE ESCENARIOS: INVOLUCRAR A PROVEEDORES EN EL TRABAJO DECENTE</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1172406" cy="4792409"/>
          </a:xfrm>
        </p:spPr>
        <p:txBody>
          <a:bodyPr/>
          <a:lstStyle/>
          <a:p>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Escenario: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Un encargado/a de compras está visitando una de las plantas de producción de su empresa en Sudamérica para hablar con algunos proveedores locales. </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Mientras estaba allí, el gerente local menciona que una ONG ha estado haciendo preguntas sobre las condiciones de trabajo de los trabajadores migrantes en la planta, incluso en servicios externalizados. Alegan que el personal de limpieza, provisto por un proveedor externo, está obligado a trabajar horas excesivas por poco dinero y les han quitado sus pasaportes para que no puedan irse. La ONG está amenazando con una campaña mediática si la empresa no toma medidas con prontitud. </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El gerente local dice que algunos de los empleados de limpieza, que en su mayoría son mujeres, en efecto se ven desnutridos y reaccionan con temor cuando se les pregunta sobre su bienestar.</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El encargado/a de compras siente que existe un riesgo significativo tanto para la empresa como para las personas involucradas, y quiere asegurarse de que el problema se resuelva con los mejores resultados para todas las partes.</a:t>
            </a: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37</a:t>
            </a:fld>
            <a:endParaRPr lang="es-ES" dirty="0"/>
          </a:p>
        </p:txBody>
      </p:sp>
    </p:spTree>
    <p:extLst>
      <p:ext uri="{BB962C8B-B14F-4D97-AF65-F5344CB8AC3E}">
        <p14:creationId xmlns:p14="http://schemas.microsoft.com/office/powerpoint/2010/main" val="4110238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575094" y="520262"/>
            <a:ext cx="11172406" cy="775139"/>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ANÁLISIS DE ESCENARIOS: INVOLUCRAR A PROVEEDORES EN EL </a:t>
            </a:r>
            <a:r>
              <a:rPr lang="es-ES" b="0" i="0" u="none" baseline="0">
                <a:latin typeface="Verdana" panose="020B0604030504040204" pitchFamily="34" charset="0"/>
                <a:ea typeface="Verdana" panose="020B0604030504040204" pitchFamily="34" charset="0"/>
                <a:cs typeface="Verdana" panose="020B0604030504040204" pitchFamily="34" charset="0"/>
              </a:rPr>
              <a:t>TRABAJO DECENTE</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1172406" cy="4792409"/>
          </a:xfrm>
        </p:spPr>
        <p:txBody>
          <a:bodyPr/>
          <a:lstStyle/>
          <a:p>
            <a:endParaRPr lang="es-ES"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Debate en plenario</a:t>
            </a:r>
          </a:p>
          <a:p>
            <a:endParaRPr lang="es-ES" sz="1200"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Preguntas para el debate:</a:t>
            </a:r>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¿Qué opciones tiene la empresa para resolver la situación y cuáles son las respectivas ventajas y desventajas, teniendo en cuenta los posibles resultados para la empresa y el personal de limpieza?</a:t>
            </a:r>
          </a:p>
          <a:p>
            <a:pPr marL="171450" indent="-171450" algn="l" rtl="0">
              <a:buFont typeface="Arial" panose="020B0604020202020204" pitchFamily="34" charset="0"/>
              <a:buChar char="•"/>
            </a:pPr>
            <a:endParaRPr lang="es-E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rtl="0">
              <a:lnSpc>
                <a:spcPct val="90000"/>
              </a:lnSpc>
              <a:spcBef>
                <a:spcPts val="600"/>
              </a:spcBef>
              <a:buFont typeface="Wingdings" panose="05000000000000000000" pitchFamily="2" charset="2"/>
              <a:buChar char="§"/>
            </a:pPr>
            <a:r>
              <a:rPr lang="es-ES" sz="16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Terminar el contrato con la empresa de limpieza y encontrar un sustituto</a:t>
            </a:r>
          </a:p>
          <a:p>
            <a:pPr marL="742950" lvl="2" indent="-285750" algn="l" rtl="0">
              <a:lnSpc>
                <a:spcPct val="90000"/>
              </a:lnSpc>
              <a:spcBef>
                <a:spcPts val="600"/>
              </a:spcBef>
              <a:buFont typeface="Wingdings" panose="05000000000000000000" pitchFamily="2" charset="2"/>
              <a:buChar char="§"/>
            </a:pPr>
            <a:endPar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rtl="0">
              <a:lnSpc>
                <a:spcPct val="90000"/>
              </a:lnSpc>
              <a:spcBef>
                <a:spcPts val="600"/>
              </a:spcBef>
              <a:buFont typeface="Wingdings" panose="05000000000000000000" pitchFamily="2" charset="2"/>
              <a:buChar char="§"/>
            </a:pPr>
            <a:r>
              <a:rPr lang="es-ES" sz="16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Pasar el caso a las autoridades locales</a:t>
            </a:r>
          </a:p>
          <a:p>
            <a:pPr marL="742950" lvl="2" indent="-285750" algn="l" rtl="0">
              <a:lnSpc>
                <a:spcPct val="90000"/>
              </a:lnSpc>
              <a:spcBef>
                <a:spcPts val="600"/>
              </a:spcBef>
              <a:buFont typeface="Wingdings" panose="05000000000000000000" pitchFamily="2" charset="2"/>
              <a:buChar char="§"/>
            </a:pPr>
            <a:endPar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rtl="0">
              <a:lnSpc>
                <a:spcPct val="90000"/>
              </a:lnSpc>
              <a:spcBef>
                <a:spcPts val="600"/>
              </a:spcBef>
              <a:buFont typeface="Wingdings" panose="05000000000000000000" pitchFamily="2" charset="2"/>
              <a:buChar char="§"/>
            </a:pPr>
            <a:r>
              <a:rPr lang="es-ES" sz="16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Trabajar con la empresa de limpieza para resolver el problema</a:t>
            </a:r>
          </a:p>
          <a:p>
            <a:pPr marL="742950" lvl="2" indent="-285750" algn="l" rtl="0">
              <a:lnSpc>
                <a:spcPct val="90000"/>
              </a:lnSpc>
              <a:spcBef>
                <a:spcPts val="600"/>
              </a:spcBef>
              <a:buFont typeface="Wingdings" panose="05000000000000000000" pitchFamily="2" charset="2"/>
              <a:buChar char="§"/>
            </a:pPr>
            <a:endPar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rtl="0">
              <a:lnSpc>
                <a:spcPct val="90000"/>
              </a:lnSpc>
              <a:spcBef>
                <a:spcPts val="600"/>
              </a:spcBef>
              <a:buFont typeface="Wingdings" panose="05000000000000000000" pitchFamily="2" charset="2"/>
              <a:buChar char="§"/>
            </a:pPr>
            <a:r>
              <a:rPr lang="es-ES" sz="16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Adapte las políticas y procesos relevantes de la empresa, considerando que este podría ser un problema más amplio que no se limita a esta planta en particular</a:t>
            </a:r>
          </a:p>
          <a:p>
            <a:pPr algn="l" rtl="0"/>
            <a:r>
              <a:rPr lang="es-ES" sz="1200" b="0" i="0" u="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l" rtl="0"/>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Las notas para el facilitador se proporcionan en los comentarios que figuran a continuación.</a:t>
            </a:r>
          </a:p>
          <a:p>
            <a:endParaRPr lang="es-ES" sz="1800" dirty="0">
              <a:latin typeface="Verdana" panose="020B0604030504040204" pitchFamily="34" charset="0"/>
              <a:ea typeface="Verdana" panose="020B0604030504040204" pitchFamily="34" charset="0"/>
              <a:cs typeface="Verdana" panose="020B0604030504040204" pitchFamily="34" charset="0"/>
            </a:endParaRPr>
          </a:p>
          <a:p>
            <a:pPr lvl="1" rtl="0"/>
            <a:endParaRPr lang="es-ES" sz="1800" dirty="0">
              <a:latin typeface="Verdana" panose="020B0604030504040204" pitchFamily="34" charset="0"/>
              <a:ea typeface="Verdana" panose="020B0604030504040204" pitchFamily="34" charset="0"/>
              <a:cs typeface="Verdana" panose="020B0604030504040204" pitchFamily="34" charset="0"/>
            </a:endParaRPr>
          </a:p>
          <a:p>
            <a:endParaRPr lang="es-ES" sz="18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38</a:t>
            </a:fld>
            <a:endParaRPr lang="es-ES" dirty="0"/>
          </a:p>
        </p:txBody>
      </p:sp>
    </p:spTree>
    <p:extLst>
      <p:ext uri="{BB962C8B-B14F-4D97-AF65-F5344CB8AC3E}">
        <p14:creationId xmlns:p14="http://schemas.microsoft.com/office/powerpoint/2010/main" val="1848315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a:extLst>
              <a:ext uri="{FF2B5EF4-FFF2-40B4-BE49-F238E27FC236}">
                <a16:creationId xmlns:a16="http://schemas.microsoft.com/office/drawing/2014/main" xmlns="" id="{7355FE4C-7F63-4ED3-81A3-9CF65E45FE41}"/>
              </a:ext>
            </a:extLst>
          </p:cNvPr>
          <p:cNvSpPr txBox="1">
            <a:spLocks/>
          </p:cNvSpPr>
          <p:nvPr/>
        </p:nvSpPr>
        <p:spPr>
          <a:xfrm>
            <a:off x="564164" y="990600"/>
            <a:ext cx="4655536"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a:t>¿Alguna pregunta?</a:t>
            </a:r>
            <a:endParaRPr lang="es-ES" b="1" dirty="0"/>
          </a:p>
        </p:txBody>
      </p:sp>
      <p:sp>
        <p:nvSpPr>
          <p:cNvPr id="7" name="Text Placeholder 1">
            <a:extLst>
              <a:ext uri="{FF2B5EF4-FFF2-40B4-BE49-F238E27FC236}">
                <a16:creationId xmlns:a16="http://schemas.microsoft.com/office/drawing/2014/main" xmlns="" id="{7355FE4C-7F63-4ED3-81A3-9CF65E45FE41}"/>
              </a:ext>
            </a:extLst>
          </p:cNvPr>
          <p:cNvSpPr txBox="1">
            <a:spLocks/>
          </p:cNvSpPr>
          <p:nvPr/>
        </p:nvSpPr>
        <p:spPr>
          <a:xfrm>
            <a:off x="192175" y="2822028"/>
            <a:ext cx="5069380" cy="1594945"/>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3600" b="1" dirty="0">
                <a:solidFill>
                  <a:schemeClr val="bg1"/>
                </a:solidFill>
                <a:latin typeface="Verdana" panose="020B0604030504040204" pitchFamily="34" charset="0"/>
                <a:ea typeface="Verdana" panose="020B0604030504040204" pitchFamily="34" charset="0"/>
                <a:cs typeface="Verdana" panose="020B0604030504040204" pitchFamily="34" charset="0"/>
              </a:rPr>
              <a:t>¿Alguna pregunta?</a:t>
            </a:r>
          </a:p>
        </p:txBody>
      </p:sp>
    </p:spTree>
    <p:extLst>
      <p:ext uri="{BB962C8B-B14F-4D97-AF65-F5344CB8AC3E}">
        <p14:creationId xmlns:p14="http://schemas.microsoft.com/office/powerpoint/2010/main" val="242799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456601"/>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2">
            <a:extLst>
              <a:ext uri="{FF2B5EF4-FFF2-40B4-BE49-F238E27FC236}">
                <a16:creationId xmlns:a16="http://schemas.microsoft.com/office/drawing/2014/main" xmlns="" id="{B6E79963-D913-4C5B-BDCA-D564ABF6A1BE}"/>
              </a:ext>
            </a:extLst>
          </p:cNvPr>
          <p:cNvSpPr txBox="1">
            <a:spLocks/>
          </p:cNvSpPr>
          <p:nvPr/>
        </p:nvSpPr>
        <p:spPr>
          <a:xfrm>
            <a:off x="423123" y="2207235"/>
            <a:ext cx="4936560" cy="3042682"/>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EJERCICIO 1</a:t>
            </a:r>
          </a:p>
          <a:p>
            <a:r>
              <a:rPr lang="es-ES" sz="3600" dirty="0">
                <a:solidFill>
                  <a:prstClr val="white"/>
                </a:solidFill>
                <a:latin typeface="Verdana" panose="020B0604030504040204" pitchFamily="34" charset="0"/>
                <a:ea typeface="Verdana" panose="020B0604030504040204" pitchFamily="34" charset="0"/>
                <a:cs typeface="Verdana" panose="020B0604030504040204" pitchFamily="34" charset="0"/>
              </a:rPr>
              <a:t>EJERCICIOS DE PREPARACIÓN</a:t>
            </a:r>
          </a:p>
        </p:txBody>
      </p:sp>
    </p:spTree>
    <p:extLst>
      <p:ext uri="{BB962C8B-B14F-4D97-AF65-F5344CB8AC3E}">
        <p14:creationId xmlns:p14="http://schemas.microsoft.com/office/powerpoint/2010/main" val="2896728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B6F868B-398B-42D4-B787-6340D264042D}"/>
              </a:ext>
            </a:extLst>
          </p:cNvPr>
          <p:cNvSpPr>
            <a:spLocks noGrp="1"/>
          </p:cNvSpPr>
          <p:nvPr>
            <p:ph type="body" sz="quarter" idx="10"/>
          </p:nvPr>
        </p:nvSpPr>
        <p:spPr/>
        <p:txBody>
          <a:bodyPr/>
          <a:lstStyle/>
          <a:p>
            <a:pPr marL="0" indent="0" algn="l" rtl="0">
              <a:buNone/>
            </a:pPr>
            <a:endParaRPr lang="es-ES" sz="1600" dirty="0"/>
          </a:p>
        </p:txBody>
      </p:sp>
      <p:sp>
        <p:nvSpPr>
          <p:cNvPr id="3" name="Slide Number Placeholder 2">
            <a:extLst>
              <a:ext uri="{FF2B5EF4-FFF2-40B4-BE49-F238E27FC236}">
                <a16:creationId xmlns:a16="http://schemas.microsoft.com/office/drawing/2014/main" xmlns="" id="{01BF4927-BD5D-4EB9-A0EF-D263AAFF2893}"/>
              </a:ext>
            </a:extLst>
          </p:cNvPr>
          <p:cNvSpPr>
            <a:spLocks noGrp="1"/>
          </p:cNvSpPr>
          <p:nvPr>
            <p:ph type="sldNum" sz="quarter" idx="4"/>
          </p:nvPr>
        </p:nvSpPr>
        <p:spPr/>
        <p:txBody>
          <a:bodyPr/>
          <a:lstStyle/>
          <a:p>
            <a:pPr rtl="0"/>
            <a:fld id="{E1C3621B-6C8A-6941-9CAD-B981455913CB}" type="slidenum">
              <a:rPr/>
              <a:pPr rtl="0"/>
              <a:t>40</a:t>
            </a:fld>
            <a:endParaRPr lang="es-ES" dirty="0"/>
          </a:p>
        </p:txBody>
      </p:sp>
      <p:sp>
        <p:nvSpPr>
          <p:cNvPr id="4" name="Title 3">
            <a:extLst>
              <a:ext uri="{FF2B5EF4-FFF2-40B4-BE49-F238E27FC236}">
                <a16:creationId xmlns:a16="http://schemas.microsoft.com/office/drawing/2014/main" xmlns="" id="{76A6EE66-9071-4D98-BADD-B51E3CB9C0C1}"/>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Contacte con nosotros</a:t>
            </a:r>
          </a:p>
        </p:txBody>
      </p:sp>
      <p:sp>
        <p:nvSpPr>
          <p:cNvPr id="5" name="Subtitle 4">
            <a:extLst>
              <a:ext uri="{FF2B5EF4-FFF2-40B4-BE49-F238E27FC236}">
                <a16:creationId xmlns:a16="http://schemas.microsoft.com/office/drawing/2014/main" xmlns="" id="{29D33EF1-DA48-4D86-9180-CE147C81C1F5}"/>
              </a:ext>
            </a:extLst>
          </p:cNvPr>
          <p:cNvSpPr>
            <a:spLocks noGrp="1"/>
          </p:cNvSpPr>
          <p:nvPr>
            <p:ph type="subTitle" idx="1"/>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Insertar contacto principal:</a:t>
            </a: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Persona</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Título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Correo electrónico</a:t>
            </a:r>
          </a:p>
          <a:p>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624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346841" y="691755"/>
            <a:ext cx="11713779"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EJERCICIO DE PREPARACIÓN #1   |  </a:t>
            </a: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Guía para el facilitador </a:t>
            </a:r>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1172406" cy="4792409"/>
          </a:xfrm>
        </p:spPr>
        <p:txBody>
          <a:bodyPr/>
          <a:lstStyle/>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Objetivo del ejercicio:</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Que los participantes tengan el «estado de ánimo adecuado» para la sesión.</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Que el facilitador mida el nivel de conocimientos que los participantes tienen sobre el trabajo decente.</a:t>
            </a:r>
          </a:p>
          <a:p>
            <a:endParaRPr lang="es-ES" sz="1000"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Preparación:</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La pregunta se presenta en una pantalla o en un rotafolio que estará disponible a lo largo de las discusiones. </a:t>
            </a: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(ver siguiente diapositiva)</a:t>
            </a:r>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Todo el grupo comparte reflexiones sobre la pregunta, sentados en círculo. Cada uno se turna para compartir una frase con su reflexión.</a:t>
            </a:r>
          </a:p>
          <a:p>
            <a:endParaRPr lang="es-ES" sz="1000" b="1" dirty="0">
              <a:latin typeface="Verdana" panose="020B0604030504040204" pitchFamily="34" charset="0"/>
              <a:ea typeface="Verdana" panose="020B0604030504040204" pitchFamily="34" charset="0"/>
              <a:cs typeface="Verdana" panose="020B0604030504040204" pitchFamily="34" charset="0"/>
            </a:endParaRPr>
          </a:p>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Control de tiempo</a:t>
            </a:r>
          </a:p>
          <a:p>
            <a:pPr marL="285750" indent="-285750" algn="l" rtl="0">
              <a:buFont typeface="Wingdings" panose="05000000000000000000" pitchFamily="2" charset="2"/>
              <a:buChar char="§"/>
            </a:pPr>
            <a:r>
              <a:rPr lang="es-ES" b="0" i="0" u="none" baseline="0" dirty="0">
                <a:latin typeface="Verdana" panose="020B0604030504040204" pitchFamily="34" charset="0"/>
                <a:ea typeface="Verdana" panose="020B0604030504040204" pitchFamily="34" charset="0"/>
                <a:cs typeface="Verdana" panose="020B0604030504040204" pitchFamily="34" charset="0"/>
              </a:rPr>
              <a:t>Dependiendo del número de participantes, unos 10-15 minutos. </a:t>
            </a:r>
          </a:p>
          <a:p>
            <a:pPr marL="285750" indent="-285750" algn="l" rtl="0">
              <a:buFont typeface="Arial" panose="020B0604020202020204" pitchFamily="34" charset="0"/>
              <a:buChar char="•"/>
            </a:pPr>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s-ES"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rtl="0"/>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Se proporcionan más notas al facilitador en los comentarios a continuación.</a:t>
            </a:r>
          </a:p>
          <a:p>
            <a:endParaRPr lang="es-ES" sz="1000" b="1"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dirty="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5</a:t>
            </a:fld>
            <a:endParaRPr lang="es-ES" dirty="0"/>
          </a:p>
        </p:txBody>
      </p:sp>
    </p:spTree>
    <p:extLst>
      <p:ext uri="{BB962C8B-B14F-4D97-AF65-F5344CB8AC3E}">
        <p14:creationId xmlns:p14="http://schemas.microsoft.com/office/powerpoint/2010/main" val="118630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EJERCICIO DE PREPARACIÓN #1   </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pPr marL="285750" indent="-285750" algn="l" rtl="0">
              <a:buFont typeface="Arial" panose="020B0604020202020204" pitchFamily="34" charset="0"/>
              <a:buChar char="•"/>
            </a:pPr>
            <a:endParaRPr lang="es-ES" sz="48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endParaRPr lang="es-ES" sz="4800" dirty="0">
              <a:latin typeface="Verdana" panose="020B0604030504040204" pitchFamily="34" charset="0"/>
              <a:ea typeface="Verdana" panose="020B0604030504040204" pitchFamily="34" charset="0"/>
              <a:cs typeface="Verdana" panose="020B0604030504040204" pitchFamily="34" charset="0"/>
            </a:endParaRPr>
          </a:p>
          <a:p>
            <a:pPr algn="ctr" rtl="0"/>
            <a:r>
              <a:rPr lang="es-ES" sz="4000" b="0" i="0" u="none" baseline="0" dirty="0">
                <a:latin typeface="Verdana" panose="020B0604030504040204" pitchFamily="34" charset="0"/>
                <a:ea typeface="Verdana" panose="020B0604030504040204" pitchFamily="34" charset="0"/>
                <a:cs typeface="Verdana" panose="020B0604030504040204" pitchFamily="34" charset="0"/>
              </a:rPr>
              <a:t>Como encargado/a de compras, ¿dónde encuentra posibles impactos en el trabajo decente en su trabajo diario?</a:t>
            </a:r>
          </a:p>
          <a:p>
            <a:pPr marL="285750" indent="-285750" algn="l" rtl="0">
              <a:buFont typeface="Arial" panose="020B0604020202020204" pitchFamily="34" charset="0"/>
              <a:buChar char="•"/>
            </a:pPr>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4400" dirty="0">
              <a:latin typeface="Verdana" panose="020B0604030504040204" pitchFamily="34" charset="0"/>
              <a:ea typeface="Verdana" panose="020B0604030504040204" pitchFamily="34" charset="0"/>
              <a:cs typeface="Verdana" panose="020B0604030504040204" pitchFamily="34" charset="0"/>
            </a:endParaRPr>
          </a:p>
          <a:p>
            <a:pPr lvl="1" rtl="0"/>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48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4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6</a:t>
            </a:fld>
            <a:endParaRPr lang="es-ES" dirty="0"/>
          </a:p>
        </p:txBody>
      </p:sp>
    </p:spTree>
    <p:extLst>
      <p:ext uri="{BB962C8B-B14F-4D97-AF65-F5344CB8AC3E}">
        <p14:creationId xmlns:p14="http://schemas.microsoft.com/office/powerpoint/2010/main" val="19200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EJERCICIO DE PREPARACIÓN #2   </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pPr algn="l" rtl="0"/>
            <a:r>
              <a:rPr lang="es-ES" sz="4000" b="1" i="0" u="none" baseline="0" dirty="0">
                <a:latin typeface="Verdana" panose="020B0604030504040204" pitchFamily="34" charset="0"/>
                <a:ea typeface="Verdana" panose="020B0604030504040204" pitchFamily="34" charset="0"/>
                <a:cs typeface="Verdana" panose="020B0604030504040204" pitchFamily="34" charset="0"/>
              </a:rPr>
              <a:t>Construir un entendimiento común</a:t>
            </a:r>
          </a:p>
          <a:p>
            <a:endParaRPr lang="es-ES" sz="4800" dirty="0">
              <a:latin typeface="Verdana" panose="020B0604030504040204" pitchFamily="34" charset="0"/>
              <a:ea typeface="Verdana" panose="020B0604030504040204" pitchFamily="34" charset="0"/>
              <a:cs typeface="Verdana" panose="020B0604030504040204" pitchFamily="34" charset="0"/>
            </a:endParaRPr>
          </a:p>
          <a:p>
            <a:pPr algn="ctr" rtl="0"/>
            <a:r>
              <a:rPr lang="es-ES" sz="4000" b="0" i="0" u="none" baseline="0" dirty="0">
                <a:latin typeface="Verdana" panose="020B0604030504040204" pitchFamily="34" charset="0"/>
                <a:ea typeface="Verdana" panose="020B0604030504040204" pitchFamily="34" charset="0"/>
                <a:cs typeface="Verdana" panose="020B0604030504040204" pitchFamily="34" charset="0"/>
              </a:rPr>
              <a:t>¿Qué queremos decir cuando hablamos de </a:t>
            </a:r>
          </a:p>
          <a:p>
            <a:pPr algn="ctr" rtl="0"/>
            <a:r>
              <a:rPr lang="es-ES" sz="4000" b="0" i="0" u="none" baseline="0" dirty="0">
                <a:latin typeface="Verdana" panose="020B0604030504040204" pitchFamily="34" charset="0"/>
                <a:ea typeface="Verdana" panose="020B0604030504040204" pitchFamily="34" charset="0"/>
                <a:cs typeface="Verdana" panose="020B0604030504040204" pitchFamily="34" charset="0"/>
              </a:rPr>
              <a:t>trabajo decente?</a:t>
            </a:r>
          </a:p>
          <a:p>
            <a:pPr marL="285750" indent="-285750" algn="l" rtl="0">
              <a:buFont typeface="Arial" panose="020B0604020202020204" pitchFamily="34" charset="0"/>
              <a:buChar char="•"/>
            </a:pPr>
            <a:endParaRPr lang="es-ES" sz="44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Arial" panose="020B0604020202020204" pitchFamily="34" charset="0"/>
              <a:buChar char="•"/>
            </a:pPr>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1400" dirty="0">
              <a:latin typeface="Verdana" panose="020B0604030504040204" pitchFamily="34" charset="0"/>
              <a:ea typeface="Verdana" panose="020B0604030504040204" pitchFamily="34" charset="0"/>
              <a:cs typeface="Verdana" panose="020B0604030504040204" pitchFamily="34" charset="0"/>
            </a:endParaRPr>
          </a:p>
          <a:p>
            <a:endParaRPr lang="es-E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rtl="0"/>
            <a:r>
              <a:rPr lang="es-ES" sz="14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Las notas para el facilitador se proporcionan en los comentarios que figuran a continuación.</a:t>
            </a:r>
            <a:endParaRPr lang="es-ES" sz="1400" dirty="0">
              <a:latin typeface="Verdana" panose="020B0604030504040204" pitchFamily="34" charset="0"/>
              <a:ea typeface="Verdana" panose="020B0604030504040204" pitchFamily="34" charset="0"/>
              <a:cs typeface="Verdana" panose="020B0604030504040204" pitchFamily="34" charset="0"/>
            </a:endParaRPr>
          </a:p>
          <a:p>
            <a:pPr lvl="1" rtl="0"/>
            <a:endParaRPr lang="es-ES" sz="4400" dirty="0">
              <a:latin typeface="Verdana" panose="020B0604030504040204" pitchFamily="34" charset="0"/>
              <a:ea typeface="Verdana" panose="020B0604030504040204" pitchFamily="34" charset="0"/>
              <a:cs typeface="Verdana" panose="020B0604030504040204" pitchFamily="34" charset="0"/>
            </a:endParaRPr>
          </a:p>
          <a:p>
            <a:endParaRPr lang="es-ES" sz="48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4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C3621B-6C8A-6941-9CAD-B981455913CB}" type="slidenum">
              <a:rPr kumimoji="0" sz="1000" b="0" i="0" u="none" strike="noStrike" kern="1200" cap="none" spc="0" normalizeH="0" baseline="0">
                <a:ln>
                  <a:noFill/>
                </a:ln>
                <a:solidFill>
                  <a:prstClr val="white"/>
                </a:solidFill>
                <a:effectLst/>
                <a:uLnTx/>
                <a:uFillTx/>
                <a:latin typeface="Flama-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s-ES" sz="1000" b="0" i="0" u="none" strike="noStrike" kern="1200" cap="none" spc="0" normalizeH="0" baseline="0" noProof="0" dirty="0">
              <a:ln>
                <a:noFill/>
              </a:ln>
              <a:solidFill>
                <a:prstClr val="white"/>
              </a:solidFill>
              <a:effectLst/>
              <a:uLnTx/>
              <a:uFillTx/>
              <a:latin typeface="Flama-Book"/>
              <a:ea typeface="+mn-ea"/>
              <a:cs typeface="+mn-cs"/>
            </a:endParaRPr>
          </a:p>
        </p:txBody>
      </p:sp>
    </p:spTree>
    <p:extLst>
      <p:ext uri="{BB962C8B-B14F-4D97-AF65-F5344CB8AC3E}">
        <p14:creationId xmlns:p14="http://schemas.microsoft.com/office/powerpoint/2010/main" val="108352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a:xfrm>
            <a:off x="362607" y="691755"/>
            <a:ext cx="11634951" cy="603646"/>
          </a:xfrm>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EJERCICIO DE PREPARACIÓN #3  |  </a:t>
            </a:r>
            <a:r>
              <a:rPr lang="es-ES"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Guía para el facilitador </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1172406" cy="5012813"/>
          </a:xfrm>
        </p:spPr>
        <p:txBody>
          <a:bodyPr/>
          <a:lstStyle/>
          <a:p>
            <a:pPr algn="l" rtl="0"/>
            <a:r>
              <a:rPr lang="es-ES" b="1" i="0" u="none" baseline="0" dirty="0">
                <a:latin typeface="Verdana" panose="020B0604030504040204" pitchFamily="34" charset="0"/>
                <a:ea typeface="Verdana" panose="020B0604030504040204" pitchFamily="34" charset="0"/>
                <a:cs typeface="Verdana" panose="020B0604030504040204" pitchFamily="34" charset="0"/>
              </a:rPr>
              <a:t>Objetivo del ejercicio:</a:t>
            </a:r>
          </a:p>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Hacer que los participantes reflexionen sobre sus experiencias AL involucrar a proveedores en el tema del trabajo decente.</a:t>
            </a:r>
          </a:p>
          <a:p>
            <a:endParaRPr lang="es-ES" sz="800" dirty="0">
              <a:latin typeface="Verdana" panose="020B0604030504040204" pitchFamily="34" charset="0"/>
              <a:ea typeface="Verdana" panose="020B0604030504040204" pitchFamily="34" charset="0"/>
              <a:cs typeface="Verdana" panose="020B0604030504040204" pitchFamily="34" charset="0"/>
            </a:endParaRPr>
          </a:p>
          <a:p>
            <a:pPr algn="l" rtl="0"/>
            <a:r>
              <a:rPr lang="es-ES" sz="1400" b="1" i="0" u="none" baseline="0" dirty="0">
                <a:latin typeface="Verdana" panose="020B0604030504040204" pitchFamily="34" charset="0"/>
                <a:ea typeface="Verdana" panose="020B0604030504040204" pitchFamily="34" charset="0"/>
                <a:cs typeface="Verdana" panose="020B0604030504040204" pitchFamily="34" charset="0"/>
              </a:rPr>
              <a:t>Preparación:</a:t>
            </a: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Las preguntas se exponen en una pantalla o rotafolio para que estén disponibles a lo largo de las discusiones</a:t>
            </a: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Los participantes discuten la pregunta, ya sea en parejas o con todo el grupo (dependiendo del tamaño del grupo)</a:t>
            </a: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Si se trabaja en parejas, las reflexiones se comparten con todo el grupo</a:t>
            </a:r>
          </a:p>
          <a:p>
            <a:endParaRPr lang="es-ES" sz="800" dirty="0">
              <a:latin typeface="Verdana" panose="020B0604030504040204" pitchFamily="34" charset="0"/>
              <a:ea typeface="Verdana" panose="020B0604030504040204" pitchFamily="34" charset="0"/>
              <a:cs typeface="Verdana" panose="020B0604030504040204" pitchFamily="34" charset="0"/>
            </a:endParaRPr>
          </a:p>
          <a:p>
            <a:pPr algn="l" rtl="0"/>
            <a:r>
              <a:rPr lang="es-ES" sz="1400" b="1" i="0" u="none" baseline="0" dirty="0">
                <a:latin typeface="Verdana" panose="020B0604030504040204" pitchFamily="34" charset="0"/>
                <a:ea typeface="Verdana" panose="020B0604030504040204" pitchFamily="34" charset="0"/>
                <a:cs typeface="Verdana" panose="020B0604030504040204" pitchFamily="34" charset="0"/>
              </a:rPr>
              <a:t>Control de tiempo</a:t>
            </a:r>
          </a:p>
          <a:p>
            <a:pPr marL="285750" indent="-285750" algn="l" rtl="0">
              <a:buFont typeface="Wingdings" panose="05000000000000000000" pitchFamily="2" charset="2"/>
              <a:buChar char="§"/>
            </a:pPr>
            <a:r>
              <a:rPr lang="es-ES" sz="1400" b="1" i="0" u="none" baseline="0" dirty="0">
                <a:latin typeface="Verdana" panose="020B0604030504040204" pitchFamily="34" charset="0"/>
                <a:ea typeface="Verdana" panose="020B0604030504040204" pitchFamily="34" charset="0"/>
                <a:cs typeface="Verdana" panose="020B0604030504040204" pitchFamily="34" charset="0"/>
              </a:rPr>
              <a:t>Tiempo total 25 minutos</a:t>
            </a: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Presente el ejercicio y los participantes se organizan en parejas si es necesario</a:t>
            </a: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Si trabaja con todo el grupo (15-20 minutos) </a:t>
            </a:r>
          </a:p>
          <a:p>
            <a:pPr marL="285750" indent="-285750" algn="l" rtl="0">
              <a:buFont typeface="Wingdings" panose="05000000000000000000" pitchFamily="2" charset="2"/>
              <a:buChar char="§"/>
            </a:pPr>
            <a:r>
              <a:rPr lang="es-ES" sz="1400" b="0" i="0" u="none" baseline="0" dirty="0">
                <a:latin typeface="Verdana" panose="020B0604030504040204" pitchFamily="34" charset="0"/>
                <a:ea typeface="Verdana" panose="020B0604030504040204" pitchFamily="34" charset="0"/>
                <a:cs typeface="Verdana" panose="020B0604030504040204" pitchFamily="34" charset="0"/>
              </a:rPr>
              <a:t>Si trabaja en parejas (5 minutos de discusión, luego 15 minutos para presentar conclusiones ante todos los participantes)</a:t>
            </a:r>
            <a:endParaRPr lang="es-ES" sz="1400" b="1" dirty="0">
              <a:latin typeface="Verdana" panose="020B0604030504040204" pitchFamily="34" charset="0"/>
              <a:ea typeface="Verdana" panose="020B0604030504040204" pitchFamily="34" charset="0"/>
              <a:cs typeface="Verdana" panose="020B0604030504040204" pitchFamily="34" charset="0"/>
            </a:endParaRPr>
          </a:p>
          <a:p>
            <a:endParaRPr lang="es-ES" sz="800" b="1" dirty="0">
              <a:latin typeface="Verdana" panose="020B0604030504040204" pitchFamily="34" charset="0"/>
              <a:ea typeface="Verdana" panose="020B0604030504040204" pitchFamily="34" charset="0"/>
              <a:cs typeface="Verdana" panose="020B0604030504040204" pitchFamily="34" charset="0"/>
            </a:endParaRPr>
          </a:p>
          <a:p>
            <a:pPr algn="l" rtl="0"/>
            <a:r>
              <a:rPr lang="es-ES" sz="1400" b="1" i="0" u="none" baseline="0" dirty="0">
                <a:latin typeface="Verdana" panose="020B0604030504040204" pitchFamily="34" charset="0"/>
                <a:ea typeface="Verdana" panose="020B0604030504040204" pitchFamily="34" charset="0"/>
                <a:cs typeface="Verdana" panose="020B0604030504040204" pitchFamily="34" charset="0"/>
              </a:rPr>
              <a:t>Ejercicio </a:t>
            </a:r>
            <a:r>
              <a:rPr lang="es-ES" sz="14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(ver la siguiente diapositiva)</a:t>
            </a:r>
          </a:p>
          <a:p>
            <a:endParaRPr lang="es-E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s-E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rtl="0"/>
            <a:r>
              <a:rPr lang="es-ES" sz="1400" b="0" i="0" u="none" baseline="0" dirty="0">
                <a:solidFill>
                  <a:srgbClr val="FF0000"/>
                </a:solidFill>
                <a:latin typeface="Verdana" panose="020B0604030504040204" pitchFamily="34" charset="0"/>
                <a:ea typeface="Verdana" panose="020B0604030504040204" pitchFamily="34" charset="0"/>
                <a:cs typeface="Verdana" panose="020B0604030504040204" pitchFamily="34" charset="0"/>
              </a:rPr>
              <a:t>Se proporcionan más notas al facilitador en los comentarios a continuación.</a:t>
            </a: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8</a:t>
            </a:fld>
            <a:endParaRPr lang="es-ES" dirty="0"/>
          </a:p>
        </p:txBody>
      </p:sp>
    </p:spTree>
    <p:extLst>
      <p:ext uri="{BB962C8B-B14F-4D97-AF65-F5344CB8AC3E}">
        <p14:creationId xmlns:p14="http://schemas.microsoft.com/office/powerpoint/2010/main" val="199135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DA20E-113A-4B51-9A2F-4A00430C5838}"/>
              </a:ext>
            </a:extLst>
          </p:cNvPr>
          <p:cNvSpPr>
            <a:spLocks noGrp="1"/>
          </p:cNvSpPr>
          <p:nvPr>
            <p:ph type="ctrTitle"/>
          </p:nvPr>
        </p:nvSpPr>
        <p:spPr/>
        <p:txBody>
          <a:bodyPr/>
          <a:lstStyle/>
          <a:p>
            <a:pPr algn="l" rtl="0"/>
            <a:r>
              <a:rPr lang="es-ES" b="0" i="0" u="none" baseline="0" dirty="0">
                <a:latin typeface="Verdana" panose="020B0604030504040204" pitchFamily="34" charset="0"/>
                <a:ea typeface="Verdana" panose="020B0604030504040204" pitchFamily="34" charset="0"/>
                <a:cs typeface="Verdana" panose="020B0604030504040204" pitchFamily="34" charset="0"/>
              </a:rPr>
              <a:t>EJERCICIO DE PREPARACIÓN #3   </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xmlns="" id="{E0F2C228-F6B8-4F7E-AE36-1D98579B9364}"/>
              </a:ext>
            </a:extLst>
          </p:cNvPr>
          <p:cNvSpPr>
            <a:spLocks noGrp="1"/>
          </p:cNvSpPr>
          <p:nvPr>
            <p:ph type="subTitle" idx="1"/>
          </p:nvPr>
        </p:nvSpPr>
        <p:spPr>
          <a:xfrm>
            <a:off x="575094" y="1379796"/>
            <a:ext cx="11172406" cy="4792409"/>
          </a:xfrm>
        </p:spPr>
        <p:txBody>
          <a:bodyPr/>
          <a:lstStyle/>
          <a:p>
            <a:pPr algn="l" rtl="0">
              <a:spcAft>
                <a:spcPts val="1200"/>
              </a:spcAft>
            </a:pPr>
            <a:r>
              <a:rPr lang="es-ES" sz="3600" b="1" i="0" u="none" baseline="0" dirty="0">
                <a:latin typeface="Verdana" panose="020B0604030504040204" pitchFamily="34" charset="0"/>
                <a:ea typeface="Verdana" panose="020B0604030504040204" pitchFamily="34" charset="0"/>
                <a:cs typeface="Verdana" panose="020B0604030504040204" pitchFamily="34" charset="0"/>
              </a:rPr>
              <a:t>Discusión:</a:t>
            </a:r>
          </a:p>
          <a:p>
            <a:pPr marL="571500" indent="-571500" algn="l" rtl="0">
              <a:spcAft>
                <a:spcPts val="1200"/>
              </a:spcAft>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¿Cuál es su experiencia al discutir/mejorar el rendimiento con respecto a garantizar un trabajo decente con los proveedores?</a:t>
            </a:r>
          </a:p>
          <a:p>
            <a:pPr marL="571500" indent="-571500" algn="l" rtl="0">
              <a:spcAft>
                <a:spcPts val="1200"/>
              </a:spcAft>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¿Qué desafíos ha encontrado?</a:t>
            </a:r>
          </a:p>
          <a:p>
            <a:pPr marL="571500" indent="-571500" algn="l" rtl="0">
              <a:spcAft>
                <a:spcPts val="1200"/>
              </a:spcAft>
              <a:buFont typeface="Wingdings" panose="05000000000000000000" pitchFamily="2" charset="2"/>
              <a:buChar char="§"/>
            </a:pPr>
            <a:r>
              <a:rPr lang="es-ES" sz="3600" b="0" i="0" u="none" baseline="0" dirty="0">
                <a:latin typeface="Verdana" panose="020B0604030504040204" pitchFamily="34" charset="0"/>
                <a:ea typeface="Verdana" panose="020B0604030504040204" pitchFamily="34" charset="0"/>
                <a:cs typeface="Verdana" panose="020B0604030504040204" pitchFamily="34" charset="0"/>
              </a:rPr>
              <a:t>¿Qué funcionó al tratar de conseguir compromiso?</a:t>
            </a:r>
          </a:p>
          <a:p>
            <a:endParaRPr lang="es-ES" sz="4000" dirty="0">
              <a:latin typeface="Verdana" panose="020B0604030504040204" pitchFamily="34" charset="0"/>
              <a:ea typeface="Verdana" panose="020B0604030504040204" pitchFamily="34" charset="0"/>
              <a:cs typeface="Verdana" panose="020B0604030504040204" pitchFamily="34" charset="0"/>
            </a:endParaRPr>
          </a:p>
          <a:p>
            <a:endParaRPr lang="es-ES" sz="4000" dirty="0">
              <a:latin typeface="Verdana" panose="020B0604030504040204" pitchFamily="34" charset="0"/>
              <a:ea typeface="Verdana" panose="020B0604030504040204" pitchFamily="34" charset="0"/>
              <a:cs typeface="Verdana" panose="020B0604030504040204" pitchFamily="34" charset="0"/>
            </a:endParaRPr>
          </a:p>
          <a:p>
            <a:endParaRPr lang="es-ES" sz="4000" dirty="0">
              <a:latin typeface="Verdana" panose="020B0604030504040204" pitchFamily="34" charset="0"/>
              <a:ea typeface="Verdana" panose="020B0604030504040204" pitchFamily="34" charset="0"/>
              <a:cs typeface="Verdana" panose="020B0604030504040204" pitchFamily="34" charset="0"/>
            </a:endParaRPr>
          </a:p>
          <a:p>
            <a:pPr lvl="1" rtl="0"/>
            <a:endParaRPr lang="es-ES" sz="4000" dirty="0">
              <a:latin typeface="Verdana" panose="020B0604030504040204" pitchFamily="34" charset="0"/>
              <a:ea typeface="Verdana" panose="020B0604030504040204" pitchFamily="34" charset="0"/>
              <a:cs typeface="Verdana" panose="020B0604030504040204" pitchFamily="34" charset="0"/>
            </a:endParaRPr>
          </a:p>
          <a:p>
            <a:endParaRPr lang="es-ES" sz="4400" dirty="0">
              <a:latin typeface="Verdana" panose="020B0604030504040204" pitchFamily="34" charset="0"/>
              <a:ea typeface="Verdana" panose="020B0604030504040204" pitchFamily="34" charset="0"/>
              <a:cs typeface="Verdana" panose="020B0604030504040204" pitchFamily="34" charset="0"/>
            </a:endParaRPr>
          </a:p>
          <a:p>
            <a:pPr algn="l" rtl="0">
              <a:spcBef>
                <a:spcPts val="0"/>
              </a:spcBef>
              <a:defRPr/>
            </a:pPr>
            <a:endParaRPr lang="es-ES" sz="4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xmlns="" id="{46E266F1-A0D8-4CC9-84CD-143337D04D63}"/>
              </a:ext>
            </a:extLst>
          </p:cNvPr>
          <p:cNvSpPr>
            <a:spLocks noGrp="1"/>
          </p:cNvSpPr>
          <p:nvPr>
            <p:ph type="sldNum" sz="quarter" idx="4"/>
          </p:nvPr>
        </p:nvSpPr>
        <p:spPr/>
        <p:txBody>
          <a:bodyPr/>
          <a:lstStyle/>
          <a:p>
            <a:pPr rtl="0"/>
            <a:fld id="{E1C3621B-6C8A-6941-9CAD-B981455913CB}" type="slidenum">
              <a:rPr/>
              <a:pPr rtl="0"/>
              <a:t>9</a:t>
            </a:fld>
            <a:endParaRPr lang="es-ES" dirty="0"/>
          </a:p>
        </p:txBody>
      </p:sp>
    </p:spTree>
    <p:extLst>
      <p:ext uri="{BB962C8B-B14F-4D97-AF65-F5344CB8AC3E}">
        <p14:creationId xmlns:p14="http://schemas.microsoft.com/office/powerpoint/2010/main" val="3668822689"/>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5f3abbb-df1f-4ea0-933d-89a9c2bdddc2">
      <UserInfo>
        <DisplayName>Hannah Temple</DisplayName>
        <AccountId>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F0BA34F90323418F3B8C35A57E29AF" ma:contentTypeVersion="8" ma:contentTypeDescription="Create a new document." ma:contentTypeScope="" ma:versionID="36863d6c968221ecd2e10b0fd85b393d">
  <xsd:schema xmlns:xsd="http://www.w3.org/2001/XMLSchema" xmlns:xs="http://www.w3.org/2001/XMLSchema" xmlns:p="http://schemas.microsoft.com/office/2006/metadata/properties" xmlns:ns2="489e4146-91a4-4d86-a90b-6678e58f25de" xmlns:ns3="c5f3abbb-df1f-4ea0-933d-89a9c2bdddc2" targetNamespace="http://schemas.microsoft.com/office/2006/metadata/properties" ma:root="true" ma:fieldsID="ce13a6e70edb84675e5a82fd28f02db4" ns2:_="" ns3:_="">
    <xsd:import namespace="489e4146-91a4-4d86-a90b-6678e58f25de"/>
    <xsd:import namespace="c5f3abbb-df1f-4ea0-933d-89a9c2bddd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e4146-91a4-4d86-a90b-6678e58f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f3abbb-df1f-4ea0-933d-89a9c2bdddc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52DAB8-F2D6-402F-84B0-FFB142D1B991}">
  <ds:schemaRefs>
    <ds:schemaRef ds:uri="http://schemas.microsoft.com/sharepoint/v3/contenttype/forms"/>
  </ds:schemaRefs>
</ds:datastoreItem>
</file>

<file path=customXml/itemProps2.xml><?xml version="1.0" encoding="utf-8"?>
<ds:datastoreItem xmlns:ds="http://schemas.openxmlformats.org/officeDocument/2006/customXml" ds:itemID="{A9EF7FD5-FE77-49D9-9311-BEB0BF69D7AD}">
  <ds:schemaRefs>
    <ds:schemaRef ds:uri="http://purl.org/dc/terms/"/>
    <ds:schemaRef ds:uri="http://schemas.openxmlformats.org/package/2006/metadata/core-properties"/>
    <ds:schemaRef ds:uri="http://purl.org/dc/dcmitype/"/>
    <ds:schemaRef ds:uri="http://schemas.microsoft.com/office/2006/documentManagement/types"/>
    <ds:schemaRef ds:uri="c5f3abbb-df1f-4ea0-933d-89a9c2bdddc2"/>
    <ds:schemaRef ds:uri="http://purl.org/dc/elements/1.1/"/>
    <ds:schemaRef ds:uri="http://schemas.microsoft.com/office/2006/metadata/properties"/>
    <ds:schemaRef ds:uri="489e4146-91a4-4d86-a90b-6678e58f25d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63A67B1-082E-44B7-9C0C-D570F0B33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e4146-91a4-4d86-a90b-6678e58f25de"/>
    <ds:schemaRef ds:uri="c5f3abbb-df1f-4ea0-933d-89a9c2bdd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TotalTime>
  <Words>7289</Words>
  <Application>Microsoft Office PowerPoint</Application>
  <PresentationFormat>Custom</PresentationFormat>
  <Paragraphs>751</Paragraphs>
  <Slides>40</Slides>
  <Notes>34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GC Master</vt:lpstr>
      <vt:lpstr>TOOLKIT DE TRABAJO DECENTE    (EJERCICIOS DE FORMACIÓN) GUÍA PARA EL FACILITADOR</vt:lpstr>
      <vt:lpstr>ACERCA DE ESTE PAQUETE DE FORMACIÓN | Con guía para el facilitador</vt:lpstr>
      <vt:lpstr>CONTENIDO  Con guía para el facilitador </vt:lpstr>
      <vt:lpstr>PowerPoint Presentation</vt:lpstr>
      <vt:lpstr>EJERCICIO DE PREPARACIÓN #1   |  Guía para el facilitador </vt:lpstr>
      <vt:lpstr>EJERCICIO DE PREPARACIÓN #1   </vt:lpstr>
      <vt:lpstr>EJERCICIO DE PREPARACIÓN #2   </vt:lpstr>
      <vt:lpstr>EJERCICIO DE PREPARACIÓN #3  |  Guía para el facilitador </vt:lpstr>
      <vt:lpstr>EJERCICIO DE PREPARACIÓN #3   </vt:lpstr>
      <vt:lpstr>PowerPoint Presentation</vt:lpstr>
      <vt:lpstr>¿POR QUÉ ES IMPORTANTE APOYAR EL TRABAJO DECENTE PARA TODOS? |  Guía para el facilitador </vt:lpstr>
      <vt:lpstr>¿POR QUÉ ES IMPORTANTE APOYAR EL TRABAJO DECENTE PARA TODOS? </vt:lpstr>
      <vt:lpstr>RESUMEN: TRABAJO decente: ¿POR QUÉ ES IMPORTANTE?</vt:lpstr>
      <vt:lpstr>PowerPoint Presentation</vt:lpstr>
      <vt:lpstr>PowerPoint Presentation</vt:lpstr>
      <vt:lpstr>PowerPoint Presentation</vt:lpstr>
      <vt:lpstr>¿CUÁL ES LA RESPONSABILIDAD DE SU EMPRESA?</vt:lpstr>
      <vt:lpstr>¿CÓMO PODEMOS IDENTIFICAR LOS RIESGOS?</vt:lpstr>
      <vt:lpstr>¿CUÁLES SON LAS LIMITACIONES DE LOS ENFOQUES BASADOS EN EL CUMPLIMIENTO PARA AYUDARLE A COMPRENDER LOS RIESGOS?</vt:lpstr>
      <vt:lpstr>¿POR QUÉ ES IMPORTANTE APOYAR EL TRABAJO DECENTE PARA TODOS?</vt:lpstr>
      <vt:lpstr>PowerPoint Presentation</vt:lpstr>
      <vt:lpstr>PONER LOS PRINCIPIOS DE COMPROMISO Y DIÁLOGO EN PRÁCTICA | Guía para el facilitador</vt:lpstr>
      <vt:lpstr>PONER LOS PRINCIPIOS DE COMPROMISO Y DIÁLOGO EN PRÁCTICA  | Con guía para el facilitador</vt:lpstr>
      <vt:lpstr>RESUMEN: ¿POR QUÉ COMPROMISO Y DIÁLOGO?</vt:lpstr>
      <vt:lpstr>PowerPoint Presentation</vt:lpstr>
      <vt:lpstr>PRINCIPIOS DE COMPROMISO Y DIÁLOGO</vt:lpstr>
      <vt:lpstr>¿POR QUÉ SON IMPORTANTES EL COMPROMISO Y EL DIÁLOGO?</vt:lpstr>
      <vt:lpstr>PowerPoint Presentation</vt:lpstr>
      <vt:lpstr>FORMACIÓN ENTRE PARES: RESOLVIENDO DILEMAS ALREDEDOR DEL TRABAJO DECENTE | Guía para el facilitador </vt:lpstr>
      <vt:lpstr>FORMACIÓN ENTRE PARES: RESOLUCIÓN DE DILEMAS SOBRE EL TRABAJO DECENTE</vt:lpstr>
      <vt:lpstr>FORMACIÓN ENTRE PARES: RESOLUCIÓN DE DILEMAS SOBRE EL TRABAJO DECENTE </vt:lpstr>
      <vt:lpstr>FORMACIÓN ENTRE PARES: RESOLVIENDO DILEMAS ALREDEDOR DEL TRABAJO DECENTE | Guía para el facilitador</vt:lpstr>
      <vt:lpstr>FORMACIÓN ENTRE PARES: RESOLVIENDO DILEMAS ALREDEDOR DEL TRABAJO DECENTE | Guía para el facilitador</vt:lpstr>
      <vt:lpstr>PowerPoint Presentation</vt:lpstr>
      <vt:lpstr>ANÁLISIS DE ESCENARIOS: INVOLUCRAR A PROVEEDORES EN EL TRABAJO DECENTE| Guía para el facilitador</vt:lpstr>
      <vt:lpstr>ANÁLISIS DE ESCENARIOS: INVOLUCRAR A PROVEEDORES EN EL TRABAJO DECENTE</vt:lpstr>
      <vt:lpstr>ANÁLISIS DE ESCENARIOS: INVOLUCRAR A PROVEEDORES EN EL TRABAJO DECENTE</vt:lpstr>
      <vt:lpstr>ANÁLISIS DE ESCENARIOS: INVOLUCRAR A PROVEEDORES EN EL TRABAJO DECENTE</vt:lpstr>
      <vt:lpstr>PowerPoint Presentation</vt:lpstr>
      <vt:lpstr>Contacte con nosotros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Mari-Lou Dupont</cp:lastModifiedBy>
  <cp:revision>174</cp:revision>
  <dcterms:modified xsi:type="dcterms:W3CDTF">2020-04-23T22:03:05Z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0x01010033F0BA34F90323418F3B8C35A57E29AF</vt:lpwstr>
  </property>
  <property fmtid="{D5CDD505-2E9C-101B-9397-08002B2CF9AE}" pid="3" name="AuthorIds_UIVersion_18944">
    <vt:lpwstr>16</vt:lpwstr>
  </property>
  <property fmtid="{D5CDD505-2E9C-101B-9397-08002B2CF9AE}" pid="4" name="AuthorIds_UIVersion_36864">
    <vt:lpwstr>16</vt:lpwstr>
  </property>
  <property fmtid="{D5CDD505-2E9C-101B-9397-08002B2CF9AE}" pid="5" name="AuthorIds_UIVersion_15872">
    <vt:lpwstr>6</vt:lpwstr>
  </property>
</Properties>
</file>