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handoutMasterIdLst>
    <p:handoutMasterId r:id="rId46"/>
  </p:handoutMasterIdLst>
  <p:sldIdLst>
    <p:sldId id="257" r:id="rId5"/>
    <p:sldId id="5472" r:id="rId6"/>
    <p:sldId id="5521" r:id="rId7"/>
    <p:sldId id="5522" r:id="rId8"/>
    <p:sldId id="5512" r:id="rId9"/>
    <p:sldId id="5513" r:id="rId10"/>
    <p:sldId id="5518" r:id="rId11"/>
    <p:sldId id="5492" r:id="rId12"/>
    <p:sldId id="5514" r:id="rId13"/>
    <p:sldId id="5523" r:id="rId14"/>
    <p:sldId id="5494" r:id="rId15"/>
    <p:sldId id="5496" r:id="rId16"/>
    <p:sldId id="5528" r:id="rId17"/>
    <p:sldId id="270" r:id="rId18"/>
    <p:sldId id="5520" r:id="rId19"/>
    <p:sldId id="5497" r:id="rId20"/>
    <p:sldId id="5499" r:id="rId21"/>
    <p:sldId id="5503" r:id="rId22"/>
    <p:sldId id="5519" r:id="rId23"/>
    <p:sldId id="5501" r:id="rId24"/>
    <p:sldId id="5524" r:id="rId25"/>
    <p:sldId id="5485" r:id="rId26"/>
    <p:sldId id="5508" r:id="rId27"/>
    <p:sldId id="5529" r:id="rId28"/>
    <p:sldId id="5502" r:id="rId29"/>
    <p:sldId id="5506" r:id="rId30"/>
    <p:sldId id="5507" r:id="rId31"/>
    <p:sldId id="5525" r:id="rId32"/>
    <p:sldId id="5510" r:id="rId33"/>
    <p:sldId id="5475" r:id="rId34"/>
    <p:sldId id="263" r:id="rId35"/>
    <p:sldId id="5476" r:id="rId36"/>
    <p:sldId id="5477" r:id="rId37"/>
    <p:sldId id="5526" r:id="rId38"/>
    <p:sldId id="5478" r:id="rId39"/>
    <p:sldId id="5479" r:id="rId40"/>
    <p:sldId id="5480" r:id="rId41"/>
    <p:sldId id="5481" r:id="rId42"/>
    <p:sldId id="5527" r:id="rId43"/>
    <p:sldId id="292"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ki Nattero" initials="MN" lastIdx="1" clrIdx="0"/>
  <p:cmAuthor id="2" name="Tilly Mcintosh" initials="TM" lastIdx="2" clrIdx="1"/>
  <p:cmAuthor id="3" name="Carolin Seeger" initials="CS" lastIdx="9" clrIdx="2"/>
  <p:cmAuthor id="4" name="Nora Boeggemann" initials="NB"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2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C771E-527E-4FAF-8E2B-70E831ACA80B}" v="22" dt="2020-10-27T10:29:57.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58602" autoAdjust="0"/>
  </p:normalViewPr>
  <p:slideViewPr>
    <p:cSldViewPr snapToGrid="0" snapToObjects="1">
      <p:cViewPr varScale="1">
        <p:scale>
          <a:sx n="36" d="100"/>
          <a:sy n="36" d="100"/>
        </p:scale>
        <p:origin x="1612" y="36"/>
      </p:cViewPr>
      <p:guideLst>
        <p:guide orient="horz" pos="2160"/>
        <p:guide pos="3840"/>
      </p:guideLst>
    </p:cSldViewPr>
  </p:slideViewPr>
  <p:outlineViewPr>
    <p:cViewPr>
      <p:scale>
        <a:sx n="33" d="100"/>
        <a:sy n="33" d="100"/>
      </p:scale>
      <p:origin x="0" y="-59560"/>
    </p:cViewPr>
  </p:outlineViewPr>
  <p:notesTextViewPr>
    <p:cViewPr>
      <p:scale>
        <a:sx n="1" d="1"/>
        <a:sy n="1" d="1"/>
      </p:scale>
      <p:origin x="0" y="0"/>
    </p:cViewPr>
  </p:notesTextViewPr>
  <p:notesViewPr>
    <p:cSldViewPr snapToGrid="0" snapToObjects="1">
      <p:cViewPr varScale="1">
        <p:scale>
          <a:sx n="48" d="100"/>
          <a:sy n="48" d="100"/>
        </p:scale>
        <p:origin x="2660"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ze, Laura GIZ" userId="6f6b6cb8-7d94-4499-bbcc-5c14e1dddf90" providerId="ADAL" clId="{82BC771E-527E-4FAF-8E2B-70E831ACA80B}"/>
    <pc:docChg chg="undo redo custSel modSld">
      <pc:chgData name="Curtze, Laura GIZ" userId="6f6b6cb8-7d94-4499-bbcc-5c14e1dddf90" providerId="ADAL" clId="{82BC771E-527E-4FAF-8E2B-70E831ACA80B}" dt="2020-11-10T15:31:11.557" v="12862" actId="404"/>
      <pc:docMkLst>
        <pc:docMk/>
      </pc:docMkLst>
      <pc:sldChg chg="modSp">
        <pc:chgData name="Curtze, Laura GIZ" userId="6f6b6cb8-7d94-4499-bbcc-5c14e1dddf90" providerId="ADAL" clId="{82BC771E-527E-4FAF-8E2B-70E831ACA80B}" dt="2020-10-30T16:34:13.501" v="12771" actId="20577"/>
        <pc:sldMkLst>
          <pc:docMk/>
          <pc:sldMk cId="2358294239" sldId="257"/>
        </pc:sldMkLst>
        <pc:spChg chg="mod">
          <ac:chgData name="Curtze, Laura GIZ" userId="6f6b6cb8-7d94-4499-bbcc-5c14e1dddf90" providerId="ADAL" clId="{82BC771E-527E-4FAF-8E2B-70E831ACA80B}" dt="2020-10-30T16:34:13.501" v="12771" actId="20577"/>
          <ac:spMkLst>
            <pc:docMk/>
            <pc:sldMk cId="2358294239" sldId="257"/>
            <ac:spMk id="2" creationId="{F0C92F5A-5450-4898-8300-BFA88083D27C}"/>
          </ac:spMkLst>
        </pc:spChg>
      </pc:sldChg>
      <pc:sldChg chg="modNotesTx">
        <pc:chgData name="Curtze, Laura GIZ" userId="6f6b6cb8-7d94-4499-bbcc-5c14e1dddf90" providerId="ADAL" clId="{82BC771E-527E-4FAF-8E2B-70E831ACA80B}" dt="2020-10-30T11:27:01.700" v="10093" actId="790"/>
        <pc:sldMkLst>
          <pc:docMk/>
          <pc:sldMk cId="236672834" sldId="263"/>
        </pc:sldMkLst>
      </pc:sldChg>
      <pc:sldChg chg="modSp modNotesTx">
        <pc:chgData name="Curtze, Laura GIZ" userId="6f6b6cb8-7d94-4499-bbcc-5c14e1dddf90" providerId="ADAL" clId="{82BC771E-527E-4FAF-8E2B-70E831ACA80B}" dt="2020-10-30T16:39:26.143" v="12803" actId="20577"/>
        <pc:sldMkLst>
          <pc:docMk/>
          <pc:sldMk cId="2225977376" sldId="270"/>
        </pc:sldMkLst>
        <pc:spChg chg="mod">
          <ac:chgData name="Curtze, Laura GIZ" userId="6f6b6cb8-7d94-4499-bbcc-5c14e1dddf90" providerId="ADAL" clId="{82BC771E-527E-4FAF-8E2B-70E831ACA80B}" dt="2020-10-30T11:29:07.519" v="10111" actId="790"/>
          <ac:spMkLst>
            <pc:docMk/>
            <pc:sldMk cId="2225977376" sldId="270"/>
            <ac:spMk id="10" creationId="{297AC081-21FE-4966-AC60-18194F2084C1}"/>
          </ac:spMkLst>
        </pc:spChg>
      </pc:sldChg>
      <pc:sldChg chg="modSp">
        <pc:chgData name="Curtze, Laura GIZ" userId="6f6b6cb8-7d94-4499-bbcc-5c14e1dddf90" providerId="ADAL" clId="{82BC771E-527E-4FAF-8E2B-70E831ACA80B}" dt="2020-10-30T11:26:14.580" v="10088" actId="20577"/>
        <pc:sldMkLst>
          <pc:docMk/>
          <pc:sldMk cId="1596241043" sldId="292"/>
        </pc:sldMkLst>
        <pc:spChg chg="mod">
          <ac:chgData name="Curtze, Laura GIZ" userId="6f6b6cb8-7d94-4499-bbcc-5c14e1dddf90" providerId="ADAL" clId="{82BC771E-527E-4FAF-8E2B-70E831ACA80B}" dt="2020-10-30T11:26:14.580" v="10088" actId="20577"/>
          <ac:spMkLst>
            <pc:docMk/>
            <pc:sldMk cId="1596241043" sldId="292"/>
            <ac:spMk id="2" creationId="{AB6F868B-398B-42D4-B787-6340D264042D}"/>
          </ac:spMkLst>
        </pc:spChg>
        <pc:spChg chg="mod">
          <ac:chgData name="Curtze, Laura GIZ" userId="6f6b6cb8-7d94-4499-bbcc-5c14e1dddf90" providerId="ADAL" clId="{82BC771E-527E-4FAF-8E2B-70E831ACA80B}" dt="2020-10-30T11:25:13.489" v="9974" actId="20577"/>
          <ac:spMkLst>
            <pc:docMk/>
            <pc:sldMk cId="1596241043" sldId="292"/>
            <ac:spMk id="4" creationId="{76A6EE66-9071-4D98-BADD-B51E3CB9C0C1}"/>
          </ac:spMkLst>
        </pc:spChg>
        <pc:spChg chg="mod">
          <ac:chgData name="Curtze, Laura GIZ" userId="6f6b6cb8-7d94-4499-bbcc-5c14e1dddf90" providerId="ADAL" clId="{82BC771E-527E-4FAF-8E2B-70E831ACA80B}" dt="2020-10-30T11:25:26.026" v="10003" actId="20577"/>
          <ac:spMkLst>
            <pc:docMk/>
            <pc:sldMk cId="1596241043" sldId="292"/>
            <ac:spMk id="5" creationId="{29D33EF1-DA48-4D86-9180-CE147C81C1F5}"/>
          </ac:spMkLst>
        </pc:spChg>
      </pc:sldChg>
      <pc:sldChg chg="modNotesTx">
        <pc:chgData name="Curtze, Laura GIZ" userId="6f6b6cb8-7d94-4499-bbcc-5c14e1dddf90" providerId="ADAL" clId="{82BC771E-527E-4FAF-8E2B-70E831ACA80B}" dt="2020-10-30T11:27:08.481" v="10094" actId="790"/>
        <pc:sldMkLst>
          <pc:docMk/>
          <pc:sldMk cId="2680660918" sldId="5475"/>
        </pc:sldMkLst>
      </pc:sldChg>
      <pc:sldChg chg="modSp">
        <pc:chgData name="Curtze, Laura GIZ" userId="6f6b6cb8-7d94-4499-bbcc-5c14e1dddf90" providerId="ADAL" clId="{82BC771E-527E-4FAF-8E2B-70E831ACA80B}" dt="2020-10-27T09:18:35.259" v="853" actId="790"/>
        <pc:sldMkLst>
          <pc:docMk/>
          <pc:sldMk cId="1855234368" sldId="5477"/>
        </pc:sldMkLst>
        <pc:graphicFrameChg chg="mod modGraphic">
          <ac:chgData name="Curtze, Laura GIZ" userId="6f6b6cb8-7d94-4499-bbcc-5c14e1dddf90" providerId="ADAL" clId="{82BC771E-527E-4FAF-8E2B-70E831ACA80B}" dt="2020-10-27T09:18:35.259" v="853" actId="790"/>
          <ac:graphicFrameMkLst>
            <pc:docMk/>
            <pc:sldMk cId="1855234368" sldId="5477"/>
            <ac:graphicFrameMk id="6" creationId="{6FDCDA48-A27D-754A-AADF-61BE3B48D7D8}"/>
          </ac:graphicFrameMkLst>
        </pc:graphicFrameChg>
      </pc:sldChg>
      <pc:sldChg chg="modSp modNotesTx">
        <pc:chgData name="Curtze, Laura GIZ" userId="6f6b6cb8-7d94-4499-bbcc-5c14e1dddf90" providerId="ADAL" clId="{82BC771E-527E-4FAF-8E2B-70E831ACA80B}" dt="2020-10-27T10:36:48.069" v="4770" actId="20577"/>
        <pc:sldMkLst>
          <pc:docMk/>
          <pc:sldMk cId="3118216938" sldId="5478"/>
        </pc:sldMkLst>
        <pc:spChg chg="mod">
          <ac:chgData name="Curtze, Laura GIZ" userId="6f6b6cb8-7d94-4499-bbcc-5c14e1dddf90" providerId="ADAL" clId="{82BC771E-527E-4FAF-8E2B-70E831ACA80B}" dt="2020-10-27T09:23:20.422" v="902" actId="14100"/>
          <ac:spMkLst>
            <pc:docMk/>
            <pc:sldMk cId="3118216938" sldId="5478"/>
            <ac:spMk id="2" creationId="{B05DA20E-113A-4B51-9A2F-4A00430C5838}"/>
          </ac:spMkLst>
        </pc:spChg>
        <pc:spChg chg="mod">
          <ac:chgData name="Curtze, Laura GIZ" userId="6f6b6cb8-7d94-4499-bbcc-5c14e1dddf90" providerId="ADAL" clId="{82BC771E-527E-4FAF-8E2B-70E831ACA80B}" dt="2020-10-27T10:02:21.185" v="2523" actId="207"/>
          <ac:spMkLst>
            <pc:docMk/>
            <pc:sldMk cId="3118216938" sldId="5478"/>
            <ac:spMk id="3" creationId="{E0F2C228-F6B8-4F7E-AE36-1D98579B9364}"/>
          </ac:spMkLst>
        </pc:spChg>
      </pc:sldChg>
      <pc:sldChg chg="modSp modNotesTx">
        <pc:chgData name="Curtze, Laura GIZ" userId="6f6b6cb8-7d94-4499-bbcc-5c14e1dddf90" providerId="ADAL" clId="{82BC771E-527E-4FAF-8E2B-70E831ACA80B}" dt="2020-10-27T10:40:07.660" v="5337" actId="6549"/>
        <pc:sldMkLst>
          <pc:docMk/>
          <pc:sldMk cId="990684989" sldId="5479"/>
        </pc:sldMkLst>
        <pc:spChg chg="mod">
          <ac:chgData name="Curtze, Laura GIZ" userId="6f6b6cb8-7d94-4499-bbcc-5c14e1dddf90" providerId="ADAL" clId="{82BC771E-527E-4FAF-8E2B-70E831ACA80B}" dt="2020-10-27T10:32:52.845" v="4669"/>
          <ac:spMkLst>
            <pc:docMk/>
            <pc:sldMk cId="990684989" sldId="5479"/>
            <ac:spMk id="2" creationId="{B05DA20E-113A-4B51-9A2F-4A00430C5838}"/>
          </ac:spMkLst>
        </pc:spChg>
        <pc:spChg chg="mod">
          <ac:chgData name="Curtze, Laura GIZ" userId="6f6b6cb8-7d94-4499-bbcc-5c14e1dddf90" providerId="ADAL" clId="{82BC771E-527E-4FAF-8E2B-70E831ACA80B}" dt="2020-10-27T10:40:07.660" v="5337" actId="6549"/>
          <ac:spMkLst>
            <pc:docMk/>
            <pc:sldMk cId="990684989" sldId="5479"/>
            <ac:spMk id="3" creationId="{E0F2C228-F6B8-4F7E-AE36-1D98579B9364}"/>
          </ac:spMkLst>
        </pc:spChg>
      </pc:sldChg>
      <pc:sldChg chg="modSp modNotesTx">
        <pc:chgData name="Curtze, Laura GIZ" userId="6f6b6cb8-7d94-4499-bbcc-5c14e1dddf90" providerId="ADAL" clId="{82BC771E-527E-4FAF-8E2B-70E831ACA80B}" dt="2020-10-30T11:26:37.433" v="10092" actId="20577"/>
        <pc:sldMkLst>
          <pc:docMk/>
          <pc:sldMk cId="4110238295" sldId="5480"/>
        </pc:sldMkLst>
        <pc:spChg chg="mod">
          <ac:chgData name="Curtze, Laura GIZ" userId="6f6b6cb8-7d94-4499-bbcc-5c14e1dddf90" providerId="ADAL" clId="{82BC771E-527E-4FAF-8E2B-70E831ACA80B}" dt="2020-10-27T10:40:20.147" v="5338"/>
          <ac:spMkLst>
            <pc:docMk/>
            <pc:sldMk cId="4110238295" sldId="5480"/>
            <ac:spMk id="2" creationId="{B05DA20E-113A-4B51-9A2F-4A00430C5838}"/>
          </ac:spMkLst>
        </pc:spChg>
        <pc:spChg chg="mod">
          <ac:chgData name="Curtze, Laura GIZ" userId="6f6b6cb8-7d94-4499-bbcc-5c14e1dddf90" providerId="ADAL" clId="{82BC771E-527E-4FAF-8E2B-70E831ACA80B}" dt="2020-10-30T10:32:08.958" v="8473" actId="20577"/>
          <ac:spMkLst>
            <pc:docMk/>
            <pc:sldMk cId="4110238295" sldId="5480"/>
            <ac:spMk id="3" creationId="{E0F2C228-F6B8-4F7E-AE36-1D98579B9364}"/>
          </ac:spMkLst>
        </pc:spChg>
      </pc:sldChg>
      <pc:sldChg chg="modSp modNotesTx">
        <pc:chgData name="Curtze, Laura GIZ" userId="6f6b6cb8-7d94-4499-bbcc-5c14e1dddf90" providerId="ADAL" clId="{82BC771E-527E-4FAF-8E2B-70E831ACA80B}" dt="2020-11-10T15:30:25.493" v="12833" actId="313"/>
        <pc:sldMkLst>
          <pc:docMk/>
          <pc:sldMk cId="1848315014" sldId="5481"/>
        </pc:sldMkLst>
        <pc:spChg chg="mod">
          <ac:chgData name="Curtze, Laura GIZ" userId="6f6b6cb8-7d94-4499-bbcc-5c14e1dddf90" providerId="ADAL" clId="{82BC771E-527E-4FAF-8E2B-70E831ACA80B}" dt="2020-10-30T10:34:39.671" v="8727"/>
          <ac:spMkLst>
            <pc:docMk/>
            <pc:sldMk cId="1848315014" sldId="5481"/>
            <ac:spMk id="2" creationId="{B05DA20E-113A-4B51-9A2F-4A00430C5838}"/>
          </ac:spMkLst>
        </pc:spChg>
        <pc:spChg chg="mod">
          <ac:chgData name="Curtze, Laura GIZ" userId="6f6b6cb8-7d94-4499-bbcc-5c14e1dddf90" providerId="ADAL" clId="{82BC771E-527E-4FAF-8E2B-70E831ACA80B}" dt="2020-11-10T15:30:25.493" v="12833" actId="313"/>
          <ac:spMkLst>
            <pc:docMk/>
            <pc:sldMk cId="1848315014" sldId="5481"/>
            <ac:spMk id="3" creationId="{E0F2C228-F6B8-4F7E-AE36-1D98579B9364}"/>
          </ac:spMkLst>
        </pc:spChg>
      </pc:sldChg>
      <pc:sldChg chg="modSp modNotesTx">
        <pc:chgData name="Curtze, Laura GIZ" userId="6f6b6cb8-7d94-4499-bbcc-5c14e1dddf90" providerId="ADAL" clId="{82BC771E-527E-4FAF-8E2B-70E831ACA80B}" dt="2020-11-10T15:29:10.109" v="12828" actId="20577"/>
        <pc:sldMkLst>
          <pc:docMk/>
          <pc:sldMk cId="3997225297" sldId="5485"/>
        </pc:sldMkLst>
        <pc:spChg chg="mod">
          <ac:chgData name="Curtze, Laura GIZ" userId="6f6b6cb8-7d94-4499-bbcc-5c14e1dddf90" providerId="ADAL" clId="{82BC771E-527E-4FAF-8E2B-70E831ACA80B}" dt="2020-11-10T15:29:10.109" v="12828" actId="20577"/>
          <ac:spMkLst>
            <pc:docMk/>
            <pc:sldMk cId="3997225297" sldId="5485"/>
            <ac:spMk id="3" creationId="{E0F2C228-F6B8-4F7E-AE36-1D98579B9364}"/>
          </ac:spMkLst>
        </pc:spChg>
      </pc:sldChg>
      <pc:sldChg chg="modSp modNotesTx">
        <pc:chgData name="Curtze, Laura GIZ" userId="6f6b6cb8-7d94-4499-bbcc-5c14e1dddf90" providerId="ADAL" clId="{82BC771E-527E-4FAF-8E2B-70E831ACA80B}" dt="2020-11-10T15:31:11.557" v="12862" actId="404"/>
        <pc:sldMkLst>
          <pc:docMk/>
          <pc:sldMk cId="1991357258" sldId="5492"/>
        </pc:sldMkLst>
        <pc:spChg chg="mod">
          <ac:chgData name="Curtze, Laura GIZ" userId="6f6b6cb8-7d94-4499-bbcc-5c14e1dddf90" providerId="ADAL" clId="{82BC771E-527E-4FAF-8E2B-70E831ACA80B}" dt="2020-11-10T15:31:11.557" v="12862" actId="404"/>
          <ac:spMkLst>
            <pc:docMk/>
            <pc:sldMk cId="1991357258" sldId="5492"/>
            <ac:spMk id="3" creationId="{E0F2C228-F6B8-4F7E-AE36-1D98579B9364}"/>
          </ac:spMkLst>
        </pc:spChg>
      </pc:sldChg>
      <pc:sldChg chg="modNotesTx">
        <pc:chgData name="Curtze, Laura GIZ" userId="6f6b6cb8-7d94-4499-bbcc-5c14e1dddf90" providerId="ADAL" clId="{82BC771E-527E-4FAF-8E2B-70E831ACA80B}" dt="2020-11-10T15:28:11.205" v="12824" actId="20577"/>
        <pc:sldMkLst>
          <pc:docMk/>
          <pc:sldMk cId="4238640462" sldId="5494"/>
        </pc:sldMkLst>
      </pc:sldChg>
      <pc:sldChg chg="modNotesTx">
        <pc:chgData name="Curtze, Laura GIZ" userId="6f6b6cb8-7d94-4499-bbcc-5c14e1dddf90" providerId="ADAL" clId="{82BC771E-527E-4FAF-8E2B-70E831ACA80B}" dt="2020-10-30T11:28:42.082" v="10108" actId="790"/>
        <pc:sldMkLst>
          <pc:docMk/>
          <pc:sldMk cId="2740933817" sldId="5497"/>
        </pc:sldMkLst>
      </pc:sldChg>
      <pc:sldChg chg="modNotesTx">
        <pc:chgData name="Curtze, Laura GIZ" userId="6f6b6cb8-7d94-4499-bbcc-5c14e1dddf90" providerId="ADAL" clId="{82BC771E-527E-4FAF-8E2B-70E831ACA80B}" dt="2020-11-10T15:28:44.858" v="12827" actId="313"/>
        <pc:sldMkLst>
          <pc:docMk/>
          <pc:sldMk cId="2286221296" sldId="5499"/>
        </pc:sldMkLst>
      </pc:sldChg>
      <pc:sldChg chg="modNotesTx">
        <pc:chgData name="Curtze, Laura GIZ" userId="6f6b6cb8-7d94-4499-bbcc-5c14e1dddf90" providerId="ADAL" clId="{82BC771E-527E-4FAF-8E2B-70E831ACA80B}" dt="2020-10-30T11:28:09.682" v="10105" actId="20577"/>
        <pc:sldMkLst>
          <pc:docMk/>
          <pc:sldMk cId="681247194" sldId="5501"/>
        </pc:sldMkLst>
      </pc:sldChg>
      <pc:sldChg chg="modSp modNotesTx">
        <pc:chgData name="Curtze, Laura GIZ" userId="6f6b6cb8-7d94-4499-bbcc-5c14e1dddf90" providerId="ADAL" clId="{82BC771E-527E-4FAF-8E2B-70E831ACA80B}" dt="2020-11-10T15:29:27.158" v="12830" actId="6549"/>
        <pc:sldMkLst>
          <pc:docMk/>
          <pc:sldMk cId="975534335" sldId="5502"/>
        </pc:sldMkLst>
        <pc:spChg chg="mod">
          <ac:chgData name="Curtze, Laura GIZ" userId="6f6b6cb8-7d94-4499-bbcc-5c14e1dddf90" providerId="ADAL" clId="{82BC771E-527E-4FAF-8E2B-70E831ACA80B}" dt="2020-11-10T15:29:27.158" v="12830" actId="6549"/>
          <ac:spMkLst>
            <pc:docMk/>
            <pc:sldMk cId="975534335" sldId="5502"/>
            <ac:spMk id="3" creationId="{E0F2C228-F6B8-4F7E-AE36-1D98579B9364}"/>
          </ac:spMkLst>
        </pc:spChg>
      </pc:sldChg>
      <pc:sldChg chg="modSp">
        <pc:chgData name="Curtze, Laura GIZ" userId="6f6b6cb8-7d94-4499-bbcc-5c14e1dddf90" providerId="ADAL" clId="{82BC771E-527E-4FAF-8E2B-70E831ACA80B}" dt="2020-11-10T15:29:38.791" v="12832" actId="6549"/>
        <pc:sldMkLst>
          <pc:docMk/>
          <pc:sldMk cId="2626371351" sldId="5506"/>
        </pc:sldMkLst>
        <pc:spChg chg="mod">
          <ac:chgData name="Curtze, Laura GIZ" userId="6f6b6cb8-7d94-4499-bbcc-5c14e1dddf90" providerId="ADAL" clId="{82BC771E-527E-4FAF-8E2B-70E831ACA80B}" dt="2020-11-10T15:29:38.791" v="12832" actId="6549"/>
          <ac:spMkLst>
            <pc:docMk/>
            <pc:sldMk cId="2626371351" sldId="5506"/>
            <ac:spMk id="3" creationId="{E0F2C228-F6B8-4F7E-AE36-1D98579B9364}"/>
          </ac:spMkLst>
        </pc:spChg>
      </pc:sldChg>
      <pc:sldChg chg="modNotesTx">
        <pc:chgData name="Curtze, Laura GIZ" userId="6f6b6cb8-7d94-4499-bbcc-5c14e1dddf90" providerId="ADAL" clId="{82BC771E-527E-4FAF-8E2B-70E831ACA80B}" dt="2020-10-30T11:27:18.863" v="10096" actId="790"/>
        <pc:sldMkLst>
          <pc:docMk/>
          <pc:sldMk cId="1651345366" sldId="5507"/>
        </pc:sldMkLst>
      </pc:sldChg>
      <pc:sldChg chg="modSp">
        <pc:chgData name="Curtze, Laura GIZ" userId="6f6b6cb8-7d94-4499-bbcc-5c14e1dddf90" providerId="ADAL" clId="{82BC771E-527E-4FAF-8E2B-70E831ACA80B}" dt="2020-10-30T11:27:56.091" v="10103" actId="20577"/>
        <pc:sldMkLst>
          <pc:docMk/>
          <pc:sldMk cId="81419604" sldId="5508"/>
        </pc:sldMkLst>
        <pc:spChg chg="mod">
          <ac:chgData name="Curtze, Laura GIZ" userId="6f6b6cb8-7d94-4499-bbcc-5c14e1dddf90" providerId="ADAL" clId="{82BC771E-527E-4FAF-8E2B-70E831ACA80B}" dt="2020-10-30T11:27:56.091" v="10103" actId="20577"/>
          <ac:spMkLst>
            <pc:docMk/>
            <pc:sldMk cId="81419604" sldId="5508"/>
            <ac:spMk id="3" creationId="{E0F2C228-F6B8-4F7E-AE36-1D98579B9364}"/>
          </ac:spMkLst>
        </pc:spChg>
      </pc:sldChg>
      <pc:sldChg chg="modNotesTx">
        <pc:chgData name="Curtze, Laura GIZ" userId="6f6b6cb8-7d94-4499-bbcc-5c14e1dddf90" providerId="ADAL" clId="{82BC771E-527E-4FAF-8E2B-70E831ACA80B}" dt="2020-10-30T11:27:13.393" v="10095" actId="790"/>
        <pc:sldMkLst>
          <pc:docMk/>
          <pc:sldMk cId="2422354142" sldId="5510"/>
        </pc:sldMkLst>
      </pc:sldChg>
      <pc:sldChg chg="modSp modNotesTx">
        <pc:chgData name="Curtze, Laura GIZ" userId="6f6b6cb8-7d94-4499-bbcc-5c14e1dddf90" providerId="ADAL" clId="{82BC771E-527E-4FAF-8E2B-70E831ACA80B}" dt="2020-11-10T15:27:31.972" v="12821" actId="20577"/>
        <pc:sldMkLst>
          <pc:docMk/>
          <pc:sldMk cId="192005479" sldId="5513"/>
        </pc:sldMkLst>
        <pc:spChg chg="mod">
          <ac:chgData name="Curtze, Laura GIZ" userId="6f6b6cb8-7d94-4499-bbcc-5c14e1dddf90" providerId="ADAL" clId="{82BC771E-527E-4FAF-8E2B-70E831ACA80B}" dt="2020-10-30T16:36:53.693" v="12772" actId="120"/>
          <ac:spMkLst>
            <pc:docMk/>
            <pc:sldMk cId="192005479" sldId="5513"/>
            <ac:spMk id="3" creationId="{E0F2C228-F6B8-4F7E-AE36-1D98579B9364}"/>
          </ac:spMkLst>
        </pc:spChg>
      </pc:sldChg>
      <pc:sldChg chg="modNotesTx">
        <pc:chgData name="Curtze, Laura GIZ" userId="6f6b6cb8-7d94-4499-bbcc-5c14e1dddf90" providerId="ADAL" clId="{82BC771E-527E-4FAF-8E2B-70E831ACA80B}" dt="2020-10-30T11:29:50.158" v="10121" actId="6549"/>
        <pc:sldMkLst>
          <pc:docMk/>
          <pc:sldMk cId="3668822689" sldId="5514"/>
        </pc:sldMkLst>
      </pc:sldChg>
      <pc:sldChg chg="modSp">
        <pc:chgData name="Curtze, Laura GIZ" userId="6f6b6cb8-7d94-4499-bbcc-5c14e1dddf90" providerId="ADAL" clId="{82BC771E-527E-4FAF-8E2B-70E831ACA80B}" dt="2020-10-30T16:39:28.610" v="12805" actId="120"/>
        <pc:sldMkLst>
          <pc:docMk/>
          <pc:sldMk cId="1083521191" sldId="5518"/>
        </pc:sldMkLst>
        <pc:spChg chg="mod">
          <ac:chgData name="Curtze, Laura GIZ" userId="6f6b6cb8-7d94-4499-bbcc-5c14e1dddf90" providerId="ADAL" clId="{82BC771E-527E-4FAF-8E2B-70E831ACA80B}" dt="2020-10-30T16:39:28.610" v="12805" actId="120"/>
          <ac:spMkLst>
            <pc:docMk/>
            <pc:sldMk cId="1083521191" sldId="5518"/>
            <ac:spMk id="3" creationId="{E0F2C228-F6B8-4F7E-AE36-1D98579B9364}"/>
          </ac:spMkLst>
        </pc:spChg>
      </pc:sldChg>
      <pc:sldChg chg="modNotesTx">
        <pc:chgData name="Curtze, Laura GIZ" userId="6f6b6cb8-7d94-4499-bbcc-5c14e1dddf90" providerId="ADAL" clId="{82BC771E-527E-4FAF-8E2B-70E831ACA80B}" dt="2020-10-30T11:28:15.727" v="10106" actId="790"/>
        <pc:sldMkLst>
          <pc:docMk/>
          <pc:sldMk cId="3770917844" sldId="5519"/>
        </pc:sldMkLst>
      </pc:sldChg>
      <pc:sldChg chg="modSp modNotesTx">
        <pc:chgData name="Curtze, Laura GIZ" userId="6f6b6cb8-7d94-4499-bbcc-5c14e1dddf90" providerId="ADAL" clId="{82BC771E-527E-4FAF-8E2B-70E831ACA80B}" dt="2020-11-10T15:28:31.159" v="12825" actId="20577"/>
        <pc:sldMkLst>
          <pc:docMk/>
          <pc:sldMk cId="476501727" sldId="5520"/>
        </pc:sldMkLst>
        <pc:spChg chg="mod">
          <ac:chgData name="Curtze, Laura GIZ" userId="6f6b6cb8-7d94-4499-bbcc-5c14e1dddf90" providerId="ADAL" clId="{82BC771E-527E-4FAF-8E2B-70E831ACA80B}" dt="2020-10-30T11:28:57.256" v="10110" actId="790"/>
          <ac:spMkLst>
            <pc:docMk/>
            <pc:sldMk cId="476501727" sldId="5520"/>
            <ac:spMk id="10" creationId="{297AC081-21FE-4966-AC60-18194F2084C1}"/>
          </ac:spMkLst>
        </pc:spChg>
      </pc:sldChg>
      <pc:sldChg chg="modSp">
        <pc:chgData name="Curtze, Laura GIZ" userId="6f6b6cb8-7d94-4499-bbcc-5c14e1dddf90" providerId="ADAL" clId="{82BC771E-527E-4FAF-8E2B-70E831ACA80B}" dt="2020-10-27T09:22:29.844" v="871" actId="20577"/>
        <pc:sldMkLst>
          <pc:docMk/>
          <pc:sldMk cId="2563756048" sldId="5526"/>
        </pc:sldMkLst>
        <pc:spChg chg="mod">
          <ac:chgData name="Curtze, Laura GIZ" userId="6f6b6cb8-7d94-4499-bbcc-5c14e1dddf90" providerId="ADAL" clId="{82BC771E-527E-4FAF-8E2B-70E831ACA80B}" dt="2020-10-27T09:22:29.844" v="871" actId="20577"/>
          <ac:spMkLst>
            <pc:docMk/>
            <pc:sldMk cId="2563756048" sldId="5526"/>
            <ac:spMk id="7" creationId="{B6E79963-D913-4C5B-BDCA-D564ABF6A1BE}"/>
          </ac:spMkLst>
        </pc:spChg>
      </pc:sldChg>
      <pc:sldChg chg="modSp">
        <pc:chgData name="Curtze, Laura GIZ" userId="6f6b6cb8-7d94-4499-bbcc-5c14e1dddf90" providerId="ADAL" clId="{82BC771E-527E-4FAF-8E2B-70E831ACA80B}" dt="2020-10-30T11:25:06.832" v="9954" actId="20577"/>
        <pc:sldMkLst>
          <pc:docMk/>
          <pc:sldMk cId="2485353066" sldId="5527"/>
        </pc:sldMkLst>
        <pc:spChg chg="mod">
          <ac:chgData name="Curtze, Laura GIZ" userId="6f6b6cb8-7d94-4499-bbcc-5c14e1dddf90" providerId="ADAL" clId="{82BC771E-527E-4FAF-8E2B-70E831ACA80B}" dt="2020-10-30T11:25:06.832" v="9954" actId="20577"/>
          <ac:spMkLst>
            <pc:docMk/>
            <pc:sldMk cId="2485353066" sldId="5527"/>
            <ac:spMk id="7" creationId="{B6E79963-D913-4C5B-BDCA-D564ABF6A1B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8055FC4-657F-43B8-A1DD-311C4B6B39DC}" type="datetimeFigureOut">
              <a:rPr lang="en-GB" smtClean="0"/>
              <a:t>10/11/2020</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9AF0AC-CA80-4C79-99B1-6E502FDAD187}" type="slidenum">
              <a:rPr lang="en-GB" smtClean="0"/>
              <a:t>‹Nr.›</a:t>
            </a:fld>
            <a:endParaRPr lang="en-GB"/>
          </a:p>
        </p:txBody>
      </p:sp>
    </p:spTree>
    <p:extLst>
      <p:ext uri="{BB962C8B-B14F-4D97-AF65-F5344CB8AC3E}">
        <p14:creationId xmlns:p14="http://schemas.microsoft.com/office/powerpoint/2010/main" val="363175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F38A63A-ED7F-4C69-B85F-3D42BBEA5A34}" type="datetimeFigureOut">
              <a:rPr lang="en-GB" smtClean="0"/>
              <a:t>10/11/2020</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456D26-4784-43ED-A153-54D536AFD2AE}" type="slidenum">
              <a:rPr lang="en-GB" smtClean="0"/>
              <a:t>‹Nr.›</a:t>
            </a:fld>
            <a:endParaRPr lang="en-GB"/>
          </a:p>
        </p:txBody>
      </p:sp>
    </p:spTree>
    <p:extLst>
      <p:ext uri="{BB962C8B-B14F-4D97-AF65-F5344CB8AC3E}">
        <p14:creationId xmlns:p14="http://schemas.microsoft.com/office/powerpoint/2010/main" val="37917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Dieser Leitfaden für Moderator*innen begleitet als separates Dokument die Präsentationsfolien, die den Schulungsteilnehmenden gezeigt werden. Sie umfasst alle den Teilnehmenden zu zeigenden Folien sowie eine Reihe zusätzlicher Folien, die mit „Moderationsanleitung" gekennzeichnet sind. (Hinweis: Einige sind mit „</a:t>
            </a:r>
            <a:r>
              <a:rPr lang="de-DE" i="1" dirty="0"/>
              <a:t>Mit</a:t>
            </a:r>
            <a:r>
              <a:rPr lang="de-DE" dirty="0"/>
              <a:t> Moderationsanleitung" gekennzeichnet, um darauf hinzuweisen, dass es die entsprechende Folie auch in der zu zeigenden Präsentation, jedoch in einer angepassten Version). </a:t>
            </a:r>
          </a:p>
          <a:p>
            <a:endParaRPr lang="de-DE" dirty="0"/>
          </a:p>
          <a:p>
            <a:r>
              <a:rPr lang="de-DE" dirty="0"/>
              <a:t>Dieser Leitfaden enthält bei einigen Folien auch einige Moderationshinweise in den Foliennotizen.</a:t>
            </a:r>
            <a:endParaRPr lang="en-GB" dirty="0"/>
          </a:p>
        </p:txBody>
      </p:sp>
      <p:sp>
        <p:nvSpPr>
          <p:cNvPr id="4" name="Slide Number Placeholder 3"/>
          <p:cNvSpPr>
            <a:spLocks noGrp="1"/>
          </p:cNvSpPr>
          <p:nvPr>
            <p:ph type="sldNum" sz="quarter" idx="5"/>
          </p:nvPr>
        </p:nvSpPr>
        <p:spPr/>
        <p:txBody>
          <a:bodyPr/>
          <a:lstStyle/>
          <a:p>
            <a:fld id="{CB456D26-4784-43ED-A153-54D536AFD2AE}" type="slidenum">
              <a:rPr lang="en-GB" smtClean="0"/>
              <a:t>1</a:t>
            </a:fld>
            <a:endParaRPr lang="en-GB" dirty="0"/>
          </a:p>
        </p:txBody>
      </p:sp>
    </p:spTree>
    <p:extLst>
      <p:ext uri="{BB962C8B-B14F-4D97-AF65-F5344CB8AC3E}">
        <p14:creationId xmlns:p14="http://schemas.microsoft.com/office/powerpoint/2010/main" val="414048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12</a:t>
            </a:fld>
            <a:endParaRPr lang="en-GB"/>
          </a:p>
        </p:txBody>
      </p:sp>
    </p:spTree>
    <p:extLst>
      <p:ext uri="{BB962C8B-B14F-4D97-AF65-F5344CB8AC3E}">
        <p14:creationId xmlns:p14="http://schemas.microsoft.com/office/powerpoint/2010/main" val="3009883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de-DE" b="1" noProof="0" dirty="0"/>
              <a:t>Moderationshinweise:</a:t>
            </a:r>
          </a:p>
          <a:p>
            <a:pPr marL="171450" indent="-171450">
              <a:buFont typeface="Wingdings" panose="05000000000000000000" pitchFamily="2" charset="2"/>
              <a:buChar char="§"/>
            </a:pPr>
            <a:r>
              <a:rPr lang="de-DE" b="0" noProof="0" dirty="0"/>
              <a:t>Diese Informationsfolien sollten gezeigt werden, nachdem die Gruppe die Möglichkeit hatte, über die Vorteile der Unterstützung menschenwürdiger Arbeit nachzudenken. </a:t>
            </a:r>
          </a:p>
          <a:p>
            <a:pPr marL="171450" indent="-171450">
              <a:buFont typeface="Wingdings" panose="05000000000000000000" pitchFamily="2" charset="2"/>
              <a:buChar char="§"/>
            </a:pPr>
            <a:endParaRPr lang="de-DE" b="0" noProof="0" dirty="0"/>
          </a:p>
          <a:p>
            <a:pPr marL="171450" indent="-171450">
              <a:buFont typeface="Wingdings" panose="05000000000000000000" pitchFamily="2" charset="2"/>
              <a:buChar char="§"/>
            </a:pPr>
            <a:r>
              <a:rPr lang="de-DE" b="0" noProof="0" dirty="0"/>
              <a:t>Der/die Moderator*in stellt die Informationsfolien vor, von Zeit zu Zeit innehaltend um zu Fragen, ob es Rückfragen oder Unklarheiten gibt (allerdings noch keine Kommentare). </a:t>
            </a:r>
          </a:p>
          <a:p>
            <a:pPr marL="171450" indent="-171450">
              <a:buFont typeface="Wingdings" panose="05000000000000000000" pitchFamily="2" charset="2"/>
              <a:buChar char="§"/>
            </a:pPr>
            <a:endParaRPr lang="de-DE" b="0" noProof="0" dirty="0"/>
          </a:p>
          <a:p>
            <a:pPr marL="171450" indent="-171450">
              <a:buFont typeface="Wingdings" panose="05000000000000000000" pitchFamily="2" charset="2"/>
              <a:buChar char="§"/>
            </a:pPr>
            <a:r>
              <a:rPr lang="de-DE" b="0" noProof="0" dirty="0"/>
              <a:t>Reale Beispiele für negative Folgen die erwähnt werden könnten:</a:t>
            </a:r>
          </a:p>
          <a:p>
            <a:pPr marL="228600" indent="-228600">
              <a:buFont typeface="Wingdings" panose="05000000000000000000" pitchFamily="2" charset="2"/>
              <a:buChar char="§"/>
            </a:pPr>
            <a:r>
              <a:rPr lang="de-DE" b="0" noProof="0" dirty="0"/>
              <a:t>Rechtliche Verbindlichkeiten infolge der Verhaftung von acht Angestellten der Bergbaufirma Vale nach einem Dammbruch in Brasilien im Jahr 2019, der mehr als 160 Menschenleben forderte. </a:t>
            </a:r>
          </a:p>
          <a:p>
            <a:pPr marL="228600" indent="-228600">
              <a:buFont typeface="Wingdings" panose="05000000000000000000" pitchFamily="2" charset="2"/>
              <a:buChar char="§"/>
            </a:pPr>
            <a:r>
              <a:rPr lang="de-DE" b="0" noProof="0" dirty="0"/>
              <a:t>Reputationsauswirkungen für Apple infolge der schlechten Arbeitsbedingungen in Foxconn-Fabriken in China.</a:t>
            </a:r>
          </a:p>
          <a:p>
            <a:pPr marL="171450" indent="-171450">
              <a:buFont typeface="Wingdings" panose="05000000000000000000" pitchFamily="2" charset="2"/>
              <a:buChar char="§"/>
            </a:pPr>
            <a:endParaRPr lang="de-DE" b="0" noProof="0" dirty="0"/>
          </a:p>
          <a:p>
            <a:pPr marL="171450" indent="-171450">
              <a:buFont typeface="Wingdings" panose="05000000000000000000" pitchFamily="2" charset="2"/>
              <a:buChar char="§"/>
            </a:pPr>
            <a:r>
              <a:rPr lang="de-DE" b="0" noProof="0" dirty="0"/>
              <a:t>Die Gruppe wird die Möglichkeit haben, ihre Gedanken zu diskutieren wenn die Informationsfolien gezeigt wurden. </a:t>
            </a:r>
            <a:endParaRPr lang="de-DE" b="1" noProof="0" dirty="0"/>
          </a:p>
          <a:p>
            <a:pPr marL="171450" indent="-171450">
              <a:buFont typeface="Wingdings" panose="05000000000000000000" pitchFamily="2" charset="2"/>
              <a:buChar char="§"/>
            </a:pPr>
            <a:r>
              <a:rPr lang="de-DE" b="1" noProof="0" dirty="0"/>
              <a:t>---</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de-DE" sz="1200" dirty="0"/>
              <a:t>Ein wichtiges Ziel für alle Einkäufer*innen ist es, durch ihre Einkaufsentscheidungen Einsparungen zu realisieren. </a:t>
            </a:r>
            <a:r>
              <a:rPr lang="de-DE" sz="1200" dirty="0">
                <a:latin typeface="Verdana" panose="020B0604030504040204" pitchFamily="34" charset="0"/>
                <a:ea typeface="Verdana" panose="020B0604030504040204" pitchFamily="34" charset="0"/>
                <a:cs typeface="Verdana" panose="020B0604030504040204" pitchFamily="34" charset="0"/>
              </a:rPr>
              <a:t>Wenn die günstigste Option aber keine menschenwürdige Arbeit für die Angestellten der Zulieferer unterstützt, oder die wachsende Erwartung an Unternehmen, Menschen- und Arbeitsrechte zu respektieren, nicht erfüllt, ist diese Entscheidung womöglich nicht die mit den wenigsten Kosten für Ihr Unternehmen insgesamt.  </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endParaRPr lang="de-DE" b="1" noProof="0" dirty="0"/>
          </a:p>
          <a:p>
            <a:pPr marL="171450" indent="-171450">
              <a:buFont typeface="Wingdings" panose="05000000000000000000" pitchFamily="2" charset="2"/>
              <a:buChar char="§"/>
            </a:pPr>
            <a:r>
              <a:rPr lang="de-DE" sz="1200" dirty="0"/>
              <a:t>Die Risiken für das Unternehmen könnten sein:</a:t>
            </a:r>
          </a:p>
          <a:p>
            <a:pPr marL="285750" indent="-285750">
              <a:lnSpc>
                <a:spcPct val="100000"/>
              </a:lnSpc>
              <a:spcBef>
                <a:spcPts val="0"/>
              </a:spcBef>
              <a:buFont typeface="Arial" panose="020B0604020202020204" pitchFamily="34" charset="0"/>
              <a:buChar char="•"/>
            </a:pPr>
            <a:r>
              <a:rPr lang="de-DE" sz="1200" dirty="0">
                <a:solidFill>
                  <a:schemeClr val="accent6">
                    <a:lumMod val="75000"/>
                  </a:schemeClr>
                </a:solidFill>
              </a:rPr>
              <a:t>Schlechte Qualität oder Produktausfälle</a:t>
            </a:r>
          </a:p>
          <a:p>
            <a:pPr marL="285750" indent="-285750">
              <a:lnSpc>
                <a:spcPct val="100000"/>
              </a:lnSpc>
              <a:spcBef>
                <a:spcPts val="0"/>
              </a:spcBef>
              <a:buFont typeface="Arial" panose="020B0604020202020204" pitchFamily="34" charset="0"/>
              <a:buChar char="•"/>
            </a:pPr>
            <a:r>
              <a:rPr lang="de-DE" sz="1200" dirty="0">
                <a:solidFill>
                  <a:schemeClr val="accent6">
                    <a:lumMod val="75000"/>
                  </a:schemeClr>
                </a:solidFill>
              </a:rPr>
              <a:t>Inkonsistenz in der Versorgung mit Produkten oder Dienstleistungen</a:t>
            </a:r>
          </a:p>
          <a:p>
            <a:pPr marL="285750" indent="-285750">
              <a:lnSpc>
                <a:spcPct val="100000"/>
              </a:lnSpc>
              <a:spcBef>
                <a:spcPts val="0"/>
              </a:spcBef>
              <a:buFont typeface="Arial" panose="020B0604020202020204" pitchFamily="34" charset="0"/>
              <a:buChar char="•"/>
            </a:pPr>
            <a:r>
              <a:rPr lang="de-DE" sz="1200" dirty="0">
                <a:solidFill>
                  <a:schemeClr val="accent6">
                    <a:lumMod val="75000"/>
                  </a:schemeClr>
                </a:solidFill>
              </a:rPr>
              <a:t>Schlechte Arbeitsbedingungen könnten zu folgenden Situationen führen</a:t>
            </a:r>
          </a:p>
          <a:p>
            <a:pPr marL="742950" lvl="1" indent="-285750">
              <a:lnSpc>
                <a:spcPct val="100000"/>
              </a:lnSpc>
              <a:spcBef>
                <a:spcPts val="0"/>
              </a:spcBef>
              <a:buFont typeface="Arial" panose="020B0604020202020204" pitchFamily="34" charset="0"/>
              <a:buChar char="•"/>
            </a:pPr>
            <a:r>
              <a:rPr lang="de-DE" sz="1200" dirty="0">
                <a:solidFill>
                  <a:schemeClr val="accent6">
                    <a:lumMod val="75000"/>
                  </a:schemeClr>
                </a:solidFill>
              </a:rPr>
              <a:t>Auswirkungen auf die Reputation und erhöhter Druck von Stakeholdern, wenn unangemessene Praktiken entdeckt werden</a:t>
            </a:r>
          </a:p>
          <a:p>
            <a:pPr marL="742950" lvl="1" indent="-285750">
              <a:lnSpc>
                <a:spcPct val="100000"/>
              </a:lnSpc>
              <a:spcBef>
                <a:spcPts val="0"/>
              </a:spcBef>
              <a:buFont typeface="Arial" panose="020B0604020202020204" pitchFamily="34" charset="0"/>
              <a:buChar char="•"/>
            </a:pPr>
            <a:r>
              <a:rPr lang="de-DE" sz="1200" dirty="0">
                <a:solidFill>
                  <a:schemeClr val="accent6">
                    <a:lumMod val="75000"/>
                  </a:schemeClr>
                </a:solidFill>
              </a:rPr>
              <a:t>Produktionsstopps aufgrund von Unruhen durch Arbeiter*innen oder Streiks </a:t>
            </a:r>
          </a:p>
          <a:p>
            <a:pPr marL="742950" lvl="1" indent="-285750">
              <a:lnSpc>
                <a:spcPct val="100000"/>
              </a:lnSpc>
              <a:spcBef>
                <a:spcPts val="0"/>
              </a:spcBef>
              <a:buFont typeface="Arial" panose="020B0604020202020204" pitchFamily="34" charset="0"/>
              <a:buChar char="•"/>
            </a:pPr>
            <a:r>
              <a:rPr lang="de-DE" sz="1200" dirty="0">
                <a:solidFill>
                  <a:schemeClr val="accent6">
                    <a:lumMod val="75000"/>
                  </a:schemeClr>
                </a:solidFill>
              </a:rPr>
              <a:t>Erhöhte Kosten für das Management von aufkommenden Themen, z.B. Berichte von Drittparteien oder in den Medien</a:t>
            </a:r>
          </a:p>
          <a:p>
            <a:pPr marL="742950" lvl="1" indent="-285750">
              <a:lnSpc>
                <a:spcPct val="100000"/>
              </a:lnSpc>
              <a:spcBef>
                <a:spcPts val="0"/>
              </a:spcBef>
              <a:buFont typeface="Arial" panose="020B0604020202020204" pitchFamily="34" charset="0"/>
              <a:buChar char="•"/>
            </a:pPr>
            <a:r>
              <a:rPr lang="de-DE" sz="1200" dirty="0">
                <a:solidFill>
                  <a:schemeClr val="accent6">
                    <a:lumMod val="75000"/>
                  </a:schemeClr>
                </a:solidFill>
              </a:rPr>
              <a:t>Hohe Personalfluktuationskosten für Lieferanten </a:t>
            </a:r>
          </a:p>
          <a:p>
            <a:pPr marL="742950" lvl="1" indent="-285750">
              <a:lnSpc>
                <a:spcPct val="100000"/>
              </a:lnSpc>
              <a:spcBef>
                <a:spcPts val="0"/>
              </a:spcBef>
              <a:buFont typeface="Arial" panose="020B0604020202020204" pitchFamily="34" charset="0"/>
              <a:buChar char="•"/>
            </a:pPr>
            <a:r>
              <a:rPr lang="de-DE" sz="1200" dirty="0">
                <a:solidFill>
                  <a:schemeClr val="accent6">
                    <a:lumMod val="75000"/>
                  </a:schemeClr>
                </a:solidFill>
              </a:rPr>
              <a:t>Erhöhte Kosten in der Compliance oder rechtliche Verbindlichkeiten, z.B. im Fall von Verletzungen von Arbeiter*innen oder Konsument*innen </a:t>
            </a:r>
          </a:p>
          <a:p>
            <a:pPr marL="742950" lvl="1" indent="-285750">
              <a:lnSpc>
                <a:spcPct val="100000"/>
              </a:lnSpc>
              <a:spcBef>
                <a:spcPts val="0"/>
              </a:spcBef>
              <a:buFont typeface="Arial" panose="020B0604020202020204" pitchFamily="34" charset="0"/>
              <a:buChar char="•"/>
            </a:pPr>
            <a:r>
              <a:rPr lang="de-DE" sz="1200" dirty="0">
                <a:solidFill>
                  <a:schemeClr val="accent6">
                    <a:lumMod val="75000"/>
                  </a:schemeClr>
                </a:solidFill>
              </a:rPr>
              <a:t>Potenzieller Verlust von öffentlichen Verträgen </a:t>
            </a:r>
          </a:p>
          <a:p>
            <a:pPr marL="742950" lvl="1" indent="-285750">
              <a:lnSpc>
                <a:spcPct val="100000"/>
              </a:lnSpc>
              <a:spcBef>
                <a:spcPts val="0"/>
              </a:spcBef>
              <a:buFont typeface="Arial" panose="020B0604020202020204" pitchFamily="34" charset="0"/>
              <a:buChar char="•"/>
            </a:pPr>
            <a:r>
              <a:rPr lang="de-DE" sz="1200" dirty="0">
                <a:solidFill>
                  <a:schemeClr val="accent6">
                    <a:lumMod val="75000"/>
                  </a:schemeClr>
                </a:solidFill>
              </a:rPr>
              <a:t>Potenzieller Verlust von Verträgen an andere Lieferanten, die Kunden bessere Ansätze zu menschenwürdigen Arbeitsbedingungen anbieten können</a:t>
            </a:r>
          </a:p>
          <a:p>
            <a:pPr marL="742950" lvl="1" indent="-285750">
              <a:lnSpc>
                <a:spcPct val="100000"/>
              </a:lnSpc>
              <a:spcBef>
                <a:spcPts val="0"/>
              </a:spcBef>
              <a:buFont typeface="Arial" panose="020B0604020202020204" pitchFamily="34" charset="0"/>
              <a:buChar char="•"/>
            </a:pPr>
            <a:r>
              <a:rPr lang="de-DE" sz="1200" dirty="0">
                <a:solidFill>
                  <a:schemeClr val="accent6">
                    <a:lumMod val="75000"/>
                  </a:schemeClr>
                </a:solidFill>
              </a:rPr>
              <a:t>Zurücknahme von Projektfinanzierungen, wenn soziale (oder umweltbezogene) Anforderungen in Zusammenhang mit einem Darlehen nicht erfüllt werden (ESG - Environmental, </a:t>
            </a:r>
            <a:r>
              <a:rPr lang="de-DE" sz="1200" dirty="0" err="1">
                <a:solidFill>
                  <a:schemeClr val="accent6">
                    <a:lumMod val="75000"/>
                  </a:schemeClr>
                </a:solidFill>
              </a:rPr>
              <a:t>Social</a:t>
            </a:r>
            <a:r>
              <a:rPr lang="de-DE" sz="1200" dirty="0">
                <a:solidFill>
                  <a:schemeClr val="accent6">
                    <a:lumMod val="75000"/>
                  </a:schemeClr>
                </a:solidFill>
              </a:rPr>
              <a:t>, </a:t>
            </a:r>
            <a:r>
              <a:rPr lang="de-DE" sz="1200" dirty="0" err="1">
                <a:solidFill>
                  <a:schemeClr val="accent6">
                    <a:lumMod val="75000"/>
                  </a:schemeClr>
                </a:solidFill>
              </a:rPr>
              <a:t>Governance</a:t>
            </a:r>
            <a:r>
              <a:rPr lang="de-DE" sz="1200" dirty="0">
                <a:solidFill>
                  <a:schemeClr val="accent6">
                    <a:lumMod val="75000"/>
                  </a:schemeClr>
                </a:solidFill>
              </a:rPr>
              <a:t>-Kriterien sind entscheidend, weil sie gemeinsam betrachtet werden, wenn es um den Zugang zu Finanzmitteln und die Berichterstattung zu Krediten geht)</a:t>
            </a:r>
          </a:p>
          <a:p>
            <a:pPr marL="285750" indent="-285750">
              <a:lnSpc>
                <a:spcPct val="100000"/>
              </a:lnSpc>
              <a:spcBef>
                <a:spcPts val="0"/>
              </a:spcBef>
              <a:buFont typeface="Arial" panose="020B0604020202020204" pitchFamily="34" charset="0"/>
              <a:buChar char="•"/>
            </a:pPr>
            <a:r>
              <a:rPr lang="de-DE" sz="1200" dirty="0">
                <a:solidFill>
                  <a:schemeClr val="accent6">
                    <a:lumMod val="75000"/>
                  </a:schemeClr>
                </a:solidFill>
              </a:rPr>
              <a:t>Häufigere Audits und Lieferantenüberwachung, um Bedingungen zu überprüfen oder Bedenken über die schlechte Qualität von Arbeit und Produkten anzugehen, was Kosten erhöhen könnte</a:t>
            </a:r>
            <a:endParaRPr lang="de-DE" b="1" noProof="0" dirty="0"/>
          </a:p>
        </p:txBody>
      </p:sp>
      <p:sp>
        <p:nvSpPr>
          <p:cNvPr id="4" name="Slide Number Placeholder 3"/>
          <p:cNvSpPr>
            <a:spLocks noGrp="1"/>
          </p:cNvSpPr>
          <p:nvPr>
            <p:ph type="sldNum" sz="quarter" idx="5"/>
          </p:nvPr>
        </p:nvSpPr>
        <p:spPr/>
        <p:txBody>
          <a:bodyPr/>
          <a:lstStyle/>
          <a:p>
            <a:fld id="{CB456D26-4784-43ED-A153-54D536AFD2AE}" type="slidenum">
              <a:rPr lang="en-GB" smtClean="0"/>
              <a:t>14</a:t>
            </a:fld>
            <a:endParaRPr lang="en-GB"/>
          </a:p>
        </p:txBody>
      </p:sp>
    </p:spTree>
    <p:extLst>
      <p:ext uri="{BB962C8B-B14F-4D97-AF65-F5344CB8AC3E}">
        <p14:creationId xmlns:p14="http://schemas.microsoft.com/office/powerpoint/2010/main" val="2468183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de-DE" b="1" noProof="0" dirty="0"/>
              <a:t>Moderationshinweise:</a:t>
            </a:r>
          </a:p>
          <a:p>
            <a:pPr marL="0" indent="0">
              <a:buFont typeface="Wingdings" panose="05000000000000000000" pitchFamily="2" charset="2"/>
              <a:buNone/>
            </a:pPr>
            <a:endParaRPr lang="de-DE" b="1" noProof="0" dirty="0"/>
          </a:p>
          <a:p>
            <a:pPr marL="0" indent="0">
              <a:buFont typeface="Wingdings" panose="05000000000000000000" pitchFamily="2" charset="2"/>
              <a:buNone/>
            </a:pPr>
            <a:r>
              <a:rPr lang="de-DE" b="0" noProof="0" dirty="0"/>
              <a:t>Diese Informationsfolien sollten gezeigt werden, nachdem die Gruppe die Möglichkeit hatte, über die Vorteile der Unterstützung menschenwürdiger Arbeit nachzudenken. </a:t>
            </a:r>
          </a:p>
          <a:p>
            <a:pPr marL="0" indent="0">
              <a:buFont typeface="Wingdings" panose="05000000000000000000" pitchFamily="2" charset="2"/>
              <a:buNone/>
            </a:pPr>
            <a:endParaRPr lang="de-DE" b="0" noProof="0" dirty="0"/>
          </a:p>
          <a:p>
            <a:pPr marL="0" indent="0">
              <a:buFont typeface="Wingdings" panose="05000000000000000000" pitchFamily="2" charset="2"/>
              <a:buNone/>
            </a:pPr>
            <a:r>
              <a:rPr lang="de-DE" b="0" noProof="0" dirty="0"/>
              <a:t>Der/die Moderator*in stellt die Informationsfolien vor, von Zeit zu Zeit innehaltend um zu Fragen, ob es Rückfragen oder Unklarheiten gibt (allerdings noch keine Kommentare). </a:t>
            </a:r>
          </a:p>
          <a:p>
            <a:endParaRPr lang="de-DE" b="0" noProof="0" dirty="0"/>
          </a:p>
          <a:p>
            <a:pPr marL="0" indent="0">
              <a:buFont typeface="Wingdings" panose="05000000000000000000" pitchFamily="2" charset="2"/>
              <a:buNone/>
            </a:pPr>
            <a:r>
              <a:rPr lang="de-DE" b="0" noProof="0" dirty="0"/>
              <a:t>Reale Beispiele für negative Folgen die erwähnt werden könnten:</a:t>
            </a:r>
          </a:p>
          <a:p>
            <a:pPr marL="228600" indent="-228600">
              <a:buFont typeface="+mj-lt"/>
              <a:buAutoNum type="arabicParenR"/>
            </a:pPr>
            <a:r>
              <a:rPr lang="de-DE" b="0" noProof="0" dirty="0"/>
              <a:t>Rechtliche Verbindlichkeiten infolge der Verhaftung von acht Angestellten der Bergbaufirma Vale nach einem Dammbruch in Brasilien im Jahr 2019, der mehr als 160 Menschenleben forderte. </a:t>
            </a:r>
          </a:p>
          <a:p>
            <a:pPr marL="228600" indent="-228600">
              <a:buFont typeface="+mj-lt"/>
              <a:buAutoNum type="arabicParenR"/>
            </a:pPr>
            <a:r>
              <a:rPr lang="de-DE" b="0" noProof="0" dirty="0"/>
              <a:t>Reputationsauswirkungen für Apple infolge der schlechten Arbeitsbedingungen in Foxconn-Fabriken in China.</a:t>
            </a:r>
          </a:p>
          <a:p>
            <a:pPr marL="0" indent="0">
              <a:buNone/>
            </a:pPr>
            <a:endParaRPr lang="de-DE" b="0" noProof="0" dirty="0"/>
          </a:p>
          <a:p>
            <a:r>
              <a:rPr lang="de-DE" b="0" noProof="0" dirty="0"/>
              <a:t>Die Gruppe wird die Möglichkeit haben, ihre Gedanken zu diskutieren wenn die Informationsfolien gezeigt wurden. </a:t>
            </a:r>
          </a:p>
          <a:p>
            <a:r>
              <a:rPr lang="de-DE" b="0" noProof="0" dirty="0"/>
              <a:t>---</a:t>
            </a:r>
          </a:p>
          <a:p>
            <a:r>
              <a:rPr lang="de-DE" b="0" noProof="0" dirty="0"/>
              <a:t>Ein wichtiges Ziel für alle Einkäufer*innen ist es, durch ihre Einkaufsentscheidungen Einsparungen zu realisieren. Wenn die günstigste Option aber keine menschenwürdige Arbeit für die Angestellten der Zulieferer unterstützt, oder die wachsende Erwartung an Unternehmen, Menschen- und Arbeitsrechte zu respektieren, nicht erfüllt, ist diese Entscheidung womöglich nicht die mit den wenigsten Kosten für Ihr Unternehmen insgesamt. </a:t>
            </a:r>
          </a:p>
          <a:p>
            <a:endParaRPr lang="de-DE" b="1" noProof="0" dirty="0"/>
          </a:p>
          <a:p>
            <a:pPr marL="0" indent="0">
              <a:buFont typeface="Wingdings" panose="05000000000000000000" pitchFamily="2" charset="2"/>
              <a:buNone/>
            </a:pPr>
            <a:r>
              <a:rPr lang="de-DE" sz="1200" dirty="0"/>
              <a:t>Die Risiken für das Unternehmen könnten sein:</a:t>
            </a:r>
          </a:p>
          <a:p>
            <a:pPr marL="171450" indent="-171450">
              <a:lnSpc>
                <a:spcPct val="100000"/>
              </a:lnSpc>
              <a:spcBef>
                <a:spcPts val="0"/>
              </a:spcBef>
              <a:buFont typeface="Wingdings" panose="05000000000000000000" pitchFamily="2" charset="2"/>
              <a:buChar char="§"/>
            </a:pPr>
            <a:r>
              <a:rPr lang="de-DE" sz="1200" dirty="0">
                <a:solidFill>
                  <a:schemeClr val="accent6">
                    <a:lumMod val="75000"/>
                  </a:schemeClr>
                </a:solidFill>
              </a:rPr>
              <a:t>Schlechte Qualität oder Produktausfälle</a:t>
            </a:r>
          </a:p>
          <a:p>
            <a:pPr marL="171450" indent="-171450">
              <a:lnSpc>
                <a:spcPct val="100000"/>
              </a:lnSpc>
              <a:spcBef>
                <a:spcPts val="0"/>
              </a:spcBef>
              <a:buFont typeface="Wingdings" panose="05000000000000000000" pitchFamily="2" charset="2"/>
              <a:buChar char="§"/>
            </a:pPr>
            <a:r>
              <a:rPr lang="de-DE" sz="1200" dirty="0">
                <a:solidFill>
                  <a:schemeClr val="accent6">
                    <a:lumMod val="75000"/>
                  </a:schemeClr>
                </a:solidFill>
              </a:rPr>
              <a:t>Inkonsistenz in der Versorgung mit Produkten oder Dienstleistungen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dirty="0">
                <a:solidFill>
                  <a:schemeClr val="accent6">
                    <a:lumMod val="75000"/>
                  </a:schemeClr>
                </a:solidFill>
              </a:rPr>
              <a:t>Produktionsstopps aufgrund von Unruhen durch Arbeiter*innen oder Streiks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dirty="0">
                <a:solidFill>
                  <a:schemeClr val="accent6">
                    <a:lumMod val="75000"/>
                  </a:schemeClr>
                </a:solidFill>
              </a:rPr>
              <a:t>Zurücknahme von Projektfinanzierungen, wenn soziale (oder umweltbezogene) Anforderungen in Zusammenhang mit einem Darlehen nicht erfüllt werden (ESG - Environmental, </a:t>
            </a:r>
            <a:r>
              <a:rPr lang="de-DE" sz="1200" dirty="0" err="1">
                <a:solidFill>
                  <a:schemeClr val="accent6">
                    <a:lumMod val="75000"/>
                  </a:schemeClr>
                </a:solidFill>
              </a:rPr>
              <a:t>Social</a:t>
            </a:r>
            <a:r>
              <a:rPr lang="de-DE" sz="1200" dirty="0">
                <a:solidFill>
                  <a:schemeClr val="accent6">
                    <a:lumMod val="75000"/>
                  </a:schemeClr>
                </a:solidFill>
              </a:rPr>
              <a:t>, </a:t>
            </a:r>
            <a:r>
              <a:rPr lang="de-DE" sz="1200" dirty="0" err="1">
                <a:solidFill>
                  <a:schemeClr val="accent6">
                    <a:lumMod val="75000"/>
                  </a:schemeClr>
                </a:solidFill>
              </a:rPr>
              <a:t>Governance</a:t>
            </a:r>
            <a:r>
              <a:rPr lang="de-DE" sz="1200" dirty="0">
                <a:solidFill>
                  <a:schemeClr val="accent6">
                    <a:lumMod val="75000"/>
                  </a:schemeClr>
                </a:solidFill>
              </a:rPr>
              <a:t>-Kriterien sind entscheidend, weil sie gemeinsam </a:t>
            </a:r>
            <a:r>
              <a:rPr lang="de-DE" sz="1200" dirty="0" err="1">
                <a:solidFill>
                  <a:schemeClr val="accent6">
                    <a:lumMod val="75000"/>
                  </a:schemeClr>
                </a:solidFill>
              </a:rPr>
              <a:t>betratchet</a:t>
            </a:r>
            <a:r>
              <a:rPr lang="de-DE" sz="1200" dirty="0">
                <a:solidFill>
                  <a:schemeClr val="accent6">
                    <a:lumMod val="75000"/>
                  </a:schemeClr>
                </a:solidFill>
              </a:rPr>
              <a:t> werden, wenn es um den Zugang zu Finanzmitteln und die Berichterstattung zu Krediten geht)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dirty="0">
                <a:solidFill>
                  <a:schemeClr val="accent6">
                    <a:lumMod val="75000"/>
                  </a:schemeClr>
                </a:solidFill>
              </a:rPr>
              <a:t>Erhöhte Kosten für das Management von aufkommenden Themen, z.B. infolge von Berichte von Drittparteien oder in den Medien über schlechte Arbeitsbedingungen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dirty="0">
                <a:solidFill>
                  <a:schemeClr val="accent6">
                    <a:lumMod val="75000"/>
                  </a:schemeClr>
                </a:solidFill>
              </a:rPr>
              <a:t>Erhöhte Kosten in der Compliance oder rechtliche Verbindlichkeiten, z.B. im Fall von Verletzungen von Arbeiter*innen oder Konsument*innen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dirty="0">
                <a:solidFill>
                  <a:schemeClr val="accent6">
                    <a:lumMod val="75000"/>
                  </a:schemeClr>
                </a:solidFill>
              </a:rPr>
              <a:t>Häufigere Audits und Lieferantenüberwachung, um Bedingungen zu überprüfen oder Bedenken über die schlechte Qualität von Arbeit und Produkten anzugehen, was Kosten erhöhen könnte</a:t>
            </a:r>
            <a:endParaRPr lang="de-DE" b="1" noProof="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dirty="0">
                <a:solidFill>
                  <a:schemeClr val="accent6">
                    <a:lumMod val="75000"/>
                  </a:schemeClr>
                </a:solidFill>
              </a:rPr>
              <a:t>Potenzieller Verlust von öffentlichen Verträgen </a:t>
            </a:r>
          </a:p>
          <a:p>
            <a:pPr marL="171450" lvl="0" indent="-171450">
              <a:lnSpc>
                <a:spcPct val="100000"/>
              </a:lnSpc>
              <a:spcBef>
                <a:spcPts val="0"/>
              </a:spcBef>
              <a:buFont typeface="Wingdings" panose="05000000000000000000" pitchFamily="2" charset="2"/>
              <a:buChar char="§"/>
            </a:pPr>
            <a:r>
              <a:rPr lang="de-DE" sz="1200" dirty="0">
                <a:solidFill>
                  <a:schemeClr val="accent6">
                    <a:lumMod val="75000"/>
                  </a:schemeClr>
                </a:solidFill>
              </a:rPr>
              <a:t>Auswirkungen auf die Reputation und erhöhter Druck von Stakeholdern, wenn unangemessene Praktiken entdeckt werden</a:t>
            </a:r>
          </a:p>
          <a:p>
            <a:pPr marL="171450" lvl="0" indent="-171450">
              <a:lnSpc>
                <a:spcPct val="100000"/>
              </a:lnSpc>
              <a:spcBef>
                <a:spcPts val="0"/>
              </a:spcBef>
              <a:buFont typeface="Wingdings" panose="05000000000000000000" pitchFamily="2" charset="2"/>
              <a:buChar char="§"/>
            </a:pPr>
            <a:r>
              <a:rPr lang="de-DE" sz="1200" dirty="0">
                <a:solidFill>
                  <a:schemeClr val="accent6">
                    <a:lumMod val="75000"/>
                  </a:schemeClr>
                </a:solidFill>
              </a:rPr>
              <a:t>Hohe Personalfluktuationskosten für Lieferanten </a:t>
            </a:r>
          </a:p>
          <a:p>
            <a:pPr marL="171450" lvl="0" indent="-171450">
              <a:lnSpc>
                <a:spcPct val="100000"/>
              </a:lnSpc>
              <a:spcBef>
                <a:spcPts val="0"/>
              </a:spcBef>
              <a:buFont typeface="Wingdings" panose="05000000000000000000" pitchFamily="2" charset="2"/>
              <a:buChar char="§"/>
            </a:pPr>
            <a:r>
              <a:rPr lang="de-DE" sz="1200" dirty="0">
                <a:solidFill>
                  <a:schemeClr val="accent6">
                    <a:lumMod val="75000"/>
                  </a:schemeClr>
                </a:solidFill>
              </a:rPr>
              <a:t>Potenzieller Verlust von Verträgen an andere Lieferanten, die Kunden bessere Ansätze zu menschenwürdigen Arbeitsbedingungen anbieten können</a:t>
            </a:r>
          </a:p>
          <a:p>
            <a:pPr marL="285750" indent="-285750">
              <a:lnSpc>
                <a:spcPct val="100000"/>
              </a:lnSpc>
              <a:spcBef>
                <a:spcPts val="0"/>
              </a:spcBef>
              <a:buFont typeface="Wingdings" panose="05000000000000000000" pitchFamily="2" charset="2"/>
              <a:buChar char="§"/>
            </a:pPr>
            <a:endParaRPr lang="de-DE" sz="1200" dirty="0">
              <a:solidFill>
                <a:schemeClr val="accent6">
                  <a:lumMod val="75000"/>
                </a:schemeClr>
              </a:solidFill>
            </a:endParaRPr>
          </a:p>
          <a:p>
            <a:pPr marL="171450" indent="-171450">
              <a:buFont typeface="Wingdings" panose="05000000000000000000" pitchFamily="2" charset="2"/>
              <a:buChar char="§"/>
            </a:pPr>
            <a:endParaRPr lang="en-GB" b="1" noProof="0" dirty="0"/>
          </a:p>
        </p:txBody>
      </p:sp>
      <p:sp>
        <p:nvSpPr>
          <p:cNvPr id="4" name="Slide Number Placeholder 3"/>
          <p:cNvSpPr>
            <a:spLocks noGrp="1"/>
          </p:cNvSpPr>
          <p:nvPr>
            <p:ph type="sldNum" sz="quarter" idx="5"/>
          </p:nvPr>
        </p:nvSpPr>
        <p:spPr/>
        <p:txBody>
          <a:bodyPr/>
          <a:lstStyle/>
          <a:p>
            <a:fld id="{CB456D26-4784-43ED-A153-54D536AFD2AE}" type="slidenum">
              <a:rPr lang="en-GB" smtClean="0"/>
              <a:t>15</a:t>
            </a:fld>
            <a:endParaRPr lang="en-GB"/>
          </a:p>
        </p:txBody>
      </p:sp>
    </p:spTree>
    <p:extLst>
      <p:ext uri="{BB962C8B-B14F-4D97-AF65-F5344CB8AC3E}">
        <p14:creationId xmlns:p14="http://schemas.microsoft.com/office/powerpoint/2010/main" val="246818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t>Moderationshinweise:</a:t>
            </a:r>
          </a:p>
          <a:p>
            <a:endParaRPr lang="de-DE" dirty="0"/>
          </a:p>
          <a:p>
            <a:r>
              <a:rPr lang="de-DE" dirty="0"/>
              <a:t>Fallbeispiel: Nachdem ein gemeinsamer Auditprozess mit einem Lieferanten Verbesserungsmöglichkeiten identifiziert hatte, hat das finnische Forstwirtschaftsunternehmen UPM seine Beziehungen zu diesem Lieferanten verbessert und positives Feedback erhalten. Der Auditansatz von UPM hat zum Ziel, Managementprozesse, Produktqualität, Gesundheit der Arbeitnehmenden sowie umweltbezogene und soziale Verantwortung zu stärken. Dies wird von Zulieferern hochgeschätzt, verstärkt deren </a:t>
            </a:r>
            <a:r>
              <a:rPr lang="de-DE" dirty="0" err="1"/>
              <a:t>Commitment</a:t>
            </a:r>
            <a:r>
              <a:rPr lang="de-DE" dirty="0"/>
              <a:t>, die Produktqualität und die Loyalität. </a:t>
            </a:r>
          </a:p>
          <a:p>
            <a:endParaRPr lang="de-DE" dirty="0"/>
          </a:p>
          <a:p>
            <a:r>
              <a:rPr lang="de-DE" dirty="0"/>
              <a:t>--</a:t>
            </a:r>
          </a:p>
          <a:p>
            <a:r>
              <a:rPr lang="de-DE" noProof="0" dirty="0">
                <a:latin typeface="Verdana" panose="020B0604030504040204" pitchFamily="34" charset="0"/>
                <a:ea typeface="Verdana" panose="020B0604030504040204" pitchFamily="34" charset="0"/>
                <a:cs typeface="Verdana" panose="020B0604030504040204" pitchFamily="34" charset="0"/>
              </a:rPr>
              <a:t>Menschenwürdige Arbeit in Ihren Einkaufsentscheidungen zu berücksichtigen kann Ihrem Unternehmen folgende Vorteile bringen:</a:t>
            </a:r>
          </a:p>
          <a:p>
            <a:pPr marL="171450" lvl="0" indent="-171450">
              <a:buFont typeface="Wingdings" panose="05000000000000000000" pitchFamily="2" charset="2"/>
              <a:buChar char="§"/>
            </a:pPr>
            <a:endParaRPr lang="de-DE"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de-DE" sz="1200" kern="1200" dirty="0">
                <a:solidFill>
                  <a:schemeClr val="tx1"/>
                </a:solidFill>
                <a:effectLst/>
                <a:latin typeface="+mn-lt"/>
                <a:ea typeface="+mn-ea"/>
                <a:cs typeface="+mn-cs"/>
              </a:rPr>
              <a:t>Sichern von konsistenten und zuverlässigen Lieferanten</a:t>
            </a:r>
          </a:p>
          <a:p>
            <a:pPr marL="171450" lvl="0" indent="-171450">
              <a:buFont typeface="Wingdings" panose="05000000000000000000" pitchFamily="2" charset="2"/>
              <a:buChar char="§"/>
            </a:pPr>
            <a:r>
              <a:rPr lang="de-DE" sz="1200" kern="1200" dirty="0">
                <a:solidFill>
                  <a:schemeClr val="tx1"/>
                </a:solidFill>
                <a:effectLst/>
                <a:latin typeface="+mn-lt"/>
                <a:ea typeface="+mn-ea"/>
                <a:cs typeface="+mn-cs"/>
              </a:rPr>
              <a:t>Kunde erster Wahl sein, neue Märkte erschließen und Entwicklungsmöglichkeiten für das Unternehmen vergrößern als ein Ergebnis von verantwortungsvollen Praktiken </a:t>
            </a:r>
          </a:p>
          <a:p>
            <a:pPr marL="171450" lvl="0" indent="-171450">
              <a:buFont typeface="Wingdings" panose="05000000000000000000" pitchFamily="2" charset="2"/>
              <a:buChar char="§"/>
            </a:pPr>
            <a:r>
              <a:rPr lang="de-DE" sz="1200" kern="1200" dirty="0">
                <a:solidFill>
                  <a:schemeClr val="tx1"/>
                </a:solidFill>
                <a:effectLst/>
                <a:latin typeface="+mn-lt"/>
                <a:ea typeface="+mn-ea"/>
                <a:cs typeface="+mn-cs"/>
              </a:rPr>
              <a:t>Die Lieferkette resilienter gestalten durch langanhaltende und produktive Lieferantenbeziehungen </a:t>
            </a:r>
          </a:p>
          <a:p>
            <a:pPr marL="171450" lvl="0" indent="-171450">
              <a:buFont typeface="Wingdings" panose="05000000000000000000" pitchFamily="2" charset="2"/>
              <a:buChar char="§"/>
            </a:pPr>
            <a:r>
              <a:rPr lang="de-DE" sz="1200" kern="1200" dirty="0">
                <a:solidFill>
                  <a:schemeClr val="tx1"/>
                </a:solidFill>
                <a:effectLst/>
                <a:latin typeface="+mn-lt"/>
                <a:ea typeface="+mn-ea"/>
                <a:cs typeface="+mn-cs"/>
              </a:rPr>
              <a:t>Die Marke Ihres Unternehmens und seine Reputation schützen </a:t>
            </a:r>
          </a:p>
          <a:p>
            <a:pPr marL="171450" lvl="0" indent="-171450">
              <a:buFont typeface="Wingdings" panose="05000000000000000000" pitchFamily="2" charset="2"/>
              <a:buChar char="§"/>
            </a:pPr>
            <a:r>
              <a:rPr lang="de-DE" sz="1200" kern="1200" dirty="0">
                <a:solidFill>
                  <a:schemeClr val="tx1"/>
                </a:solidFill>
                <a:effectLst/>
                <a:latin typeface="+mn-lt"/>
                <a:ea typeface="+mn-ea"/>
                <a:cs typeface="+mn-cs"/>
              </a:rPr>
              <a:t>‘Etwas Gutes tun’ in Übereinstimmung mit Ihren Unternehmenswerten und Nachhaltigkeitszielen </a:t>
            </a:r>
          </a:p>
          <a:p>
            <a:pPr marL="171450" lvl="0" indent="-171450">
              <a:buFont typeface="Wingdings" panose="05000000000000000000" pitchFamily="2" charset="2"/>
              <a:buChar char="§"/>
            </a:pPr>
            <a:r>
              <a:rPr lang="de-DE" sz="1200" kern="1200" dirty="0">
                <a:solidFill>
                  <a:schemeClr val="tx1"/>
                </a:solidFill>
                <a:effectLst/>
                <a:latin typeface="+mn-lt"/>
                <a:ea typeface="+mn-ea"/>
                <a:cs typeface="+mn-cs"/>
              </a:rPr>
              <a:t>Bessere Bewerber*innen für freie Stellen anziehen </a:t>
            </a:r>
          </a:p>
          <a:p>
            <a:pPr marL="171450" lvl="0" indent="-171450">
              <a:buFont typeface="Wingdings" panose="05000000000000000000" pitchFamily="2" charset="2"/>
              <a:buChar char="§"/>
            </a:pPr>
            <a:r>
              <a:rPr lang="de-DE" sz="1200" kern="1200" dirty="0">
                <a:solidFill>
                  <a:schemeClr val="tx1"/>
                </a:solidFill>
                <a:effectLst/>
                <a:latin typeface="+mn-lt"/>
                <a:ea typeface="+mn-ea"/>
                <a:cs typeface="+mn-cs"/>
              </a:rPr>
              <a:t>Beim Aufbau von gesunden und wohlhabenden Gesellschaften helfen – die wiederum gut für das Geschäft sind </a:t>
            </a:r>
          </a:p>
          <a:p>
            <a:pPr marL="171450" lvl="0" indent="-171450">
              <a:buFont typeface="Wingdings" panose="05000000000000000000" pitchFamily="2" charset="2"/>
              <a:buChar char="§"/>
            </a:pPr>
            <a:r>
              <a:rPr lang="de-DE" sz="1200" kern="1200" dirty="0">
                <a:solidFill>
                  <a:schemeClr val="tx1"/>
                </a:solidFill>
                <a:effectLst/>
                <a:latin typeface="+mn-lt"/>
                <a:ea typeface="+mn-ea"/>
                <a:cs typeface="+mn-cs"/>
              </a:rPr>
              <a:t>Stärkung Ihrer "social </a:t>
            </a:r>
            <a:r>
              <a:rPr lang="de-DE" sz="1200" kern="1200" dirty="0" err="1">
                <a:solidFill>
                  <a:schemeClr val="tx1"/>
                </a:solidFill>
                <a:effectLst/>
                <a:latin typeface="+mn-lt"/>
                <a:ea typeface="+mn-ea"/>
                <a:cs typeface="+mn-cs"/>
              </a:rPr>
              <a:t>license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operate</a:t>
            </a:r>
            <a:r>
              <a:rPr lang="de-DE" sz="1200" kern="1200" dirty="0">
                <a:solidFill>
                  <a:schemeClr val="tx1"/>
                </a:solidFill>
                <a:effectLst/>
                <a:latin typeface="+mn-lt"/>
                <a:ea typeface="+mn-ea"/>
                <a:cs typeface="+mn-cs"/>
              </a:rPr>
              <a:t>" durch verantwortungsbewusste Beschäftigung in Entwicklungsländern </a:t>
            </a:r>
          </a:p>
          <a:p>
            <a:pPr marL="171450" lvl="0" indent="-171450">
              <a:buFont typeface="Wingdings" panose="05000000000000000000" pitchFamily="2" charset="2"/>
              <a:buChar char="§"/>
            </a:pPr>
            <a:r>
              <a:rPr lang="de-DE" sz="1200" kern="1200" dirty="0">
                <a:solidFill>
                  <a:schemeClr val="tx1"/>
                </a:solidFill>
                <a:effectLst/>
                <a:latin typeface="+mn-lt"/>
                <a:ea typeface="+mn-ea"/>
                <a:cs typeface="+mn-cs"/>
              </a:rPr>
              <a:t>Verbesserung der Einhaltung internationaler und nationaler Gesetze, Grundsätze und Standards durch Sicherstellung der Konformität der Unternehmensabläufe mit internationalen Arbeitsnormen </a:t>
            </a:r>
          </a:p>
          <a:p>
            <a:pPr marL="171450" lvl="0" indent="-171450">
              <a:buFont typeface="Wingdings" panose="05000000000000000000" pitchFamily="2" charset="2"/>
              <a:buChar char="§"/>
            </a:pPr>
            <a:r>
              <a:rPr lang="de-DE" sz="1200" kern="1200" dirty="0">
                <a:solidFill>
                  <a:schemeClr val="tx1"/>
                </a:solidFill>
                <a:effectLst/>
                <a:latin typeface="+mn-lt"/>
                <a:ea typeface="+mn-ea"/>
                <a:cs typeface="+mn-cs"/>
              </a:rPr>
              <a:t>Zusätzliche Kredite von Finanzinstitutionen anziehen, indem Projektrisiken reduziert und soziale (und umweltbezogene) Standards eingehalten werden</a:t>
            </a:r>
          </a:p>
          <a:p>
            <a:pPr marL="171450" lvl="0" indent="-171450">
              <a:buFont typeface="Wingdings" panose="05000000000000000000" pitchFamily="2" charset="2"/>
              <a:buChar char="§"/>
            </a:pPr>
            <a:r>
              <a:rPr lang="de-DE" sz="1200" kern="1200" dirty="0">
                <a:solidFill>
                  <a:schemeClr val="tx1"/>
                </a:solidFill>
                <a:effectLst/>
                <a:latin typeface="+mn-lt"/>
                <a:ea typeface="+mn-ea"/>
                <a:cs typeface="+mn-cs"/>
              </a:rPr>
              <a:t>Handels- und Geschäftsmöglichkeiten weltweit erhöhen </a:t>
            </a:r>
          </a:p>
          <a:p>
            <a:pPr marL="171450" lvl="0" indent="-171450">
              <a:buFont typeface="Wingdings" panose="05000000000000000000" pitchFamily="2" charset="2"/>
              <a:buChar char="§"/>
            </a:pPr>
            <a:r>
              <a:rPr lang="de-DE" sz="1200" kern="1200" dirty="0">
                <a:solidFill>
                  <a:schemeClr val="tx1"/>
                </a:solidFill>
                <a:effectLst/>
                <a:latin typeface="+mn-lt"/>
                <a:ea typeface="+mn-ea"/>
                <a:cs typeface="+mn-cs"/>
              </a:rPr>
              <a:t>Internen und externen Erwartungen von Stakeholdern entsprechen </a:t>
            </a:r>
          </a:p>
          <a:p>
            <a:pPr marL="171450" lvl="0" indent="-171450">
              <a:buFont typeface="Wingdings" panose="05000000000000000000" pitchFamily="2" charset="2"/>
              <a:buChar char="§"/>
            </a:pPr>
            <a:r>
              <a:rPr lang="de-DE" sz="1200" kern="1200" dirty="0">
                <a:solidFill>
                  <a:schemeClr val="tx1"/>
                </a:solidFill>
                <a:effectLst/>
                <a:latin typeface="+mn-lt"/>
                <a:ea typeface="+mn-ea"/>
                <a:cs typeface="+mn-cs"/>
              </a:rPr>
              <a:t>Zur Erinnerung: Arbeiter*innen sind auch Konsument*innen und menschenwürdige Arbeitsbedingungen sind eine Schlüsselkomponente zur Erreichung von nachhaltigem Wirtschaftswachstum</a:t>
            </a: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16</a:t>
            </a:fld>
            <a:endParaRPr lang="en-GB"/>
          </a:p>
        </p:txBody>
      </p:sp>
    </p:spTree>
    <p:extLst>
      <p:ext uri="{BB962C8B-B14F-4D97-AF65-F5344CB8AC3E}">
        <p14:creationId xmlns:p14="http://schemas.microsoft.com/office/powerpoint/2010/main" val="3569771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noProof="0" dirty="0"/>
              <a:t>Moderationshinweise: </a:t>
            </a:r>
          </a:p>
          <a:p>
            <a:endParaRPr lang="de-DE" noProof="0" dirty="0"/>
          </a:p>
          <a:p>
            <a:pPr marL="0" indent="0">
              <a:buFont typeface="Arial" panose="020B0604020202020204" pitchFamily="34" charset="0"/>
              <a:buNone/>
            </a:pPr>
            <a:r>
              <a:rPr lang="de-DE" sz="1200" dirty="0">
                <a:solidFill>
                  <a:schemeClr val="tx1"/>
                </a:solidFill>
              </a:rPr>
              <a:t>Das Adressieren aggressive Preisverhandlungen und kurzer Vorlaufzeiten für Bestellungen sowie, wo möglich, das Vermeiden von last-minute Bestellungsanpassungen hilft Zulieferbetrieben ihre Produktion effektiver zu planen und unvorhergesehene oder exzessive Überstunden für Arbeitnehmer*innen zu vermeiden. </a:t>
            </a:r>
            <a:endParaRPr lang="de-DE" dirty="0"/>
          </a:p>
        </p:txBody>
      </p:sp>
      <p:sp>
        <p:nvSpPr>
          <p:cNvPr id="4" name="Slide Number Placeholder 3"/>
          <p:cNvSpPr>
            <a:spLocks noGrp="1"/>
          </p:cNvSpPr>
          <p:nvPr>
            <p:ph type="sldNum" sz="quarter" idx="5"/>
          </p:nvPr>
        </p:nvSpPr>
        <p:spPr/>
        <p:txBody>
          <a:bodyPr/>
          <a:lstStyle/>
          <a:p>
            <a:fld id="{CB456D26-4784-43ED-A153-54D536AFD2AE}" type="slidenum">
              <a:rPr lang="en-GB" smtClean="0"/>
              <a:t>17</a:t>
            </a:fld>
            <a:endParaRPr lang="en-GB"/>
          </a:p>
        </p:txBody>
      </p:sp>
    </p:spTree>
    <p:extLst>
      <p:ext uri="{BB962C8B-B14F-4D97-AF65-F5344CB8AC3E}">
        <p14:creationId xmlns:p14="http://schemas.microsoft.com/office/powerpoint/2010/main" val="2568526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56D26-4784-43ED-A153-54D536AFD2AE}" type="slidenum">
              <a:rPr lang="en-GB" smtClean="0"/>
              <a:t>18</a:t>
            </a:fld>
            <a:endParaRPr lang="en-GB"/>
          </a:p>
        </p:txBody>
      </p:sp>
    </p:spTree>
    <p:extLst>
      <p:ext uri="{BB962C8B-B14F-4D97-AF65-F5344CB8AC3E}">
        <p14:creationId xmlns:p14="http://schemas.microsoft.com/office/powerpoint/2010/main" val="2353306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dirty="0"/>
              <a:t>Moderationshinweise:</a:t>
            </a:r>
          </a:p>
          <a:p>
            <a:endParaRPr lang="de-DE" sz="1200" b="1" dirty="0"/>
          </a:p>
          <a:p>
            <a:r>
              <a:rPr lang="de-DE" sz="1200" b="0" dirty="0"/>
              <a:t>Diese Folie soll die Überlegungen und Diskussionen zu den Schwachstellen </a:t>
            </a:r>
            <a:r>
              <a:rPr lang="de-DE" sz="1200" b="0" dirty="0" err="1"/>
              <a:t>compliance</a:t>
            </a:r>
            <a:r>
              <a:rPr lang="de-DE" sz="1200" b="0" dirty="0"/>
              <a:t>-basierter Ansätze unterstützen. Unten finden Sie eine Reihe von Argumenten, die Sie nutzen können, um die Diskussion anzuregen oder im Laufe der Diskussion einstreuen können. </a:t>
            </a:r>
          </a:p>
          <a:p>
            <a:endParaRPr lang="de-DE" sz="1200" b="1" dirty="0"/>
          </a:p>
          <a:p>
            <a:r>
              <a:rPr lang="de-DE" sz="1200" b="1" dirty="0"/>
              <a:t>Limitationen </a:t>
            </a:r>
            <a:r>
              <a:rPr lang="de-DE" sz="1200" b="1" dirty="0" err="1"/>
              <a:t>compliance</a:t>
            </a:r>
            <a:r>
              <a:rPr lang="de-DE" sz="1200" b="1" dirty="0"/>
              <a:t>-basierter Ansätze beim Verstehen von Risiken in Bezug auf menschenwürdige Arbeit</a:t>
            </a:r>
          </a:p>
          <a:p>
            <a:endParaRPr lang="de-DE" sz="1200" b="1" dirty="0"/>
          </a:p>
          <a:p>
            <a:pPr>
              <a:spcAft>
                <a:spcPts val="1200"/>
              </a:spcAft>
            </a:pPr>
            <a:r>
              <a:rPr lang="de-DE" sz="1200" noProof="0" dirty="0">
                <a:latin typeface="Verdana" panose="020B0604030504040204" pitchFamily="34" charset="0"/>
                <a:ea typeface="Verdana" panose="020B0604030504040204" pitchFamily="34" charset="0"/>
                <a:cs typeface="Verdana" panose="020B0604030504040204" pitchFamily="34" charset="0"/>
              </a:rPr>
              <a:t>Viele Unternehmen betrachten das</a:t>
            </a:r>
            <a:r>
              <a:rPr lang="de-DE" sz="1200" dirty="0">
                <a:latin typeface="Verdana" panose="020B0604030504040204" pitchFamily="34" charset="0"/>
                <a:ea typeface="Verdana" panose="020B0604030504040204" pitchFamily="34" charset="0"/>
                <a:cs typeface="Verdana" panose="020B0604030504040204" pitchFamily="34" charset="0"/>
              </a:rPr>
              <a:t> Thema menschenwürdige Arbeit als </a:t>
            </a:r>
            <a:r>
              <a:rPr lang="de-DE" sz="1200" dirty="0" err="1">
                <a:latin typeface="Verdana" panose="020B0604030504040204" pitchFamily="34" charset="0"/>
                <a:ea typeface="Verdana" panose="020B0604030504040204" pitchFamily="34" charset="0"/>
                <a:cs typeface="Verdana" panose="020B0604030504040204" pitchFamily="34" charset="0"/>
              </a:rPr>
              <a:t>Complianceaufgabe</a:t>
            </a:r>
            <a:r>
              <a:rPr lang="de-DE" sz="1200" dirty="0">
                <a:latin typeface="Verdana" panose="020B0604030504040204" pitchFamily="34" charset="0"/>
                <a:ea typeface="Verdana" panose="020B0604030504040204" pitchFamily="34" charset="0"/>
                <a:cs typeface="Verdana" panose="020B0604030504040204" pitchFamily="34" charset="0"/>
              </a:rPr>
              <a:t>, bei der Risiken durch die Beachtung rechtlicher oder seitens Geschäftspartnern, Branchen oder Experten formulierter Standards oder aber die Auferlegung relevanter Anforderungen für ihre direkten Zulieferbetriebe minimiert werden. </a:t>
            </a:r>
          </a:p>
          <a:p>
            <a:pPr>
              <a:spcAft>
                <a:spcPts val="1200"/>
              </a:spcAft>
            </a:pPr>
            <a:endParaRPr lang="en-GB" sz="1200" dirty="0"/>
          </a:p>
          <a:p>
            <a:pPr marL="0" marR="0" lvl="0" indent="0" algn="l" defTabSz="914400" rtl="0" eaLnBrk="1" fontAlgn="auto" latinLnBrk="0" hangingPunct="1">
              <a:lnSpc>
                <a:spcPct val="100000"/>
              </a:lnSpc>
              <a:spcBef>
                <a:spcPts val="0"/>
              </a:spcBef>
              <a:spcAft>
                <a:spcPts val="1200"/>
              </a:spcAft>
              <a:buClrTx/>
              <a:buSzTx/>
              <a:buFontTx/>
              <a:buNone/>
              <a:tabLst/>
              <a:defRPr/>
            </a:pPr>
            <a:r>
              <a:rPr lang="de-DE" sz="1200" dirty="0">
                <a:latin typeface="Verdana" panose="020B0604030504040204" pitchFamily="34" charset="0"/>
                <a:ea typeface="Verdana" panose="020B0604030504040204" pitchFamily="34" charset="0"/>
                <a:cs typeface="Verdana" panose="020B0604030504040204" pitchFamily="34" charset="0"/>
              </a:rPr>
              <a:t>Weitverbreitete Instrumente umfassen Verhaltenskodizes, Audits, </a:t>
            </a:r>
            <a:r>
              <a:rPr lang="de-DE" sz="1200" dirty="0" err="1">
                <a:latin typeface="Verdana" panose="020B0604030504040204" pitchFamily="34" charset="0"/>
                <a:ea typeface="Verdana" panose="020B0604030504040204" pitchFamily="34" charset="0"/>
                <a:cs typeface="Verdana" panose="020B0604030504040204" pitchFamily="34" charset="0"/>
              </a:rPr>
              <a:t>Corrective</a:t>
            </a:r>
            <a:r>
              <a:rPr lang="de-DE" sz="1200" dirty="0">
                <a:latin typeface="Verdana" panose="020B0604030504040204" pitchFamily="34" charset="0"/>
                <a:ea typeface="Verdana" panose="020B0604030504040204" pitchFamily="34" charset="0"/>
                <a:cs typeface="Verdana" panose="020B0604030504040204" pitchFamily="34" charset="0"/>
              </a:rPr>
              <a:t> Action Plans, Grundsatzerklärungen und weitere Regularien – diese bilden ein </a:t>
            </a:r>
            <a:r>
              <a:rPr lang="de-DE" sz="1200" b="1" dirty="0">
                <a:latin typeface="Verdana" panose="020B0604030504040204" pitchFamily="34" charset="0"/>
                <a:ea typeface="Verdana" panose="020B0604030504040204" pitchFamily="34" charset="0"/>
                <a:cs typeface="Verdana" panose="020B0604030504040204" pitchFamily="34" charset="0"/>
              </a:rPr>
              <a:t>fragiles und teures System aus Anreizen und Sanktionen.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de-DE" sz="1200" b="1" dirty="0">
              <a:latin typeface="Verdana" panose="020B0604030504040204" pitchFamily="34" charset="0"/>
              <a:ea typeface="Verdana" panose="020B0604030504040204" pitchFamily="34" charset="0"/>
              <a:cs typeface="Verdana" panose="020B0604030504040204" pitchFamily="34" charset="0"/>
            </a:endParaRPr>
          </a:p>
          <a:p>
            <a:r>
              <a:rPr lang="en-GB" sz="1200" dirty="0" err="1"/>
              <a:t>Schwachstellen</a:t>
            </a:r>
            <a:r>
              <a:rPr lang="en-GB" sz="1200" dirty="0"/>
              <a:t> </a:t>
            </a:r>
            <a:r>
              <a:rPr lang="en-GB" sz="1200" dirty="0" err="1"/>
              <a:t>eines</a:t>
            </a:r>
            <a:r>
              <a:rPr lang="en-GB" sz="1200" dirty="0"/>
              <a:t> auf Compliance </a:t>
            </a:r>
            <a:r>
              <a:rPr lang="en-GB" sz="1200" dirty="0" err="1"/>
              <a:t>ausgerichteten</a:t>
            </a:r>
            <a:r>
              <a:rPr lang="en-GB" sz="1200" dirty="0"/>
              <a:t> Ansatzes </a:t>
            </a:r>
            <a:r>
              <a:rPr lang="en-GB" sz="1200" dirty="0" err="1"/>
              <a:t>umfassen</a:t>
            </a:r>
            <a:r>
              <a:rPr lang="en-GB" sz="1200" dirty="0"/>
              <a:t>: </a:t>
            </a:r>
            <a:r>
              <a:rPr lang="de-DE" sz="1200" dirty="0"/>
              <a:t> </a:t>
            </a:r>
          </a:p>
          <a:p>
            <a:pPr marL="171450" indent="-171450">
              <a:buFont typeface="Arial" panose="020B0604020202020204" pitchFamily="34" charset="0"/>
              <a:buChar char="•"/>
            </a:pPr>
            <a:r>
              <a:rPr lang="de-DE" sz="1200" dirty="0"/>
              <a:t>Technische und strukturelle Mängel der Auditprogramme behindern nachhaltige Verbesserungen, die von auditierten Unternehmen wirklich mitgetragen werden</a:t>
            </a:r>
          </a:p>
          <a:p>
            <a:pPr marL="171450" indent="-171450">
              <a:buFont typeface="Arial" panose="020B0604020202020204" pitchFamily="34" charset="0"/>
              <a:buChar char="•"/>
            </a:pPr>
            <a:r>
              <a:rPr lang="de-DE" sz="1200" dirty="0"/>
              <a:t>Die mittel-/langfristigen Kosten der Überwachung und Durchsetzung übersteigen den kurzfristigen Nutzen (Kontrolle und Einhaltung)</a:t>
            </a:r>
          </a:p>
          <a:p>
            <a:pPr marL="171450" indent="-171450">
              <a:buFont typeface="Arial" panose="020B0604020202020204" pitchFamily="34" charset="0"/>
              <a:buChar char="•"/>
            </a:pPr>
            <a:r>
              <a:rPr lang="de-DE" sz="1200" dirty="0"/>
              <a:t>Die Einhaltung von Mindeststandards bringt kein tieferes Verständnis für schlechte Arbeitsbedingungen und ihre Ursachen </a:t>
            </a:r>
          </a:p>
          <a:p>
            <a:pPr marL="171450" indent="-171450">
              <a:buFont typeface="Arial" panose="020B0604020202020204" pitchFamily="34" charset="0"/>
              <a:buChar char="•"/>
            </a:pPr>
            <a:r>
              <a:rPr lang="de-DE" sz="1200" dirty="0"/>
              <a:t>In der Lieferkette können sich Monitoring und Auditierung negativ auf die Lieferanten-Kunden-Beziehungen auswirken </a:t>
            </a:r>
          </a:p>
          <a:p>
            <a:pPr marL="171450" indent="-171450">
              <a:buFont typeface="Arial" panose="020B0604020202020204" pitchFamily="34" charset="0"/>
              <a:buChar char="•"/>
            </a:pPr>
            <a:r>
              <a:rPr lang="de-DE" sz="1200" dirty="0"/>
              <a:t>Es ist unwahrscheinlich, dass Unternehmen, die sich für einen Compliance-Ansatz entscheiden, proaktiv an Menschenrechtsrisiken herangehen </a:t>
            </a:r>
          </a:p>
          <a:p>
            <a:pPr marL="171450" indent="-171450">
              <a:buFont typeface="Arial" panose="020B0604020202020204" pitchFamily="34" charset="0"/>
              <a:buChar char="•"/>
            </a:pPr>
            <a:r>
              <a:rPr lang="de-DE" sz="1200" dirty="0"/>
              <a:t>Die Erfüllung externer Mindesterwartungen wirkt demotivierend und behindert die Entwicklung von Ambitionen und Visionen</a:t>
            </a:r>
            <a:endParaRPr lang="en-GB" sz="1200" dirty="0"/>
          </a:p>
          <a:p>
            <a:pPr marL="171450" indent="-171450">
              <a:buFont typeface="Wingdings" panose="05000000000000000000" pitchFamily="2" charset="2"/>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19</a:t>
            </a:fld>
            <a:endParaRPr lang="en-GB"/>
          </a:p>
        </p:txBody>
      </p:sp>
    </p:spTree>
    <p:extLst>
      <p:ext uri="{BB962C8B-B14F-4D97-AF65-F5344CB8AC3E}">
        <p14:creationId xmlns:p14="http://schemas.microsoft.com/office/powerpoint/2010/main" val="2307193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noProof="0" dirty="0"/>
              <a:t>Moderationshinweise:</a:t>
            </a:r>
          </a:p>
          <a:p>
            <a:pPr marL="0" indent="0">
              <a:buFontTx/>
              <a:buNone/>
            </a:pPr>
            <a:endParaRPr lang="de-DE" noProof="0" dirty="0"/>
          </a:p>
          <a:p>
            <a:pPr marL="0" indent="0">
              <a:buFontTx/>
              <a:buNone/>
            </a:pPr>
            <a:r>
              <a:rPr lang="de-DE" noProof="0" dirty="0"/>
              <a:t>Laden Sie zur Reflektion über die auf den vorhergehenden Folien gezeigten Informationen ein. </a:t>
            </a:r>
          </a:p>
          <a:p>
            <a:pPr marL="0" indent="0">
              <a:buFontTx/>
              <a:buNone/>
            </a:pPr>
            <a:endParaRPr lang="de-DE" noProof="0" dirty="0"/>
          </a:p>
          <a:p>
            <a:pPr marL="0" indent="0">
              <a:buFontTx/>
              <a:buNone/>
            </a:pPr>
            <a:r>
              <a:rPr lang="de-DE" noProof="0" dirty="0"/>
              <a:t>Die Antworten werden Ihnen helfen, ein gutes Verständnis dafür zu Erlangen, wie die Teilnehmenden die Wertschätzung des Themas in ihren Unternehmen beurteilen. Sollten sie denken, dass es nicht wichtig ist, deutet dies darauf hin, dass mehr Arbeit vonnöten ist, um Einkäufer*innen die Relevanz zu vermitteln – möglicherweise mit der Hilfe des höheren Managements. Sofern ein Unternehmen plant, sich von einem Überprüfungs-/Auditmodell für Lieferanten hin zu stärkerem Engagement und Dialog zu orientieren, macht es Sinn, sicherzustellen, dass Einkaufsverantwortliche den Mehrwert in solchen Unterhaltungen sehen und in der Lage sind, diese durchzuführen. </a:t>
            </a:r>
          </a:p>
          <a:p>
            <a:endParaRPr lang="en-US" dirty="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20</a:t>
            </a:fld>
            <a:endParaRPr lang="en-GB"/>
          </a:p>
        </p:txBody>
      </p:sp>
    </p:spTree>
    <p:extLst>
      <p:ext uri="{BB962C8B-B14F-4D97-AF65-F5344CB8AC3E}">
        <p14:creationId xmlns:p14="http://schemas.microsoft.com/office/powerpoint/2010/main" val="2054760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21</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noProof="0" dirty="0"/>
              <a:t>Moderationshinweise:</a:t>
            </a:r>
          </a:p>
          <a:p>
            <a:endParaRPr lang="de-DE" noProof="0" dirty="0"/>
          </a:p>
          <a:p>
            <a:r>
              <a:rPr lang="de-DE" noProof="0" dirty="0"/>
              <a:t>Der/die Moderator*in stellt die Übung vor und erklärt der Gruppe den Ablauf. </a:t>
            </a:r>
          </a:p>
        </p:txBody>
      </p:sp>
      <p:sp>
        <p:nvSpPr>
          <p:cNvPr id="4" name="Slide Number Placeholder 3"/>
          <p:cNvSpPr>
            <a:spLocks noGrp="1"/>
          </p:cNvSpPr>
          <p:nvPr>
            <p:ph type="sldNum" sz="quarter" idx="5"/>
          </p:nvPr>
        </p:nvSpPr>
        <p:spPr/>
        <p:txBody>
          <a:bodyPr/>
          <a:lstStyle/>
          <a:p>
            <a:fld id="{CB456D26-4784-43ED-A153-54D536AFD2AE}" type="slidenum">
              <a:rPr lang="en-GB" smtClean="0"/>
              <a:t>22</a:t>
            </a:fld>
            <a:endParaRPr lang="en-GB"/>
          </a:p>
        </p:txBody>
      </p:sp>
    </p:spTree>
    <p:extLst>
      <p:ext uri="{BB962C8B-B14F-4D97-AF65-F5344CB8AC3E}">
        <p14:creationId xmlns:p14="http://schemas.microsoft.com/office/powerpoint/2010/main" val="237869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4</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23</a:t>
            </a:fld>
            <a:endParaRPr lang="en-GB"/>
          </a:p>
        </p:txBody>
      </p:sp>
    </p:spTree>
    <p:extLst>
      <p:ext uri="{BB962C8B-B14F-4D97-AF65-F5344CB8AC3E}">
        <p14:creationId xmlns:p14="http://schemas.microsoft.com/office/powerpoint/2010/main" val="4059374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noProof="0" dirty="0"/>
              <a:t>Moderationshinweise:</a:t>
            </a:r>
          </a:p>
          <a:p>
            <a:r>
              <a:rPr lang="de-DE" b="0" noProof="0" dirty="0"/>
              <a:t>Dies sind Informationsfolien, die gezeigt werden sollten, nachdem die Gruppe die Chance hatte, über die Vorteile von Engagement und Dialog nachzudenken und zu diskutieren. </a:t>
            </a:r>
          </a:p>
          <a:p>
            <a:endParaRPr lang="de-DE" b="0" noProof="0" dirty="0"/>
          </a:p>
          <a:p>
            <a:pPr marL="0" indent="0">
              <a:buFont typeface="Wingdings" panose="05000000000000000000" pitchFamily="2" charset="2"/>
              <a:buNone/>
            </a:pPr>
            <a:r>
              <a:rPr lang="de-DE" b="0" noProof="0" dirty="0"/>
              <a:t>Der/die Moderator*in stellt die Informationsfolien vor, von Zeit zu Zeit innehaltend um zu Fragen, ob es Rückfragen oder Unklarheiten gibt (allerdings noch keine Kommentare). </a:t>
            </a:r>
          </a:p>
          <a:p>
            <a:endParaRPr lang="de-DE" b="0" noProof="0" dirty="0"/>
          </a:p>
          <a:p>
            <a:r>
              <a:rPr lang="de-DE" b="0" noProof="0" dirty="0"/>
              <a:t>Die Gruppe wird nach dem Vorstellen der Folien die Möglichkeit haben, die Informationen in Zweierteams zu diskutieren. </a:t>
            </a:r>
            <a:endParaRPr lang="de-DE" b="1" noProof="0" dirty="0"/>
          </a:p>
          <a:p>
            <a:endParaRPr lang="en-GB" b="1" noProof="0"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25</a:t>
            </a:fld>
            <a:endParaRPr lang="en-GB"/>
          </a:p>
        </p:txBody>
      </p:sp>
    </p:spTree>
    <p:extLst>
      <p:ext uri="{BB962C8B-B14F-4D97-AF65-F5344CB8AC3E}">
        <p14:creationId xmlns:p14="http://schemas.microsoft.com/office/powerpoint/2010/main" val="680204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56D26-4784-43ED-A153-54D536AFD2AE}" type="slidenum">
              <a:rPr lang="en-GB" smtClean="0"/>
              <a:t>26</a:t>
            </a:fld>
            <a:endParaRPr lang="en-GB"/>
          </a:p>
        </p:txBody>
      </p:sp>
    </p:spTree>
    <p:extLst>
      <p:ext uri="{BB962C8B-B14F-4D97-AF65-F5344CB8AC3E}">
        <p14:creationId xmlns:p14="http://schemas.microsoft.com/office/powerpoint/2010/main" val="337364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noProof="0" dirty="0"/>
              <a:t>Moderationshinweise:</a:t>
            </a:r>
            <a:r>
              <a:rPr lang="de-DE" noProof="0" dirty="0"/>
              <a:t> </a:t>
            </a:r>
          </a:p>
          <a:p>
            <a:r>
              <a:rPr lang="de-DE" noProof="0" dirty="0"/>
              <a:t>Die ”</a:t>
            </a:r>
            <a:r>
              <a:rPr lang="de-DE" noProof="0" dirty="0" err="1"/>
              <a:t>Conversations</a:t>
            </a:r>
            <a:r>
              <a:rPr lang="de-DE" noProof="0" dirty="0"/>
              <a:t> </a:t>
            </a:r>
            <a:r>
              <a:rPr lang="de-DE" noProof="0" dirty="0" err="1"/>
              <a:t>for</a:t>
            </a:r>
            <a:r>
              <a:rPr lang="de-DE" noProof="0" dirty="0"/>
              <a:t> </a:t>
            </a:r>
            <a:r>
              <a:rPr lang="de-DE" noProof="0" dirty="0" err="1"/>
              <a:t>relationship</a:t>
            </a:r>
            <a:r>
              <a:rPr lang="de-DE" noProof="0" dirty="0"/>
              <a:t> / </a:t>
            </a:r>
            <a:r>
              <a:rPr lang="de-DE" noProof="0" dirty="0" err="1"/>
              <a:t>possibility</a:t>
            </a:r>
            <a:r>
              <a:rPr lang="de-DE" noProof="0" dirty="0"/>
              <a:t> / </a:t>
            </a:r>
            <a:r>
              <a:rPr lang="de-DE" noProof="0" dirty="0" err="1"/>
              <a:t>action</a:t>
            </a:r>
            <a:r>
              <a:rPr lang="de-DE" noProof="0" dirty="0"/>
              <a:t>”-Hierarchie zeigt, wie die Balance und Reihenfolge der Aspekte, denen wir Aufmerksamkeit schenken, Unterhaltungen und Beziehungen eröffnen aber auch begrenzen kann. </a:t>
            </a:r>
          </a:p>
          <a:p>
            <a:endParaRPr lang="de-DE" noProof="0" dirty="0"/>
          </a:p>
          <a:p>
            <a:r>
              <a:rPr lang="de-DE" noProof="0" dirty="0"/>
              <a:t>Wenn wir von Lieferanten (oder auch anderen Personen / Organisationen) erwarten, mit uns zusammenzuarbeiten, dann müssen sie zunächst verstehen, weshalb sie uns vertrauen sollten. Vertrauen wiederum entsteht im Aufbau von Beziehungen. </a:t>
            </a:r>
          </a:p>
          <a:p>
            <a:endParaRPr lang="de-DE" noProof="0" dirty="0"/>
          </a:p>
          <a:p>
            <a:r>
              <a:rPr lang="de-DE" noProof="0" dirty="0"/>
              <a:t>Die Grafik illustriert den Prozess, der die Chancen dafür erhöht, dass Zulieferer nachhaltige Handlungen umsetzen, weil sie dies möchten, und nicht, weil es von ihnen gefordert wird. </a:t>
            </a:r>
          </a:p>
          <a:p>
            <a:endParaRPr lang="de-DE" noProof="0" dirty="0"/>
          </a:p>
          <a:p>
            <a:r>
              <a:rPr lang="de-DE" noProof="0" dirty="0"/>
              <a:t>Verbringen Sie Zeit damit, sie als Menschen kennenzulernen – der äußere Beziehungs-Kreis (‘</a:t>
            </a:r>
            <a:r>
              <a:rPr lang="de-DE" noProof="0" dirty="0" err="1"/>
              <a:t>relationships</a:t>
            </a:r>
            <a:r>
              <a:rPr lang="de-DE" noProof="0" dirty="0"/>
              <a:t>’) – um so Verbindungen und Vertrauen aufzubauen. </a:t>
            </a:r>
          </a:p>
          <a:p>
            <a:endParaRPr lang="de-DE" noProof="0" dirty="0"/>
          </a:p>
          <a:p>
            <a:r>
              <a:rPr lang="de-DE" noProof="0" dirty="0"/>
              <a:t>Auf diese Weise werden sie wahrscheinlicher bereit sein, mit Ihnen am mittleren Möglichkeiten-Kreis (‘</a:t>
            </a:r>
            <a:r>
              <a:rPr lang="de-DE" noProof="0" dirty="0" err="1"/>
              <a:t>possibilities</a:t>
            </a:r>
            <a:r>
              <a:rPr lang="de-DE" noProof="0" dirty="0"/>
              <a:t>’) zu arbeiten, wo innovative Ideen entstehen können, da sie in der Regel offener gegenüber Personen sind, denen sie vertrauen. </a:t>
            </a:r>
          </a:p>
          <a:p>
            <a:endParaRPr lang="de-DE" noProof="0" dirty="0"/>
          </a:p>
          <a:p>
            <a:r>
              <a:rPr lang="de-DE" noProof="0" dirty="0"/>
              <a:t>Letztlich sind die auf diese Weise die im Rahmen des Dialogs erarbeiteten Lösungen / Aktionen von deutlich besserer Qualität, da sie auf kreativeren Überlegungen aufbauen, als wenn Sie lediglich versucht hätten, schnell auf den Punkt zu kommen.   </a:t>
            </a:r>
          </a:p>
        </p:txBody>
      </p:sp>
      <p:sp>
        <p:nvSpPr>
          <p:cNvPr id="4" name="Slide Number Placeholder 3"/>
          <p:cNvSpPr>
            <a:spLocks noGrp="1"/>
          </p:cNvSpPr>
          <p:nvPr>
            <p:ph type="sldNum" sz="quarter" idx="5"/>
          </p:nvPr>
        </p:nvSpPr>
        <p:spPr/>
        <p:txBody>
          <a:bodyPr/>
          <a:lstStyle/>
          <a:p>
            <a:fld id="{CB456D26-4784-43ED-A153-54D536AFD2AE}" type="slidenum">
              <a:rPr lang="en-GB" smtClean="0"/>
              <a:t>27</a:t>
            </a:fld>
            <a:endParaRPr lang="en-GB"/>
          </a:p>
        </p:txBody>
      </p:sp>
    </p:spTree>
    <p:extLst>
      <p:ext uri="{BB962C8B-B14F-4D97-AF65-F5344CB8AC3E}">
        <p14:creationId xmlns:p14="http://schemas.microsoft.com/office/powerpoint/2010/main" val="2130934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28</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noProof="0" dirty="0"/>
              <a:t>Moderationshinweise:</a:t>
            </a:r>
          </a:p>
          <a:p>
            <a:endParaRPr lang="de-DE" noProof="0" dirty="0"/>
          </a:p>
          <a:p>
            <a:r>
              <a:rPr lang="de-DE" noProof="0" dirty="0"/>
              <a:t>Der/die Moderator*in stellt die Übung vor und erklärt der Gruppe den Ablauf. </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29</a:t>
            </a:fld>
            <a:endParaRPr lang="en-GB"/>
          </a:p>
        </p:txBody>
      </p:sp>
    </p:spTree>
    <p:extLst>
      <p:ext uri="{BB962C8B-B14F-4D97-AF65-F5344CB8AC3E}">
        <p14:creationId xmlns:p14="http://schemas.microsoft.com/office/powerpoint/2010/main" val="2347949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noProof="0" dirty="0"/>
              <a:t>Moderationshinweise:</a:t>
            </a:r>
          </a:p>
          <a:p>
            <a:endParaRPr lang="de-DE" noProof="0" dirty="0"/>
          </a:p>
          <a:p>
            <a:r>
              <a:rPr lang="de-DE" noProof="0" dirty="0"/>
              <a:t>Der/die Moderator*in stellt die Übung vor und erklärt der Gruppe den Ablauf. </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30</a:t>
            </a:fld>
            <a:endParaRPr lang="en-GB"/>
          </a:p>
        </p:txBody>
      </p:sp>
    </p:spTree>
    <p:extLst>
      <p:ext uri="{BB962C8B-B14F-4D97-AF65-F5344CB8AC3E}">
        <p14:creationId xmlns:p14="http://schemas.microsoft.com/office/powerpoint/2010/main" val="1843987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noProof="0" dirty="0"/>
              <a:t>Moderationshinweise:</a:t>
            </a:r>
          </a:p>
          <a:p>
            <a:endParaRPr lang="de-DE" noProof="0" dirty="0"/>
          </a:p>
          <a:p>
            <a:r>
              <a:rPr lang="de-DE" noProof="0" dirty="0"/>
              <a:t>Die genannten Beispiele beschreiben Dilemmata dar, denen Einkaufsverantwortliche häufig begegnen und können als eine Alternative zu Beispielen aus der eigenen Erfahrung der Teilnehmenden genutzt werden. </a:t>
            </a:r>
          </a:p>
          <a:p>
            <a:endParaRPr lang="de-DE" noProof="0" dirty="0"/>
          </a:p>
          <a:p>
            <a:r>
              <a:rPr lang="de-DE" noProof="0" dirty="0"/>
              <a:t>Weitere Dilemmata: </a:t>
            </a:r>
          </a:p>
          <a:p>
            <a:endParaRPr lang="de-DE" noProof="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kern="1200" noProof="0" dirty="0">
                <a:solidFill>
                  <a:schemeClr val="tx1"/>
                </a:solidFill>
                <a:effectLst/>
                <a:latin typeface="+mn-lt"/>
                <a:ea typeface="+mn-ea"/>
                <a:cs typeface="+mn-cs"/>
              </a:rPr>
              <a:t>Ein Zulieferer möchte den Auftrag unbedingt haben und bietet deshalb einen niedrigen Preis an von dem ich sehen kann, dass er seine Fähigkeit, menschenwürdige Arbeitsbedingungen für die Angestellten sicherzustellen, möglicherweise einschränkt. </a:t>
            </a:r>
          </a:p>
          <a:p>
            <a:pPr marL="171450" lvl="0" indent="-171450">
              <a:buFont typeface="Wingdings" panose="05000000000000000000" pitchFamily="2" charset="2"/>
              <a:buChar char="§"/>
            </a:pPr>
            <a:r>
              <a:rPr lang="de-DE" noProof="0" dirty="0"/>
              <a:t>Die Anwendung meines Verhaltenskodex für Lieferanten (oder einer anderen Policy zum Thema menschenwürdige Arbeit) durch den Lieferanten ist mit Kosten verbunden, aber mein Unternehmen ist nicht bereit, die Zahlung zur Deckung dieser Kosten zu erhöhen (z.B. wenn PSA - Persönliche Schutzausrüstung - erforderlich ist). Ich weiß nicht, wie ich dieses Gespräch führen soll, wenn der Lieferant es zur Sprache bringt. </a:t>
            </a:r>
            <a:endParaRPr lang="de-DE" sz="1200" kern="1200" noProof="0" dirty="0">
              <a:solidFill>
                <a:schemeClr val="tx1"/>
              </a:solidFill>
              <a:effectLst/>
              <a:latin typeface="+mn-lt"/>
              <a:ea typeface="+mn-ea"/>
              <a:cs typeface="+mn-cs"/>
            </a:endParaRPr>
          </a:p>
          <a:p>
            <a:pPr marL="171450" lvl="0" indent="-171450">
              <a:buFont typeface="Wingdings" panose="05000000000000000000" pitchFamily="2" charset="2"/>
              <a:buChar char="§"/>
            </a:pPr>
            <a:r>
              <a:rPr lang="de-DE" noProof="0" dirty="0"/>
              <a:t>Wir haben keine Möglichkeit sicherzustellen, ob faire Preise zur Unterstützung menschenwürdiger Arbeitsbedingungen beitragen. Zum Beispiel könnte unser Lieferant seinen Arbeitnehmer*innen nicht unbedingt die bestmöglichen Löhne zahlen, selbst wenn der Preis mit dem Ziel erhöht wurde, um dem Lieferanten zu helfen, die Lohnerhöhung abzudecken. </a:t>
            </a:r>
          </a:p>
          <a:p>
            <a:pPr marL="171450" lvl="0" indent="-171450">
              <a:buFont typeface="Wingdings" panose="05000000000000000000" pitchFamily="2" charset="2"/>
              <a:buChar char="§"/>
            </a:pPr>
            <a:r>
              <a:rPr lang="de-DE" noProof="0" dirty="0"/>
              <a:t>Wir arbeiten hauptsächlich mit Zwischenhändlern zusammen, welche die Produktionsstätten nicht offenlegen wollen.</a:t>
            </a:r>
          </a:p>
          <a:p>
            <a:pPr marL="171450" lvl="0" indent="-171450">
              <a:buFont typeface="Wingdings" panose="05000000000000000000" pitchFamily="2" charset="2"/>
              <a:buChar char="§"/>
            </a:pPr>
            <a:r>
              <a:rPr lang="de-DE" noProof="0" dirty="0"/>
              <a:t>Der Lieferant hat einen Preis und einen Zeitrahmen angeboten, der es ihm ermöglicht, seinen Mitarbeiter*innen faire Löhne zu zahlen und übermäßige Überstunden zu vermeiden, aber meine Einsparziele bedeuten, dass ich einen besseren Preis erzielen muss.   </a:t>
            </a:r>
          </a:p>
        </p:txBody>
      </p:sp>
      <p:sp>
        <p:nvSpPr>
          <p:cNvPr id="4" name="Slide Number Placeholder 3"/>
          <p:cNvSpPr>
            <a:spLocks noGrp="1"/>
          </p:cNvSpPr>
          <p:nvPr>
            <p:ph type="sldNum" sz="quarter" idx="5"/>
          </p:nvPr>
        </p:nvSpPr>
        <p:spPr/>
        <p:txBody>
          <a:bodyPr/>
          <a:lstStyle/>
          <a:p>
            <a:fld id="{CB456D26-4784-43ED-A153-54D536AFD2AE}" type="slidenum">
              <a:rPr lang="en-GB" smtClean="0"/>
              <a:t>31</a:t>
            </a:fld>
            <a:endParaRPr lang="en-GB"/>
          </a:p>
        </p:txBody>
      </p:sp>
    </p:spTree>
    <p:extLst>
      <p:ext uri="{BB962C8B-B14F-4D97-AF65-F5344CB8AC3E}">
        <p14:creationId xmlns:p14="http://schemas.microsoft.com/office/powerpoint/2010/main" val="1193041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34</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noProof="0" dirty="0"/>
              <a:t>Moderationshinweise:</a:t>
            </a:r>
          </a:p>
          <a:p>
            <a:endParaRPr lang="de-DE" noProof="0" dirty="0"/>
          </a:p>
          <a:p>
            <a:r>
              <a:rPr lang="de-DE" noProof="0" dirty="0"/>
              <a:t>Der/die Moderator*in stellt die Übung vor und erklärt der Gruppe den Ablauf. </a:t>
            </a:r>
          </a:p>
          <a:p>
            <a:endParaRPr lang="de-DE" b="0" noProof="0" dirty="0"/>
          </a:p>
          <a:p>
            <a:r>
              <a:rPr lang="de-DE" b="1" noProof="0" dirty="0"/>
              <a:t>Hintergrundinfos, die den Teilnehmenden gegeben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noProof="0" dirty="0"/>
              <a:t>Im Vorfeld des Trainings, drucken Sie Kopien der Szenarios und der Rollen und schneiden Sie die Rollenbeschreibungen so, dass jeweils eine auf einer Karte steht. Drucken Sie genügend Kopien für die Anzahl an Gruppen und Teilnehmenden, mit denen Sie rechnen. </a:t>
            </a:r>
          </a:p>
          <a:p>
            <a:endParaRPr lang="de-DE" b="1" noProof="0" dirty="0"/>
          </a:p>
          <a:p>
            <a:r>
              <a:rPr lang="de-DE" b="1" noProof="0" dirty="0">
                <a:solidFill>
                  <a:schemeClr val="tx1"/>
                </a:solidFill>
              </a:rPr>
              <a:t>Einkäufer*in des Unternehmens: </a:t>
            </a:r>
            <a:r>
              <a:rPr lang="de-DE" b="0" noProof="0" dirty="0">
                <a:solidFill>
                  <a:schemeClr val="tx1"/>
                </a:solidFill>
              </a:rPr>
              <a:t>Ist verantwortlich für alle Reinigungsdienstleistungen, die durch das Unternehmen global eingekauft werden. Dies umfasst die Umsetzung relevanter </a:t>
            </a:r>
            <a:r>
              <a:rPr lang="de-DE" b="0" noProof="0" dirty="0" err="1">
                <a:solidFill>
                  <a:schemeClr val="tx1"/>
                </a:solidFill>
              </a:rPr>
              <a:t>Unternehmenspolicies</a:t>
            </a:r>
            <a:r>
              <a:rPr lang="de-DE" b="0" noProof="0" dirty="0">
                <a:solidFill>
                  <a:schemeClr val="tx1"/>
                </a:solidFill>
              </a:rPr>
              <a:t>, einschl. dem Verhaltenskodex für Lieferanten (o.ä.). Die Reinigungsfirma ist ein lokaler Ableger einer nationalen Firma, die unter einem Rahmenvertrag mit der lokalen Niederlassung des Unternehmens (in dem Land, in dem die Fabrik sich befindet) beauftragt wurde.  </a:t>
            </a:r>
          </a:p>
          <a:p>
            <a:endParaRPr lang="de-DE" b="1" noProof="0" dirty="0">
              <a:solidFill>
                <a:schemeClr val="tx1"/>
              </a:solidFill>
            </a:endParaRPr>
          </a:p>
          <a:p>
            <a:r>
              <a:rPr lang="de-DE" b="1" noProof="0" dirty="0">
                <a:solidFill>
                  <a:schemeClr val="tx1"/>
                </a:solidFill>
              </a:rPr>
              <a:t>Manager*in der Produktionsstätte: </a:t>
            </a:r>
            <a:r>
              <a:rPr lang="de-DE" b="0" noProof="0" dirty="0">
                <a:solidFill>
                  <a:schemeClr val="tx1"/>
                </a:solidFill>
              </a:rPr>
              <a:t>Ist verantwortlich für die tagtäglichen Aktivitäten der Fabrik. Dies umfasst die lokale Umsetzung von </a:t>
            </a:r>
            <a:r>
              <a:rPr lang="de-DE" b="0" noProof="0" dirty="0" err="1">
                <a:solidFill>
                  <a:schemeClr val="tx1"/>
                </a:solidFill>
              </a:rPr>
              <a:t>Unternehmenspolicies</a:t>
            </a:r>
            <a:r>
              <a:rPr lang="de-DE" b="0" noProof="0" dirty="0">
                <a:solidFill>
                  <a:schemeClr val="tx1"/>
                </a:solidFill>
              </a:rPr>
              <a:t> und –</a:t>
            </a:r>
            <a:r>
              <a:rPr lang="de-DE" b="0" noProof="0" dirty="0" err="1">
                <a:solidFill>
                  <a:schemeClr val="tx1"/>
                </a:solidFill>
              </a:rPr>
              <a:t>prozessen</a:t>
            </a:r>
            <a:r>
              <a:rPr lang="de-DE" b="0" noProof="0" dirty="0">
                <a:solidFill>
                  <a:schemeClr val="tx1"/>
                </a:solidFill>
              </a:rPr>
              <a:t> (einschl. dem Verhaltenskodex für Lieferanten). Die Reinigungsfirma ist ein lokaler Ableger einer nationalen Firma, die unter einem Rahmenvertrag mit der lokalen Niederlassung der Unternehmens (in dem Land, in dem die Fabrik sich befindet) beauftragt wurde.  </a:t>
            </a:r>
          </a:p>
          <a:p>
            <a:endParaRPr lang="de-DE" b="1" noProof="0" dirty="0">
              <a:solidFill>
                <a:schemeClr val="tx1"/>
              </a:solidFill>
            </a:endParaRPr>
          </a:p>
          <a:p>
            <a:r>
              <a:rPr lang="de-DE" b="1" noProof="0" dirty="0">
                <a:solidFill>
                  <a:schemeClr val="tx1"/>
                </a:solidFill>
              </a:rPr>
              <a:t>Reinigungskräfte: </a:t>
            </a:r>
            <a:r>
              <a:rPr lang="de-DE" b="0" noProof="0" dirty="0">
                <a:solidFill>
                  <a:schemeClr val="tx1"/>
                </a:solidFill>
              </a:rPr>
              <a:t>Arbeitsmigrant*innen und Angehörige einer ethnischen Minderheit. Sie haben eine erhebliche Summe Geld an eine*n von der Reinigungsfirma bezahlten Arbeitsvermittler*in gezahlt um die Stelle überhaupt zu erhalten. Diese Summe sollen sie von ihrem (geringen) Lohn zurückzahlen. Ihre Reisepässe wurden ihnen abgenommen, so dass sie nicht einfach gehen können. Sie haben Familien, die sie unterstützen müssen und ihr Aufenthaltsstatus ist unklar. </a:t>
            </a:r>
            <a:endParaRPr lang="de-DE" sz="1400" noProof="0" dirty="0">
              <a:solidFill>
                <a:schemeClr val="tx1"/>
              </a:solidFill>
            </a:endParaRPr>
          </a:p>
          <a:p>
            <a:endParaRPr lang="de-DE" b="1"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noProof="0" dirty="0">
                <a:solidFill>
                  <a:schemeClr val="tx1"/>
                </a:solidFill>
              </a:rPr>
              <a:t>Vertreter*in der Reinigungsfirma: </a:t>
            </a:r>
            <a:r>
              <a:rPr lang="de-DE" b="0" noProof="0" dirty="0">
                <a:solidFill>
                  <a:schemeClr val="tx1"/>
                </a:solidFill>
              </a:rPr>
              <a:t>Verantwortlich für die Erbringung der Reinigungsdienstleistungen für die Fabrik. Die Reinigungsfirma ist ein lokaler Ableger einer nationalen Firma, die unter einem Rahmenvertrag mit der lokalen Niederlassung der Unternehmens (in dem Land, in dem die Fabrik sich befindet) beauftragt wurde. Die Reinigungsfirma bezahlt Arbeitsvermittler*innen um Arbeitskräfte zu finden, die dann direkt von der Reinigungsfirma angestellt werden. </a:t>
            </a:r>
          </a:p>
          <a:p>
            <a:endParaRPr lang="de-DE" b="1" noProof="0" dirty="0">
              <a:solidFill>
                <a:schemeClr val="tx1"/>
              </a:solidFill>
            </a:endParaRPr>
          </a:p>
          <a:p>
            <a:r>
              <a:rPr lang="de-DE" b="1" noProof="0" dirty="0">
                <a:solidFill>
                  <a:schemeClr val="tx1"/>
                </a:solidFill>
              </a:rPr>
              <a:t>Vertreter*in einer NGO: </a:t>
            </a:r>
            <a:r>
              <a:rPr lang="de-DE" b="0" noProof="0" dirty="0">
                <a:solidFill>
                  <a:schemeClr val="tx1"/>
                </a:solidFill>
              </a:rPr>
              <a:t>Vertreter*in des lokalen Büros einer internationalen </a:t>
            </a:r>
            <a:r>
              <a:rPr lang="de-DE" b="0" noProof="0" dirty="0" err="1">
                <a:solidFill>
                  <a:schemeClr val="tx1"/>
                </a:solidFill>
              </a:rPr>
              <a:t>Advocacy</a:t>
            </a:r>
            <a:r>
              <a:rPr lang="de-DE" b="0" noProof="0" dirty="0">
                <a:solidFill>
                  <a:schemeClr val="tx1"/>
                </a:solidFill>
              </a:rPr>
              <a:t>-NGO, die sich für die Bekämpfung von Zwangsarbeit und Menschenhandel in globalen Lieferketten einsetzt. </a:t>
            </a:r>
            <a:endParaRPr lang="de-DE" sz="1400" noProof="0" dirty="0">
              <a:solidFill>
                <a:schemeClr val="tx1"/>
              </a:solidFill>
            </a:endParaRPr>
          </a:p>
          <a:p>
            <a:endParaRPr lang="en-GB" sz="11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35</a:t>
            </a:fld>
            <a:endParaRPr lang="en-GB"/>
          </a:p>
        </p:txBody>
      </p:sp>
    </p:spTree>
    <p:extLst>
      <p:ext uri="{BB962C8B-B14F-4D97-AF65-F5344CB8AC3E}">
        <p14:creationId xmlns:p14="http://schemas.microsoft.com/office/powerpoint/2010/main" val="196934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err="1"/>
              <a:t>Moderationshinweise</a:t>
            </a:r>
            <a:r>
              <a:rPr lang="en-GB" b="1" noProof="0" dirty="0"/>
              <a:t>:</a:t>
            </a:r>
            <a:r>
              <a:rPr lang="en-GB" noProof="0" dirty="0"/>
              <a:t> </a:t>
            </a:r>
          </a:p>
          <a:p>
            <a:endParaRPr lang="en-GB" noProof="0" dirty="0"/>
          </a:p>
          <a:p>
            <a:r>
              <a:rPr lang="en-GB" b="1" noProof="0" dirty="0"/>
              <a:t>Check-In-</a:t>
            </a:r>
            <a:r>
              <a:rPr lang="en-GB" b="1" noProof="0" dirty="0" err="1"/>
              <a:t>Frage</a:t>
            </a:r>
            <a:r>
              <a:rPr lang="en-GB" b="1" noProof="0" dirty="0"/>
              <a:t>:</a:t>
            </a:r>
            <a:r>
              <a:rPr lang="en-GB" noProof="0" dirty="0"/>
              <a:t> </a:t>
            </a:r>
          </a:p>
          <a:p>
            <a:r>
              <a:rPr lang="de-DE" noProof="0" dirty="0"/>
              <a:t>Es gibt keine richtigen oder falschen Antworten. Die Teilnehmenden werden ermutigt, darüber nachzudenken, was potenzielle Auswirkungen auf menschenwürdige Arbeit sein könnten und wie diese mit ihrer Rolle zusammenhängen könnten. Einige Fragen, um die Diskussion anzuregen, stehen unten; Moderator*innen werden jedoch ermutigt, die Teilnehmenden zunächst über die Frage nachdenken und antworten zu lassen, ohne im Voraus zu viele Detailinformationen zu geben. Im folgenden Abschnitt erhalten die Teilnehmenden ein besseres Verständnis dafür, warum dies für sie/ihr Unternehmen relevant ist. </a:t>
            </a:r>
          </a:p>
          <a:p>
            <a:endParaRPr lang="en-GB" noProof="0" dirty="0"/>
          </a:p>
          <a:p>
            <a:r>
              <a:rPr lang="en-GB" b="1" noProof="0" dirty="0"/>
              <a:t>    </a:t>
            </a:r>
            <a:r>
              <a:rPr lang="en-GB" b="1" noProof="0" dirty="0" err="1"/>
              <a:t>Fragen</a:t>
            </a:r>
            <a:r>
              <a:rPr lang="en-GB" b="1" noProof="0" dirty="0"/>
              <a:t>, um die </a:t>
            </a:r>
            <a:r>
              <a:rPr lang="en-GB" b="1" noProof="0" dirty="0" err="1"/>
              <a:t>Diskussion</a:t>
            </a:r>
            <a:r>
              <a:rPr lang="en-GB" b="1" noProof="0" dirty="0"/>
              <a:t> </a:t>
            </a:r>
            <a:r>
              <a:rPr lang="en-GB" b="1" noProof="0" dirty="0" err="1"/>
              <a:t>anzuregen</a:t>
            </a:r>
            <a:r>
              <a:rPr lang="en-GB" b="1" noProof="0" dirty="0"/>
              <a:t>:</a:t>
            </a:r>
          </a:p>
          <a:p>
            <a:pPr marL="171450" indent="-171450">
              <a:buFont typeface="Wingdings" panose="05000000000000000000" pitchFamily="2" charset="2"/>
              <a:buChar char="§"/>
            </a:pPr>
            <a:r>
              <a:rPr lang="de-DE" dirty="0"/>
              <a:t>Wenn Sie Zulieferbetriebe auffordern, den Verhaltenskodex für Lieferanten (oder ähnliches) zu unterzeichnen, bekommen Sie dann jemals Fragen zurück, was einzelne Fragen bedeuten und inwiefern sie für den Lieferanten relevant sind?</a:t>
            </a:r>
          </a:p>
          <a:p>
            <a:pPr marL="171450" indent="-171450">
              <a:buFont typeface="Wingdings" panose="05000000000000000000" pitchFamily="2" charset="2"/>
              <a:buChar char="§"/>
            </a:pPr>
            <a:r>
              <a:rPr lang="de-DE" dirty="0"/>
              <a:t>Vielleicht haben Sie gelesen, dass bestimmte Produkte und Dienstleistungen mit schlechten Arbeitsbedingungen verbunden sein können. </a:t>
            </a:r>
          </a:p>
          <a:p>
            <a:pPr marL="628650" lvl="1" indent="-171450">
              <a:buFont typeface="Wingdings" panose="05000000000000000000" pitchFamily="2" charset="2"/>
              <a:buChar char="§"/>
            </a:pPr>
            <a:r>
              <a:rPr lang="de-DE" dirty="0"/>
              <a:t>Z.B. Produkte, die Mica/Glimmer enthalten, dessen Abbau oft mit Zwangsarbeit und schlechtem Arbeitsschutz in Verbindung gebracht wird. </a:t>
            </a:r>
          </a:p>
          <a:p>
            <a:pPr marL="628650" lvl="1" indent="-171450">
              <a:buFont typeface="Wingdings" panose="05000000000000000000" pitchFamily="2" charset="2"/>
              <a:buChar char="§"/>
            </a:pPr>
            <a:r>
              <a:rPr lang="de-DE" dirty="0"/>
              <a:t>Z.B. Logistik- oder Reinigungsdienste, bei denen überlange Arbeitszeiten und niedrige Bezahlung verbreitet sind.</a:t>
            </a:r>
          </a:p>
          <a:p>
            <a:pPr marL="171450" indent="-171450">
              <a:buFont typeface="Wingdings" panose="05000000000000000000" pitchFamily="2" charset="2"/>
              <a:buChar char="§"/>
            </a:pPr>
            <a:r>
              <a:rPr lang="de-DE" dirty="0"/>
              <a:t>Fragen Sie sich manchmal, warum Lieferanten die Dienstleistungen, die Sie einkaufen, so billig anbieten können, wenn sie verpflichtet sind, ihren Mitarbeitenden faire Löhne zu zahlen? Wie wirkt sich dies auf Ihre Kaufentscheidungen aus?</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5</a:t>
            </a:fld>
            <a:endParaRPr lang="en-GB"/>
          </a:p>
        </p:txBody>
      </p:sp>
    </p:spTree>
    <p:extLst>
      <p:ext uri="{BB962C8B-B14F-4D97-AF65-F5344CB8AC3E}">
        <p14:creationId xmlns:p14="http://schemas.microsoft.com/office/powerpoint/2010/main" val="615629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noProof="0" dirty="0"/>
              <a:t>Moderationshinweise:</a:t>
            </a:r>
          </a:p>
          <a:p>
            <a:endParaRPr lang="de-DE" noProof="0" dirty="0"/>
          </a:p>
          <a:p>
            <a:r>
              <a:rPr lang="de-DE" noProof="0" dirty="0"/>
              <a:t>Der/die Moderator*in stellt die Übung vor und erklärt der Gruppe den Ablauf.</a:t>
            </a:r>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36</a:t>
            </a:fld>
            <a:endParaRPr lang="en-GB"/>
          </a:p>
        </p:txBody>
      </p:sp>
    </p:spTree>
    <p:extLst>
      <p:ext uri="{BB962C8B-B14F-4D97-AF65-F5344CB8AC3E}">
        <p14:creationId xmlns:p14="http://schemas.microsoft.com/office/powerpoint/2010/main" val="3163845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Das Szenario kann angepasst werden, um potenzielle spezifische oder kulturelle Sensibilitäten oder Dilemmata abzubilden. So könnte beispielsweise das unten beschriebene Szenario genutzt werden, um Unterhaltungen zu Verantwortlichkeiten über nationale Gesetze hinaus und das Thema Genderdiskriminierung zu unterstützen. </a:t>
            </a:r>
          </a:p>
          <a:p>
            <a:endParaRPr lang="de-DE" baseline="0" dirty="0"/>
          </a:p>
          <a:p>
            <a:r>
              <a:rPr lang="de-DE" b="1" dirty="0"/>
              <a:t>Szenario:</a:t>
            </a:r>
          </a:p>
          <a:p>
            <a:r>
              <a:rPr lang="de-DE" dirty="0"/>
              <a:t>Ein*e Einkäufer*in eines multinationalen Unternehmens besucht eine Fabrik des Unternehmens in Asien um mit einigen lokalen Zulieferern zu sprechen. </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noProof="0" dirty="0">
                <a:latin typeface="Verdana" panose="020B0604030504040204" pitchFamily="34" charset="0"/>
                <a:ea typeface="Verdana" panose="020B0604030504040204" pitchFamily="34" charset="0"/>
                <a:cs typeface="Verdana" panose="020B0604030504040204" pitchFamily="34" charset="0"/>
              </a:rPr>
              <a:t>Während des Besuchs erwähnt der/die lokale Manager*in, dass eine NGO sich zu den Arbeitsbedingungen von weiblichen Arbeitskräften Textilfabrik erkundigt hat. Diese behauptet, dass von Textilarbeitenden exzessive Arbeitszeiten für wenig Lohn verlangt werden. Zudem gibt es Gerüchte von Gewalt und Belästigungen. Die NGO droht mit einer Medienkampagne, sollte das Unternehmen nicht umgehend Maßnahmen ergreifen. </a:t>
            </a:r>
          </a:p>
          <a:p>
            <a:endParaRPr lang="de-DE" dirty="0"/>
          </a:p>
          <a:p>
            <a:r>
              <a:rPr lang="de-DE" dirty="0"/>
              <a:t>Dem/der Einkäufer*in fällt auf, dass einige der weiblichen Textilarbeiterinnen in der Tat unterernährt aussehen und ängstlich reagieren, wenn sie nach ihrem Wohlbefinden gefragt werden. Der/die lokale Manager*in bestreitet, dass die weiblichen Arbeiterinnen schlecht behandelt werden und sagt, dass er/sie sich an nationale Gesetzgebung hält. </a:t>
            </a:r>
          </a:p>
          <a:p>
            <a:endParaRPr lang="de-DE" dirty="0"/>
          </a:p>
          <a:p>
            <a:r>
              <a:rPr lang="de-DE" dirty="0"/>
              <a:t>Der/die Einkäufer*in, dessen/deren Unternehmen eine starke, öffentliche Policy zu Gleichstellung und Diskriminierung hat, ist der Ansicht, dass ein signifikantes Risiko sowohl für das Unternehmen wir auch für die involvierten Personen besteht und möchte sicherstellen, dass das Problem für alle Parteien bestmöglich gelöst wird.   </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37</a:t>
            </a:fld>
            <a:endParaRPr lang="en-GB"/>
          </a:p>
        </p:txBody>
      </p:sp>
    </p:spTree>
    <p:extLst>
      <p:ext uri="{BB962C8B-B14F-4D97-AF65-F5344CB8AC3E}">
        <p14:creationId xmlns:p14="http://schemas.microsoft.com/office/powerpoint/2010/main" val="2913540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noProof="0" dirty="0"/>
              <a:t>Moderationshinweise:</a:t>
            </a:r>
          </a:p>
          <a:p>
            <a:endParaRPr lang="de-DE" noProof="0" dirty="0"/>
          </a:p>
          <a:p>
            <a:r>
              <a:rPr lang="de-DE" noProof="0" dirty="0"/>
              <a:t>Schreiben Sie vorab die vier Optionen auf ein Flipchart. Notieren Sie die genannten Vor- und Nachteile, während die Teilnehmenden ihre Überlegungen zu jeder Option teilen. </a:t>
            </a:r>
          </a:p>
          <a:p>
            <a:endParaRPr lang="de-DE" noProof="0" dirty="0"/>
          </a:p>
          <a:p>
            <a:r>
              <a:rPr lang="de-DE" noProof="0" dirty="0"/>
              <a:t>Unterstützen Sie die Reflektion mit den folgenden Fragen: </a:t>
            </a:r>
          </a:p>
          <a:p>
            <a:pPr marL="171450" indent="-171450">
              <a:buFont typeface="Wingdings" panose="05000000000000000000" pitchFamily="2" charset="2"/>
              <a:buChar char="§"/>
            </a:pPr>
            <a:r>
              <a:rPr lang="de-DE" noProof="0" dirty="0"/>
              <a:t>Was könnte das Ergebnis jeder der Optionen für die Reinigungskräfte sein (also die Rechteinhaber*innen, die betroffen sind)?</a:t>
            </a:r>
          </a:p>
          <a:p>
            <a:pPr marL="171450" indent="-171450">
              <a:buFont typeface="Wingdings" panose="05000000000000000000" pitchFamily="2" charset="2"/>
              <a:buChar char="§"/>
            </a:pPr>
            <a:r>
              <a:rPr lang="de-DE" noProof="0" dirty="0"/>
              <a:t>Was könnte das Ergebnis jeder Option für Ihr Unternehmen sein? </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38</a:t>
            </a:fld>
            <a:endParaRPr lang="en-GB"/>
          </a:p>
        </p:txBody>
      </p:sp>
    </p:spTree>
    <p:extLst>
      <p:ext uri="{BB962C8B-B14F-4D97-AF65-F5344CB8AC3E}">
        <p14:creationId xmlns:p14="http://schemas.microsoft.com/office/powerpoint/2010/main" val="3914565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39</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40</a:t>
            </a:fld>
            <a:endParaRPr lang="en-GB"/>
          </a:p>
        </p:txBody>
      </p:sp>
    </p:spTree>
    <p:extLst>
      <p:ext uri="{BB962C8B-B14F-4D97-AF65-F5344CB8AC3E}">
        <p14:creationId xmlns:p14="http://schemas.microsoft.com/office/powerpoint/2010/main" val="338487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err="1"/>
              <a:t>Moderationshinweise</a:t>
            </a:r>
            <a:r>
              <a:rPr lang="en-GB" b="1" noProof="0" dirty="0"/>
              <a:t>:</a:t>
            </a:r>
            <a:r>
              <a:rPr lang="en-GB" noProof="0" dirty="0"/>
              <a:t> </a:t>
            </a:r>
          </a:p>
          <a:p>
            <a:endParaRPr lang="en-GB" noProof="0" dirty="0"/>
          </a:p>
          <a:p>
            <a:r>
              <a:rPr lang="en-GB" b="1" noProof="0" dirty="0"/>
              <a:t>Check-In-</a:t>
            </a:r>
            <a:r>
              <a:rPr lang="en-GB" b="1" noProof="0" dirty="0" err="1"/>
              <a:t>Frage</a:t>
            </a:r>
            <a:r>
              <a:rPr lang="en-GB" b="1" noProof="0" dirty="0"/>
              <a:t>:</a:t>
            </a:r>
            <a:r>
              <a:rPr lang="en-GB" noProof="0" dirty="0"/>
              <a:t> </a:t>
            </a:r>
          </a:p>
          <a:p>
            <a:r>
              <a:rPr lang="de-DE" noProof="0" dirty="0"/>
              <a:t>Es gibt keine richtigen oder falschen Antworten. Die Teilnehmenden werden ermutigt, darüber nachzudenken, was potenzielle Auswirkungen auf menschenwürdige Arbeit sein könnten und wie diese mit ihrer Rolle zusammenhängen könnten. Einige Fragen, um die Diskussion anzuregen, stehen unten; Moderator*innen werden jedoch ermutigt, die Teilnehmenden zunächst über die Frage nachdenken und antworten zu lassen, ohne im Voraus zu viele Detailinformationen zu geben. Im folgenden Abschnitt erhalten die Teilnehmenden ein besseres Verständnis dafür, warum dies für sie/ihr Unternehmen relevant ist. </a:t>
            </a:r>
          </a:p>
          <a:p>
            <a:endParaRPr lang="en-GB" noProof="0" dirty="0"/>
          </a:p>
          <a:p>
            <a:r>
              <a:rPr lang="en-GB" b="1" noProof="0" dirty="0"/>
              <a:t>    </a:t>
            </a:r>
            <a:r>
              <a:rPr lang="en-GB" b="1" noProof="0" dirty="0" err="1"/>
              <a:t>Fragen</a:t>
            </a:r>
            <a:r>
              <a:rPr lang="en-GB" b="1" noProof="0" dirty="0"/>
              <a:t>, um die </a:t>
            </a:r>
            <a:r>
              <a:rPr lang="en-GB" b="1" noProof="0" dirty="0" err="1"/>
              <a:t>Diskussion</a:t>
            </a:r>
            <a:r>
              <a:rPr lang="en-GB" b="1" noProof="0" dirty="0"/>
              <a:t> </a:t>
            </a:r>
            <a:r>
              <a:rPr lang="en-GB" b="1" noProof="0" dirty="0" err="1"/>
              <a:t>anzuregen</a:t>
            </a:r>
            <a:r>
              <a:rPr lang="en-GB" b="1" noProof="0" dirty="0"/>
              <a:t>:</a:t>
            </a:r>
          </a:p>
          <a:p>
            <a:pPr marL="171450" indent="-171450">
              <a:buFont typeface="Wingdings" panose="05000000000000000000" pitchFamily="2" charset="2"/>
              <a:buChar char="§"/>
            </a:pPr>
            <a:r>
              <a:rPr lang="de-DE" dirty="0"/>
              <a:t>Wenn Sie Zulieferbetriebe auffordern, den Verhaltenskodex für Lieferanten (oder ähnliches) zu unterzeichnen, bekommen Sie dann jemals Fragen zurück, was einzelne Fragen bedeuten und inwiefern sie für den Lieferanten relevant sind?</a:t>
            </a:r>
          </a:p>
          <a:p>
            <a:pPr marL="171450" indent="-171450">
              <a:buFont typeface="Wingdings" panose="05000000000000000000" pitchFamily="2" charset="2"/>
              <a:buChar char="§"/>
            </a:pPr>
            <a:r>
              <a:rPr lang="de-DE" dirty="0"/>
              <a:t>Vielleicht haben Sie gelesen, dass bestimmte Produkte und Dienstleistungen mit schlechten Arbeitsbedingungen verbunden sein können. </a:t>
            </a:r>
          </a:p>
          <a:p>
            <a:pPr marL="628650" lvl="1" indent="-171450">
              <a:buFont typeface="Wingdings" panose="05000000000000000000" pitchFamily="2" charset="2"/>
              <a:buChar char="§"/>
            </a:pPr>
            <a:r>
              <a:rPr lang="de-DE" dirty="0"/>
              <a:t>Z.B. Produkte, die Mica/Glimmer enthalten, dessen Abbau oft mit Zwangsarbeit und schlechtem Arbeitsschutz in Verbindung gebracht wird. </a:t>
            </a:r>
          </a:p>
          <a:p>
            <a:pPr marL="628650" lvl="1" indent="-171450">
              <a:buFont typeface="Wingdings" panose="05000000000000000000" pitchFamily="2" charset="2"/>
              <a:buChar char="§"/>
            </a:pPr>
            <a:r>
              <a:rPr lang="de-DE" dirty="0"/>
              <a:t>Z.B. Logistik- oder Reinigungsdienste, bei denen überlange Arbeitszeiten und niedrige Bezahlung verbreitet sind.</a:t>
            </a:r>
          </a:p>
          <a:p>
            <a:pPr marL="171450" indent="-171450">
              <a:buFont typeface="Wingdings" panose="05000000000000000000" pitchFamily="2" charset="2"/>
              <a:buChar char="§"/>
            </a:pPr>
            <a:r>
              <a:rPr lang="de-DE" dirty="0"/>
              <a:t>Fragen Sie sich manchmal, warum Lieferanten die Dienstleistungen, die Sie einkaufen, so billig anbieten können, wenn sie verpflichtet sind, ihren Mitarbeitenden faire Löhne zu zahlen? Wie wirkt sich dies auf Ihre Kaufentscheidungen aus?</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6</a:t>
            </a:fld>
            <a:endParaRPr lang="en-GB"/>
          </a:p>
        </p:txBody>
      </p:sp>
    </p:spTree>
    <p:extLst>
      <p:ext uri="{BB962C8B-B14F-4D97-AF65-F5344CB8AC3E}">
        <p14:creationId xmlns:p14="http://schemas.microsoft.com/office/powerpoint/2010/main" val="342341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Die </a:t>
            </a:r>
            <a:r>
              <a:rPr lang="de-DE" noProof="0" dirty="0"/>
              <a:t>internationale</a:t>
            </a:r>
            <a:r>
              <a:rPr lang="de-DE" dirty="0"/>
              <a:t> </a:t>
            </a:r>
            <a:r>
              <a:rPr lang="de-DE" noProof="0" dirty="0"/>
              <a:t>Gemeinschaft und die ILO definieren menschenwürdige Arbeit als die Bestrebungen, die alle Menschen für ihr Arbeitsleben haben: Produktive Arbeit unter Bedingungen von Freiheit, Gleichheit, Sicherheit und Menschenwürde. </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grundlegenden Rechte, die sichergestellt werden müssen, sind in den 4 fundamentalen Übereinkommen der ILO als Kernarbeitsnormen festgeschrieben: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dirty="0"/>
              <a:t>Freiheit von Kinder- und Zwangsarbeit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dirty="0"/>
              <a:t>Freiheit von Diskriminierung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dirty="0"/>
              <a:t>Recht auf Vereinigungsfreiheit und Kollektivverhandlungen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Menschenwürdige Arbeit ist auch Teil der Agenda für nachhaltige Entwicklung der UN (Ziel 8: Menschenwürdige Arbeit und Wirtschaftswachstum), welche Unternehmen dazu aufruft, so zu operieren, dass bessere Arbeitsbedingungen und Lebensunterhalte für Arbeitende unterstützt werden.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56D26-4784-43ED-A153-54D536AFD2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4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noProof="0" dirty="0"/>
              <a:t>Moderationshinweise: </a:t>
            </a:r>
            <a:endParaRPr lang="de-DE" noProof="0" dirty="0"/>
          </a:p>
          <a:p>
            <a:endParaRPr lang="de-DE" noProof="0" dirty="0"/>
          </a:p>
          <a:p>
            <a:r>
              <a:rPr lang="de-DE" noProof="0" dirty="0"/>
              <a:t>Für keine der Diskussionsfragen gibt es “falsche” oder “richtige” Antworten. Sie sind dazu gedacht, die Teilnehmenden zum Nachdenken und Teilen von Erfahrungen untereinander anzuregen. Dies unterstützt das Lernen deutlich besser, als wenn wir ihnen lediglich die Antwort “vorsagen”. </a:t>
            </a:r>
          </a:p>
          <a:p>
            <a:endParaRPr lang="de-DE" noProof="0" dirty="0"/>
          </a:p>
          <a:p>
            <a:r>
              <a:rPr lang="de-DE" noProof="0" dirty="0"/>
              <a:t>Einige weitere Fragen, um die Diskussion anzuregen: </a:t>
            </a:r>
          </a:p>
          <a:p>
            <a:pPr marL="171450" indent="-171450">
              <a:buFont typeface="Wingdings" panose="05000000000000000000" pitchFamily="2" charset="2"/>
              <a:buChar char="§"/>
            </a:pPr>
            <a:r>
              <a:rPr lang="de-DE" noProof="0" dirty="0"/>
              <a:t>Wenn Sie noch nie mit einem Zulieferbetrieb über die Verbesserung der Performance in der Umsetzung menschenwürdiger Arbeit gesprochen oder mit ihnen daran gearbeitet haben, weshalb ist das so? Es ist ja gut möglich, dass zumindest einige Ihre Standards nicht einhalten. </a:t>
            </a:r>
          </a:p>
          <a:p>
            <a:pPr marL="171450" indent="-171450">
              <a:buFont typeface="Wingdings" panose="05000000000000000000" pitchFamily="2" charset="2"/>
              <a:buChar char="§"/>
            </a:pPr>
            <a:r>
              <a:rPr lang="de-DE" noProof="0" dirty="0"/>
              <a:t>Haben Sie das Gefühl, dass Sie genug darüber wissen, was [Name Ihres Unternehmens] von Lieferanten verlangt, um es mit ihnen zu diskutieren? </a:t>
            </a:r>
          </a:p>
          <a:p>
            <a:pPr marL="171450" indent="-171450">
              <a:buFont typeface="Wingdings" panose="05000000000000000000" pitchFamily="2" charset="2"/>
              <a:buChar char="§"/>
            </a:pPr>
            <a:r>
              <a:rPr lang="de-DE" noProof="0" dirty="0"/>
              <a:t>Sind Sie der Ansicht, dass [Name Ihres Unternehmens] Sie bei der Ansprache und Einbindung von Lieferanten zu Menschenrechten und menschenwürdiger Arbeit unterstützt (oder geht es nur um Preis, Qualität und zeitliche Vorgaben)? </a:t>
            </a:r>
          </a:p>
          <a:p>
            <a:pPr marL="171450" indent="-171450">
              <a:buFont typeface="Wingdings" panose="05000000000000000000" pitchFamily="2" charset="2"/>
              <a:buChar char="§"/>
            </a:pPr>
            <a:endParaRPr lang="de-DE" noProof="0" dirty="0"/>
          </a:p>
          <a:p>
            <a:pPr marL="0" indent="0">
              <a:buFont typeface="Wingdings" panose="05000000000000000000" pitchFamily="2" charset="2"/>
              <a:buNone/>
            </a:pPr>
            <a:r>
              <a:rPr lang="de-DE" noProof="0" dirty="0"/>
              <a:t>Herausforderungen könnten sein:</a:t>
            </a:r>
          </a:p>
          <a:p>
            <a:pPr marL="171450" indent="-171450">
              <a:buFont typeface="Wingdings" panose="05000000000000000000" pitchFamily="2" charset="2"/>
              <a:buChar char="§"/>
            </a:pPr>
            <a:r>
              <a:rPr lang="de-DE" noProof="0" dirty="0"/>
              <a:t>Ich habe keine Zeit, diese Diskussionen zu haben.</a:t>
            </a:r>
          </a:p>
          <a:p>
            <a:pPr marL="171450" indent="-171450">
              <a:buFont typeface="Wingdings" panose="05000000000000000000" pitchFamily="2" charset="2"/>
              <a:buChar char="§"/>
            </a:pPr>
            <a:r>
              <a:rPr lang="de-DE" noProof="0" dirty="0"/>
              <a:t>Es kam bisher nie auf (weshalb nicht? S. oben).</a:t>
            </a:r>
          </a:p>
          <a:p>
            <a:pPr marL="171450" indent="-171450">
              <a:buFont typeface="Wingdings" panose="05000000000000000000" pitchFamily="2" charset="2"/>
              <a:buChar char="§"/>
            </a:pPr>
            <a:r>
              <a:rPr lang="de-DE" noProof="0" dirty="0"/>
              <a:t>Meine Leistung wird nicht an Verbesserungen bei den Zulieferbetrieben gemessen, sondern nur anhand der Fähigkeit, niedrigere Kosten für [Name Ihres Unternehmens] zu erzielen. </a:t>
            </a:r>
          </a:p>
          <a:p>
            <a:pPr marL="171450" indent="-171450">
              <a:buFont typeface="Wingdings" panose="05000000000000000000" pitchFamily="2" charset="2"/>
              <a:buChar char="§"/>
            </a:pPr>
            <a:r>
              <a:rPr lang="de-DE" noProof="0" dirty="0"/>
              <a:t>Lieferanten weigern sich, diese Unterhaltungen zu haben (weshalb denken Sie, ist das so?).</a:t>
            </a:r>
          </a:p>
          <a:p>
            <a:pPr marL="171450" indent="-171450">
              <a:buFont typeface="Wingdings" panose="05000000000000000000" pitchFamily="2" charset="2"/>
              <a:buChar char="§"/>
            </a:pPr>
            <a:r>
              <a:rPr lang="de-DE" noProof="0" dirty="0"/>
              <a:t>Lieferanten wissen nicht, worüber ich spreche, wenn ich von Menschenrechten spreche.</a:t>
            </a:r>
          </a:p>
          <a:p>
            <a:pPr marL="171450" indent="-171450">
              <a:buFont typeface="Wingdings" panose="05000000000000000000" pitchFamily="2" charset="2"/>
              <a:buChar char="§"/>
            </a:pPr>
            <a:r>
              <a:rPr lang="de-DE" noProof="0" dirty="0"/>
              <a:t>Lieferanten verstehen nicht, weshalb es für sie Vorteile hat, ihre Arbeitsbedingungen und Menschenrechtsperformance zu verbessern.</a:t>
            </a:r>
          </a:p>
          <a:p>
            <a:pPr marL="0" indent="0">
              <a:buFont typeface="Wingdings" panose="05000000000000000000" pitchFamily="2" charset="2"/>
              <a:buNone/>
            </a:pPr>
            <a:endParaRPr lang="de-DE" noProof="0" dirty="0"/>
          </a:p>
          <a:p>
            <a:pPr marL="0" indent="0">
              <a:buFont typeface="Wingdings" panose="05000000000000000000" pitchFamily="2" charset="2"/>
              <a:buNone/>
            </a:pPr>
            <a:r>
              <a:rPr lang="de-DE" noProof="0" dirty="0"/>
              <a:t>Was hat funktioniert: </a:t>
            </a:r>
          </a:p>
          <a:p>
            <a:pPr marL="171450" indent="-171450">
              <a:buFont typeface="Wingdings" panose="05000000000000000000" pitchFamily="2" charset="2"/>
              <a:buChar char="§"/>
            </a:pPr>
            <a:r>
              <a:rPr lang="de-DE" noProof="0" dirty="0"/>
              <a:t>Diese Unterhaltung als Teil einer allgemeinen, strategischen oder Beziehungsdiskussion angehen, nicht zum Zeitpunkt, an dem man versucht, einen Vertrag unterzeichnet zu bekommen</a:t>
            </a:r>
          </a:p>
          <a:p>
            <a:pPr marL="171450" indent="-171450">
              <a:buFont typeface="Wingdings" panose="05000000000000000000" pitchFamily="2" charset="2"/>
              <a:buChar char="§"/>
            </a:pPr>
            <a:r>
              <a:rPr lang="de-DE" noProof="0" dirty="0"/>
              <a:t>Diese Unterhaltung mit jemandem führen, zu dem/der ich eine gute Beziehung habe</a:t>
            </a:r>
          </a:p>
          <a:p>
            <a:pPr marL="171450" indent="-171450">
              <a:buFont typeface="Wingdings" panose="05000000000000000000" pitchFamily="2" charset="2"/>
              <a:buChar char="§"/>
            </a:pPr>
            <a:r>
              <a:rPr lang="de-DE" noProof="0" dirty="0"/>
              <a:t>Eine Ausdrucksweise wählen, die Lieferbetriebe verstehen – z.B. “faire Löhne und Arbeitszeiten” anstelle von “Arbeitsrechten”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noProof="0" dirty="0"/>
              <a:t>Die Vorteile hervorheben, z.B. größere Produktivität, bessere Produktqualität und –</a:t>
            </a:r>
            <a:r>
              <a:rPr lang="de-DE" noProof="0" dirty="0" err="1"/>
              <a:t>verlässlichkeit</a:t>
            </a:r>
            <a:r>
              <a:rPr lang="de-DE" noProof="0" dirty="0"/>
              <a:t>, geringere Fehlzeiten und geringere Fluktuation als Resultate einer stabileren und motivierten Belegschaft aufgrund besserer ethischer Standards</a:t>
            </a:r>
            <a:endParaRPr lang="de-DE" dirty="0"/>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8</a:t>
            </a:fld>
            <a:endParaRPr lang="en-GB"/>
          </a:p>
        </p:txBody>
      </p:sp>
    </p:spTree>
    <p:extLst>
      <p:ext uri="{BB962C8B-B14F-4D97-AF65-F5344CB8AC3E}">
        <p14:creationId xmlns:p14="http://schemas.microsoft.com/office/powerpoint/2010/main" val="59098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noProof="0" dirty="0"/>
              <a:t>Moderationshinweise:</a:t>
            </a:r>
            <a:r>
              <a:rPr lang="de-DE" noProof="0" dirty="0"/>
              <a:t> </a:t>
            </a:r>
          </a:p>
          <a:p>
            <a:endParaRPr lang="de-DE" noProof="0" dirty="0"/>
          </a:p>
          <a:p>
            <a:r>
              <a:rPr lang="de-DE" b="1" noProof="0" dirty="0"/>
              <a:t>Check-In-Frage:</a:t>
            </a:r>
            <a:r>
              <a:rPr lang="de-DE" noProof="0" dirty="0"/>
              <a:t> </a:t>
            </a:r>
          </a:p>
          <a:p>
            <a:r>
              <a:rPr lang="de-DE" noProof="0" dirty="0"/>
              <a:t>Es gibt keine richtigen oder falschen Antworten. Die Teilnehmenden werden ermutigt, darüber nachzudenken, was potenzielle Auswirkungen auf menschenwürdige Arbeit sein könnten und wie diese mit ihrer Rolle zusammenhängen könnten. Einige Fragen, um die Diskussion anzuregen, stehen unten; Moderator*innen werden jedoch ermutigt, die Teilnehmenden zunächst über die Frage nachdenken und antworten zu lassen, ohne im Voraus zu viele Detailinformationen zu geben. Im folgenden Abschnitt erhalten die Teilnehmenden ein besseres Verständnis dafür, warum dies für sie/ihr Unternehmen relevant ist. </a:t>
            </a:r>
          </a:p>
          <a:p>
            <a:endParaRPr lang="de-DE" noProof="0" dirty="0"/>
          </a:p>
          <a:p>
            <a:r>
              <a:rPr lang="de-DE" b="1" noProof="0" dirty="0"/>
              <a:t>Fragen, um die Diskussion anzuregen:</a:t>
            </a:r>
          </a:p>
          <a:p>
            <a:pPr marL="171450" indent="-171450">
              <a:buFont typeface="Wingdings" panose="05000000000000000000" pitchFamily="2" charset="2"/>
              <a:buChar char="§"/>
            </a:pPr>
            <a:r>
              <a:rPr lang="de-DE" noProof="0" dirty="0"/>
              <a:t>Wenn Sie Zulieferbetriebe auffordern, den Verhaltenskodex für Lieferanten (oder ähnliches) zu unterzeichnen, bekommen Sie dann jemals Fragen zurück, was einzelne Fragen bedeuten und inwiefern sie für den Lieferanten relevant sind?</a:t>
            </a:r>
          </a:p>
          <a:p>
            <a:pPr marL="171450" indent="-171450">
              <a:buFont typeface="Wingdings" panose="05000000000000000000" pitchFamily="2" charset="2"/>
              <a:buChar char="§"/>
            </a:pPr>
            <a:r>
              <a:rPr lang="de-DE" noProof="0" dirty="0"/>
              <a:t>Vielleicht haben Sie gelesen, dass bestimmte Produkte und Dienstleistungen mit schlechten Arbeitsbedingungen verbunden sein können. </a:t>
            </a:r>
          </a:p>
          <a:p>
            <a:pPr marL="628650" lvl="1" indent="-171450">
              <a:buFont typeface="Wingdings" panose="05000000000000000000" pitchFamily="2" charset="2"/>
              <a:buChar char="§"/>
            </a:pPr>
            <a:r>
              <a:rPr lang="de-DE" noProof="0" dirty="0"/>
              <a:t>Z.B. Produkte, die Mica/Glimmer enthalten, dessen Abbau oft mit Zwangsarbeit und schlechtem Arbeitsschutz in Verbindung gebracht wird. </a:t>
            </a:r>
          </a:p>
          <a:p>
            <a:pPr marL="628650" lvl="1" indent="-171450">
              <a:buFont typeface="Wingdings" panose="05000000000000000000" pitchFamily="2" charset="2"/>
              <a:buChar char="§"/>
            </a:pPr>
            <a:r>
              <a:rPr lang="de-DE" noProof="0" dirty="0"/>
              <a:t>Z.B. Logistik- oder Reinigungsdienste, bei denen überlange Arbeitszeiten und niedrige Bezahlung verbreitet sind.</a:t>
            </a:r>
          </a:p>
          <a:p>
            <a:pPr marL="171450" indent="-171450">
              <a:buFont typeface="Wingdings" panose="05000000000000000000" pitchFamily="2" charset="2"/>
              <a:buChar char="§"/>
            </a:pPr>
            <a:r>
              <a:rPr lang="de-DE" noProof="0" dirty="0"/>
              <a:t>Fragen Sie sich manchmal, warum Lieferanten die Dienstleistungen, die Sie einkaufen, so billig anbieten können, wenn sie verpflichtet sind, ihren Mitarbeitenden faire Löhne zu zahlen? Wie wirkt sich dies auf Ihre Kaufentscheidungen aus?</a:t>
            </a:r>
          </a:p>
          <a:p>
            <a:pPr marL="171450" indent="-171450">
              <a:buFont typeface="Wingdings" panose="05000000000000000000" pitchFamily="2" charset="2"/>
              <a:buChar char="§"/>
            </a:pPr>
            <a:endParaRPr lang="de-DE" noProof="0" dirty="0"/>
          </a:p>
          <a:p>
            <a:pPr marL="171450" indent="-171450">
              <a:buFont typeface="Wingdings" panose="05000000000000000000" pitchFamily="2" charset="2"/>
              <a:buChar char="§"/>
            </a:pPr>
            <a:endParaRPr lang="de-DE" noProof="0" dirty="0"/>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9</a:t>
            </a:fld>
            <a:endParaRPr lang="en-GB"/>
          </a:p>
        </p:txBody>
      </p:sp>
    </p:spTree>
    <p:extLst>
      <p:ext uri="{BB962C8B-B14F-4D97-AF65-F5344CB8AC3E}">
        <p14:creationId xmlns:p14="http://schemas.microsoft.com/office/powerpoint/2010/main" val="187476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10</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noProof="0" dirty="0"/>
              <a:t>Moderationshinweise:</a:t>
            </a:r>
          </a:p>
          <a:p>
            <a:endParaRPr lang="de-DE" noProof="0" dirty="0"/>
          </a:p>
          <a:p>
            <a:r>
              <a:rPr lang="de-DE" noProof="0" dirty="0"/>
              <a:t>Dies ist ein “Einstieg” für die folgenden Informationsfolien – Ziel ist, Teilnehmende dazu zu bringen, sich mit den Fragen auseinanderzusetzen und über mögliche Vorteile nachzudenken. </a:t>
            </a:r>
          </a:p>
          <a:p>
            <a:r>
              <a:rPr lang="de-DE" noProof="0" dirty="0"/>
              <a:t>Teilnehmende werden gebeten, die Fragen 5 Minuten lang zu zweit zu diskutieren und ihre Überlegungen festzuhalten. </a:t>
            </a:r>
          </a:p>
          <a:p>
            <a:r>
              <a:rPr lang="de-DE" noProof="0" dirty="0"/>
              <a:t>Teilnehmende finden sich im Plenum zusammen und jedes Zweierteam teilt seine Reflektionen. </a:t>
            </a:r>
          </a:p>
          <a:p>
            <a:endParaRPr lang="de-DE" noProof="0" dirty="0"/>
          </a:p>
          <a:p>
            <a:r>
              <a:rPr lang="de-DE" noProof="0" dirty="0"/>
              <a:t>Der/die Moderator*in kann Post-</a:t>
            </a:r>
            <a:r>
              <a:rPr lang="de-DE" noProof="0" dirty="0" err="1"/>
              <a:t>Its</a:t>
            </a:r>
            <a:r>
              <a:rPr lang="de-DE" noProof="0" dirty="0"/>
              <a:t> nutzen um die Reflektionen zu notieren und auf einem Flipchart anzubringen. Wenn die Zweierteams ihre Überlegungen teilen, werden lediglich neue Gedanken zu den bereits auf dem Flipchart notierten hinzugefügt. </a:t>
            </a:r>
          </a:p>
          <a:p>
            <a:endParaRPr lang="de-DE" noProof="0" dirty="0"/>
          </a:p>
          <a:p>
            <a:r>
              <a:rPr lang="de-DE" noProof="0" dirty="0"/>
              <a:t>Sollten Teilnehmende nicht von sich auf viele Ideen kommen (was unwahrscheinlich ist, Sie werden überrascht sein!), können Sie einfach mit der nächsten Folie weitermachen und die dort enthaltenen Informationen vorstellen. </a:t>
            </a:r>
            <a:endParaRPr lang="de-DE"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11</a:t>
            </a:fld>
            <a:endParaRPr lang="en-GB"/>
          </a:p>
        </p:txBody>
      </p:sp>
    </p:spTree>
    <p:extLst>
      <p:ext uri="{BB962C8B-B14F-4D97-AF65-F5344CB8AC3E}">
        <p14:creationId xmlns:p14="http://schemas.microsoft.com/office/powerpoint/2010/main" val="1210121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UNG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BBE067-214E-4083-A7AC-7F0C594AE26C}"/>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54C3654-6AB9-4D36-AA63-C6B023360B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3314700" y="1371600"/>
            <a:ext cx="7989227" cy="4114800"/>
          </a:xfrm>
        </p:spPr>
        <p:txBody>
          <a:bodyPr anchor="ctr">
            <a:noAutofit/>
          </a:bodyPr>
          <a:lstStyle>
            <a:lvl1pPr algn="l">
              <a:defRPr sz="4000" b="0" i="0" cap="none" baseline="0">
                <a:solidFill>
                  <a:schemeClr val="bg1"/>
                </a:solidFill>
                <a:latin typeface="Flama-Extrabold"/>
                <a:cs typeface="Flama-Extrabold"/>
              </a:defRPr>
            </a:lvl1pPr>
          </a:lstStyle>
          <a:p>
            <a:r>
              <a:rPr lang="en-US"/>
              <a:t>CLICK TO EDIT MASTER TITLE LONGER TITLE GOES HERE</a:t>
            </a:r>
          </a:p>
        </p:txBody>
      </p:sp>
      <p:cxnSp>
        <p:nvCxnSpPr>
          <p:cNvPr id="5" name="Straight Connector 4">
            <a:extLst>
              <a:ext uri="{FF2B5EF4-FFF2-40B4-BE49-F238E27FC236}">
                <a16:creationId xmlns:a16="http://schemas.microsoft.com/office/drawing/2014/main" id="{AA2A5379-23B3-457C-BED2-7DD3DEDC8F9A}"/>
              </a:ext>
            </a:extLst>
          </p:cNvPr>
          <p:cNvCxnSpPr>
            <a:cxnSpLocks/>
          </p:cNvCxnSpPr>
          <p:nvPr userDrawn="1"/>
        </p:nvCxnSpPr>
        <p:spPr>
          <a:xfrm>
            <a:off x="3111502" y="1371600"/>
            <a:ext cx="0" cy="4114800"/>
          </a:xfrm>
          <a:prstGeom prst="line">
            <a:avLst/>
          </a:prstGeom>
          <a:ln w="19050">
            <a:solidFill>
              <a:srgbClr val="E6E6E6"/>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F43A604-F764-4E7E-AA9C-195A883B4C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899" y="2650347"/>
            <a:ext cx="1502998" cy="1525906"/>
          </a:xfrm>
          <a:prstGeom prst="rect">
            <a:avLst/>
          </a:prstGeom>
        </p:spPr>
      </p:pic>
    </p:spTree>
    <p:extLst>
      <p:ext uri="{BB962C8B-B14F-4D97-AF65-F5344CB8AC3E}">
        <p14:creationId xmlns:p14="http://schemas.microsoft.com/office/powerpoint/2010/main" val="173734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 - Media &amp; Text">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058B2E7-1E06-44D2-9644-C0E2D946583B}"/>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22" name="Subtitle 2">
            <a:extLst>
              <a:ext uri="{FF2B5EF4-FFF2-40B4-BE49-F238E27FC236}">
                <a16:creationId xmlns:a16="http://schemas.microsoft.com/office/drawing/2014/main" id="{9B6B055A-9765-48AC-8270-D9C4AE3E895B}"/>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Rectangle 8">
            <a:extLst>
              <a:ext uri="{FF2B5EF4-FFF2-40B4-BE49-F238E27FC236}">
                <a16:creationId xmlns:a16="http://schemas.microsoft.com/office/drawing/2014/main" id="{941D4CC6-E100-4498-80EA-E4FFE106A38D}"/>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5CDBBD4-F1F9-4842-8691-908DDDF5760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932702F3-1640-493B-B93F-4C37477A646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
        <p:nvSpPr>
          <p:cNvPr id="20" name="Content Placeholder 4">
            <a:extLst>
              <a:ext uri="{FF2B5EF4-FFF2-40B4-BE49-F238E27FC236}">
                <a16:creationId xmlns:a16="http://schemas.microsoft.com/office/drawing/2014/main" id="{80030E8E-3BDD-40DB-AAC6-D6D6231A06F4}"/>
              </a:ext>
            </a:extLst>
          </p:cNvPr>
          <p:cNvSpPr>
            <a:spLocks noGrp="1"/>
          </p:cNvSpPr>
          <p:nvPr>
            <p:ph sz="quarter" idx="11"/>
          </p:nvPr>
        </p:nvSpPr>
        <p:spPr>
          <a:xfrm>
            <a:off x="575094" y="691755"/>
            <a:ext cx="5080000" cy="548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412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 Image &amp; Tex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495434" y="2833158"/>
            <a:ext cx="2766984" cy="838201"/>
          </a:xfrm>
        </p:spPr>
        <p:txBody>
          <a:bodyPr/>
          <a:lstStyle>
            <a:lvl1pPr algn="ctr">
              <a:defRPr/>
            </a:lvl1pPr>
          </a:lstStyle>
          <a:p>
            <a:pPr lvl="0"/>
            <a:r>
              <a:rPr lang="en-US"/>
              <a:t>Overlay image</a:t>
            </a:r>
            <a:endParaRPr lang="en-GB"/>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Rectangle 1">
            <a:extLst>
              <a:ext uri="{FF2B5EF4-FFF2-40B4-BE49-F238E27FC236}">
                <a16:creationId xmlns:a16="http://schemas.microsoft.com/office/drawing/2014/main" id="{9CDC136A-8E11-4F8F-81CD-76653A59BB45}"/>
              </a:ext>
            </a:extLst>
          </p:cNvPr>
          <p:cNvSpPr/>
          <p:nvPr userDrawn="1"/>
        </p:nvSpPr>
        <p:spPr>
          <a:xfrm>
            <a:off x="183340" y="332316"/>
            <a:ext cx="5391174" cy="5839888"/>
          </a:xfrm>
          <a:prstGeom prst="rect">
            <a:avLst/>
          </a:prstGeom>
          <a:no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4BDE39E8-3610-4921-92C8-3ADA0EF8C40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5F6DCC7-5E1A-47D3-A559-A547FA77BFF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Slide Number Placeholder 8">
            <a:extLst>
              <a:ext uri="{FF2B5EF4-FFF2-40B4-BE49-F238E27FC236}">
                <a16:creationId xmlns:a16="http://schemas.microsoft.com/office/drawing/2014/main" id="{ECD175AE-514D-455C-8FCE-9A951EB8C3F2}"/>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
        <p:nvSpPr>
          <p:cNvPr id="16" name="Title 1">
            <a:extLst>
              <a:ext uri="{FF2B5EF4-FFF2-40B4-BE49-F238E27FC236}">
                <a16:creationId xmlns:a16="http://schemas.microsoft.com/office/drawing/2014/main" id="{1BC8545F-68E4-4CCF-ACF1-545803453E04}"/>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7" name="Subtitle 2">
            <a:extLst>
              <a:ext uri="{FF2B5EF4-FFF2-40B4-BE49-F238E27FC236}">
                <a16:creationId xmlns:a16="http://schemas.microsoft.com/office/drawing/2014/main" id="{F1F17CC4-3D94-4389-BB4B-463631057297}"/>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124794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oi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a:xfrm>
            <a:off x="836889" y="1540419"/>
            <a:ext cx="8569739" cy="3777169"/>
          </a:xfrm>
        </p:spPr>
        <p:txBody>
          <a:bodyPr anchor="ctr">
            <a:noAutofit/>
          </a:bodyPr>
          <a:lstStyle>
            <a:lvl1pPr algn="l">
              <a:defRPr sz="3600" b="0" i="0" cap="all">
                <a:solidFill>
                  <a:schemeClr val="bg1"/>
                </a:solidFill>
                <a:latin typeface="Flama-Extrabold"/>
                <a:cs typeface="Flama-Extrabold"/>
              </a:defRPr>
            </a:lvl1pPr>
          </a:lstStyle>
          <a:p>
            <a:r>
              <a:rPr lang="en-US"/>
              <a:t>Click to edit Master title</a:t>
            </a:r>
          </a:p>
        </p:txBody>
      </p:sp>
    </p:spTree>
    <p:extLst>
      <p:ext uri="{BB962C8B-B14F-4D97-AF65-F5344CB8AC3E}">
        <p14:creationId xmlns:p14="http://schemas.microsoft.com/office/powerpoint/2010/main" val="346684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Quote">
    <p:spTree>
      <p:nvGrpSpPr>
        <p:cNvPr id="1" name=""/>
        <p:cNvGrpSpPr/>
        <p:nvPr/>
      </p:nvGrpSpPr>
      <p:grpSpPr>
        <a:xfrm>
          <a:off x="0" y="0"/>
          <a:ext cx="0" cy="0"/>
          <a:chOff x="0" y="0"/>
          <a:chExt cx="0" cy="0"/>
        </a:xfrm>
      </p:grpSpPr>
      <p:sp>
        <p:nvSpPr>
          <p:cNvPr id="11" name="Rectangle 10"/>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6" name="Text Placeholder 5"/>
          <p:cNvSpPr>
            <a:spLocks noGrp="1"/>
          </p:cNvSpPr>
          <p:nvPr>
            <p:ph type="body" sz="quarter" idx="10" hasCustomPrompt="1"/>
          </p:nvPr>
        </p:nvSpPr>
        <p:spPr>
          <a:xfrm>
            <a:off x="8420100" y="1981203"/>
            <a:ext cx="3365506" cy="3855691"/>
          </a:xfrm>
        </p:spPr>
        <p:txBody>
          <a:bodyPr/>
          <a:lstStyle>
            <a:lvl1pPr>
              <a:defRPr sz="2800">
                <a:solidFill>
                  <a:schemeClr val="bg1"/>
                </a:solidFill>
                <a:latin typeface="+mj-lt"/>
              </a:defRPr>
            </a:lvl1pPr>
            <a:lvl2pPr>
              <a:defRPr sz="3600">
                <a:solidFill>
                  <a:schemeClr val="bg1"/>
                </a:solidFill>
                <a:latin typeface="+mj-lt"/>
              </a:defRPr>
            </a:lvl2pPr>
            <a:lvl3pPr>
              <a:defRPr sz="28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EDIT MASTER TEXT</a:t>
            </a:r>
            <a:endParaRPr lang="en-GB"/>
          </a:p>
        </p:txBody>
      </p:sp>
      <p:sp>
        <p:nvSpPr>
          <p:cNvPr id="12" name="Rectangle 11">
            <a:extLst>
              <a:ext uri="{FF2B5EF4-FFF2-40B4-BE49-F238E27FC236}">
                <a16:creationId xmlns:a16="http://schemas.microsoft.com/office/drawing/2014/main" id="{C574BD23-70A0-47FC-BC74-EF17EB8B89F1}"/>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B030E23-227F-44B3-8DB2-76AF422E4C0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47CAC7E3-6F94-4308-9454-329F25F8FF4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pic>
        <p:nvPicPr>
          <p:cNvPr id="20" name="Picture 19">
            <a:extLst>
              <a:ext uri="{FF2B5EF4-FFF2-40B4-BE49-F238E27FC236}">
                <a16:creationId xmlns:a16="http://schemas.microsoft.com/office/drawing/2014/main" id="{D2F03DCE-3980-49DB-926E-4404481DAE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286" t="20721" r="32316" b="56646"/>
          <a:stretch/>
        </p:blipFill>
        <p:spPr>
          <a:xfrm>
            <a:off x="7874006" y="124230"/>
            <a:ext cx="1866901" cy="1552170"/>
          </a:xfrm>
          <a:prstGeom prst="rect">
            <a:avLst/>
          </a:prstGeom>
        </p:spPr>
      </p:pic>
      <p:sp>
        <p:nvSpPr>
          <p:cNvPr id="21" name="Title 1">
            <a:extLst>
              <a:ext uri="{FF2B5EF4-FFF2-40B4-BE49-F238E27FC236}">
                <a16:creationId xmlns:a16="http://schemas.microsoft.com/office/drawing/2014/main" id="{2517733D-707E-4D22-873A-16C4615C5F43}"/>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22" name="Subtitle 2">
            <a:extLst>
              <a:ext uri="{FF2B5EF4-FFF2-40B4-BE49-F238E27FC236}">
                <a16:creationId xmlns:a16="http://schemas.microsoft.com/office/drawing/2014/main" id="{DBE48BDB-8081-4326-A1E1-BF360FD6078D}"/>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39989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Colum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370F85-0667-4A2C-83C6-63F69ACD5033}"/>
              </a:ext>
            </a:extLst>
          </p:cNvPr>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5" name="Text Placeholder 4"/>
          <p:cNvSpPr>
            <a:spLocks noGrp="1"/>
          </p:cNvSpPr>
          <p:nvPr>
            <p:ph type="body" sz="quarter" idx="10"/>
          </p:nvPr>
        </p:nvSpPr>
        <p:spPr>
          <a:xfrm>
            <a:off x="8445500" y="691762"/>
            <a:ext cx="3314700" cy="5480445"/>
          </a:xfrm>
        </p:spPr>
        <p:txBody>
          <a:bodyPr/>
          <a:lstStyle>
            <a:lvl1pPr marL="285750" indent="-285750">
              <a:buFont typeface="Arial" panose="020B0604020202020204" pitchFamily="34" charset="0"/>
              <a:buChar cha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0" name="Rectangle 9">
            <a:extLst>
              <a:ext uri="{FF2B5EF4-FFF2-40B4-BE49-F238E27FC236}">
                <a16:creationId xmlns:a16="http://schemas.microsoft.com/office/drawing/2014/main" id="{AF28A0DA-73EB-46AC-819E-47CA12CC20C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C1C9A6A-8E13-4B12-B39A-5107900DCE8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Slide Number Placeholder 8">
            <a:extLst>
              <a:ext uri="{FF2B5EF4-FFF2-40B4-BE49-F238E27FC236}">
                <a16:creationId xmlns:a16="http://schemas.microsoft.com/office/drawing/2014/main" id="{120E6D0D-78C7-4A95-AEE0-71702115940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
        <p:nvSpPr>
          <p:cNvPr id="14" name="Title 1">
            <a:extLst>
              <a:ext uri="{FF2B5EF4-FFF2-40B4-BE49-F238E27FC236}">
                <a16:creationId xmlns:a16="http://schemas.microsoft.com/office/drawing/2014/main" id="{B7BDE49B-F641-489E-94E5-EBB3A5AAE61C}"/>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8" name="Subtitle 2">
            <a:extLst>
              <a:ext uri="{FF2B5EF4-FFF2-40B4-BE49-F238E27FC236}">
                <a16:creationId xmlns:a16="http://schemas.microsoft.com/office/drawing/2014/main" id="{1A2C0B3B-EE70-4FFE-B648-38B18DE82653}"/>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213022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 Chart &amp; Text">
    <p:spTree>
      <p:nvGrpSpPr>
        <p:cNvPr id="1" name=""/>
        <p:cNvGrpSpPr/>
        <p:nvPr/>
      </p:nvGrpSpPr>
      <p:grpSpPr>
        <a:xfrm>
          <a:off x="0" y="0"/>
          <a:ext cx="0" cy="0"/>
          <a:chOff x="0" y="0"/>
          <a:chExt cx="0" cy="0"/>
        </a:xfrm>
      </p:grpSpPr>
      <p:sp>
        <p:nvSpPr>
          <p:cNvPr id="14" name="Content Placeholder 2"/>
          <p:cNvSpPr txBox="1">
            <a:spLocks/>
          </p:cNvSpPr>
          <p:nvPr userDrawn="1"/>
        </p:nvSpPr>
        <p:spPr>
          <a:xfrm>
            <a:off x="7904928" y="1381186"/>
            <a:ext cx="2614301" cy="3931217"/>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pPr>
            <a:endParaRPr lang="en-GB" sz="1200"/>
          </a:p>
        </p:txBody>
      </p:sp>
      <p:sp>
        <p:nvSpPr>
          <p:cNvPr id="18" name="Content Placeholder 9"/>
          <p:cNvSpPr>
            <a:spLocks noGrp="1"/>
          </p:cNvSpPr>
          <p:nvPr>
            <p:ph idx="1"/>
          </p:nvPr>
        </p:nvSpPr>
        <p:spPr>
          <a:xfrm>
            <a:off x="575093" y="1381176"/>
            <a:ext cx="3351333" cy="1274590"/>
          </a:xfrm>
        </p:spPr>
        <p:txBody>
          <a:bodyPr>
            <a:noAutofit/>
          </a:bodyPr>
          <a:lstStyle>
            <a:lvl1pPr marL="0" indent="0">
              <a:buNone/>
              <a:defRPr/>
            </a:lvl1pPr>
          </a:lstStyle>
          <a:p>
            <a:endParaRPr lang="en-GB"/>
          </a:p>
        </p:txBody>
      </p:sp>
      <p:sp>
        <p:nvSpPr>
          <p:cNvPr id="19" name="Content Placeholder 9"/>
          <p:cNvSpPr>
            <a:spLocks noGrp="1"/>
          </p:cNvSpPr>
          <p:nvPr>
            <p:ph idx="13"/>
          </p:nvPr>
        </p:nvSpPr>
        <p:spPr>
          <a:xfrm>
            <a:off x="4397538" y="1381176"/>
            <a:ext cx="3351333" cy="1274590"/>
          </a:xfrm>
        </p:spPr>
        <p:txBody>
          <a:bodyPr>
            <a:noAutofit/>
          </a:bodyPr>
          <a:lstStyle>
            <a:lvl1pPr marL="0" indent="0">
              <a:buNone/>
              <a:defRPr/>
            </a:lvl1pPr>
          </a:lstStyle>
          <a:p>
            <a:endParaRPr lang="en-GB"/>
          </a:p>
        </p:txBody>
      </p:sp>
      <p:sp>
        <p:nvSpPr>
          <p:cNvPr id="20" name="Content Placeholder 9"/>
          <p:cNvSpPr>
            <a:spLocks noGrp="1"/>
          </p:cNvSpPr>
          <p:nvPr>
            <p:ph idx="14"/>
          </p:nvPr>
        </p:nvSpPr>
        <p:spPr>
          <a:xfrm>
            <a:off x="8219984" y="1381176"/>
            <a:ext cx="3351333" cy="1274590"/>
          </a:xfrm>
        </p:spPr>
        <p:txBody>
          <a:bodyPr>
            <a:noAutofit/>
          </a:bodyPr>
          <a:lstStyle>
            <a:lvl1pPr marL="0" indent="0">
              <a:buNone/>
              <a:defRPr/>
            </a:lvl1pPr>
          </a:lstStyle>
          <a:p>
            <a:endParaRPr lang="en-GB"/>
          </a:p>
        </p:txBody>
      </p:sp>
      <p:sp>
        <p:nvSpPr>
          <p:cNvPr id="21" name="Content Placeholder 9"/>
          <p:cNvSpPr>
            <a:spLocks noGrp="1"/>
          </p:cNvSpPr>
          <p:nvPr>
            <p:ph idx="15"/>
          </p:nvPr>
        </p:nvSpPr>
        <p:spPr>
          <a:xfrm>
            <a:off x="575093" y="2892360"/>
            <a:ext cx="3351333" cy="1274590"/>
          </a:xfrm>
        </p:spPr>
        <p:txBody>
          <a:bodyPr>
            <a:noAutofit/>
          </a:bodyPr>
          <a:lstStyle>
            <a:lvl1pPr marL="0" indent="0">
              <a:buNone/>
              <a:defRPr/>
            </a:lvl1pPr>
          </a:lstStyle>
          <a:p>
            <a:endParaRPr lang="en-GB"/>
          </a:p>
        </p:txBody>
      </p:sp>
      <p:sp>
        <p:nvSpPr>
          <p:cNvPr id="22" name="Content Placeholder 9"/>
          <p:cNvSpPr>
            <a:spLocks noGrp="1"/>
          </p:cNvSpPr>
          <p:nvPr>
            <p:ph idx="16"/>
          </p:nvPr>
        </p:nvSpPr>
        <p:spPr>
          <a:xfrm>
            <a:off x="4397538" y="2892360"/>
            <a:ext cx="3351333" cy="1274590"/>
          </a:xfrm>
        </p:spPr>
        <p:txBody>
          <a:bodyPr>
            <a:noAutofit/>
          </a:bodyPr>
          <a:lstStyle>
            <a:lvl1pPr marL="0" indent="0">
              <a:buNone/>
              <a:defRPr/>
            </a:lvl1pPr>
          </a:lstStyle>
          <a:p>
            <a:endParaRPr lang="en-GB"/>
          </a:p>
        </p:txBody>
      </p:sp>
      <p:sp>
        <p:nvSpPr>
          <p:cNvPr id="23" name="Content Placeholder 9"/>
          <p:cNvSpPr>
            <a:spLocks noGrp="1"/>
          </p:cNvSpPr>
          <p:nvPr>
            <p:ph idx="17"/>
          </p:nvPr>
        </p:nvSpPr>
        <p:spPr>
          <a:xfrm>
            <a:off x="8219984" y="2892360"/>
            <a:ext cx="3351333" cy="1274590"/>
          </a:xfrm>
        </p:spPr>
        <p:txBody>
          <a:bodyPr>
            <a:noAutofit/>
          </a:bodyPr>
          <a:lstStyle>
            <a:lvl1pPr marL="0" indent="0">
              <a:buNone/>
              <a:defRPr/>
            </a:lvl1pPr>
          </a:lstStyle>
          <a:p>
            <a:endParaRPr lang="en-GB"/>
          </a:p>
        </p:txBody>
      </p:sp>
      <p:sp>
        <p:nvSpPr>
          <p:cNvPr id="24" name="Content Placeholder 9"/>
          <p:cNvSpPr>
            <a:spLocks noGrp="1"/>
          </p:cNvSpPr>
          <p:nvPr>
            <p:ph idx="18"/>
          </p:nvPr>
        </p:nvSpPr>
        <p:spPr>
          <a:xfrm>
            <a:off x="575093" y="4459396"/>
            <a:ext cx="1620000" cy="1620000"/>
          </a:xfrm>
        </p:spPr>
        <p:txBody>
          <a:bodyPr>
            <a:noAutofit/>
          </a:bodyPr>
          <a:lstStyle>
            <a:lvl1pPr marL="0" indent="0">
              <a:buNone/>
              <a:defRPr sz="1200"/>
            </a:lvl1pPr>
          </a:lstStyle>
          <a:p>
            <a:endParaRPr lang="en-GB"/>
          </a:p>
        </p:txBody>
      </p:sp>
      <p:sp>
        <p:nvSpPr>
          <p:cNvPr id="38" name="Rectangle 37">
            <a:extLst>
              <a:ext uri="{FF2B5EF4-FFF2-40B4-BE49-F238E27FC236}">
                <a16:creationId xmlns:a16="http://schemas.microsoft.com/office/drawing/2014/main" id="{AC747975-4ACA-4058-AC73-DFA706717872}"/>
              </a:ext>
            </a:extLst>
          </p:cNvPr>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4BABDB15-6CB9-4E16-A1A2-F951C6A420C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E1D3486-0549-4E3A-BF79-B0BB6C75A6D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Slide Number Placeholder 8">
            <a:extLst>
              <a:ext uri="{FF2B5EF4-FFF2-40B4-BE49-F238E27FC236}">
                <a16:creationId xmlns:a16="http://schemas.microsoft.com/office/drawing/2014/main" id="{A1261777-ADFA-4133-A11F-F5A559FABCF4}"/>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
        <p:nvSpPr>
          <p:cNvPr id="35" name="Title 1">
            <a:extLst>
              <a:ext uri="{FF2B5EF4-FFF2-40B4-BE49-F238E27FC236}">
                <a16:creationId xmlns:a16="http://schemas.microsoft.com/office/drawing/2014/main" id="{56A222BC-9FDC-4AA1-B76E-B28F819EBC2B}"/>
              </a:ext>
            </a:extLst>
          </p:cNvPr>
          <p:cNvSpPr>
            <a:spLocks noGrp="1"/>
          </p:cNvSpPr>
          <p:nvPr>
            <p:ph type="ctrTitle" hasCustomPrompt="1"/>
          </p:nvPr>
        </p:nvSpPr>
        <p:spPr>
          <a:xfrm>
            <a:off x="575093" y="691755"/>
            <a:ext cx="11003613"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36" name="Content Placeholder 9">
            <a:extLst>
              <a:ext uri="{FF2B5EF4-FFF2-40B4-BE49-F238E27FC236}">
                <a16:creationId xmlns:a16="http://schemas.microsoft.com/office/drawing/2014/main" id="{305A3E8E-B9D8-4BBE-9874-A3E322CBDEDB}"/>
              </a:ext>
            </a:extLst>
          </p:cNvPr>
          <p:cNvSpPr>
            <a:spLocks noGrp="1"/>
          </p:cNvSpPr>
          <p:nvPr>
            <p:ph idx="19"/>
          </p:nvPr>
        </p:nvSpPr>
        <p:spPr>
          <a:xfrm>
            <a:off x="2451816" y="4459396"/>
            <a:ext cx="1620000" cy="1620000"/>
          </a:xfrm>
        </p:spPr>
        <p:txBody>
          <a:bodyPr>
            <a:noAutofit/>
          </a:bodyPr>
          <a:lstStyle>
            <a:lvl1pPr marL="0" indent="0">
              <a:buNone/>
              <a:defRPr sz="1200"/>
            </a:lvl1pPr>
          </a:lstStyle>
          <a:p>
            <a:endParaRPr lang="en-GB"/>
          </a:p>
        </p:txBody>
      </p:sp>
      <p:sp>
        <p:nvSpPr>
          <p:cNvPr id="40" name="Content Placeholder 9">
            <a:extLst>
              <a:ext uri="{FF2B5EF4-FFF2-40B4-BE49-F238E27FC236}">
                <a16:creationId xmlns:a16="http://schemas.microsoft.com/office/drawing/2014/main" id="{27EB8B9C-49A0-4119-9186-AECB8E446E02}"/>
              </a:ext>
            </a:extLst>
          </p:cNvPr>
          <p:cNvSpPr>
            <a:spLocks noGrp="1"/>
          </p:cNvSpPr>
          <p:nvPr>
            <p:ph idx="20"/>
          </p:nvPr>
        </p:nvSpPr>
        <p:spPr>
          <a:xfrm>
            <a:off x="4328539" y="4459396"/>
            <a:ext cx="1620000" cy="1620000"/>
          </a:xfrm>
        </p:spPr>
        <p:txBody>
          <a:bodyPr>
            <a:noAutofit/>
          </a:bodyPr>
          <a:lstStyle>
            <a:lvl1pPr marL="0" indent="0">
              <a:buNone/>
              <a:defRPr sz="1200"/>
            </a:lvl1pPr>
          </a:lstStyle>
          <a:p>
            <a:endParaRPr lang="en-GB"/>
          </a:p>
        </p:txBody>
      </p:sp>
      <p:sp>
        <p:nvSpPr>
          <p:cNvPr id="41" name="Content Placeholder 9">
            <a:extLst>
              <a:ext uri="{FF2B5EF4-FFF2-40B4-BE49-F238E27FC236}">
                <a16:creationId xmlns:a16="http://schemas.microsoft.com/office/drawing/2014/main" id="{BC3302B1-818A-4528-8B80-4019D11C58EF}"/>
              </a:ext>
            </a:extLst>
          </p:cNvPr>
          <p:cNvSpPr>
            <a:spLocks noGrp="1"/>
          </p:cNvSpPr>
          <p:nvPr>
            <p:ph idx="21"/>
          </p:nvPr>
        </p:nvSpPr>
        <p:spPr>
          <a:xfrm>
            <a:off x="6205262" y="4459396"/>
            <a:ext cx="1620000" cy="1620000"/>
          </a:xfrm>
        </p:spPr>
        <p:txBody>
          <a:bodyPr>
            <a:noAutofit/>
          </a:bodyPr>
          <a:lstStyle>
            <a:lvl1pPr marL="0" indent="0">
              <a:buNone/>
              <a:defRPr sz="1200"/>
            </a:lvl1pPr>
          </a:lstStyle>
          <a:p>
            <a:endParaRPr lang="en-GB"/>
          </a:p>
        </p:txBody>
      </p:sp>
      <p:sp>
        <p:nvSpPr>
          <p:cNvPr id="42" name="Content Placeholder 9">
            <a:extLst>
              <a:ext uri="{FF2B5EF4-FFF2-40B4-BE49-F238E27FC236}">
                <a16:creationId xmlns:a16="http://schemas.microsoft.com/office/drawing/2014/main" id="{5D4E05D4-530F-4C69-A3E8-AE594B89F722}"/>
              </a:ext>
            </a:extLst>
          </p:cNvPr>
          <p:cNvSpPr>
            <a:spLocks noGrp="1"/>
          </p:cNvSpPr>
          <p:nvPr>
            <p:ph idx="22"/>
          </p:nvPr>
        </p:nvSpPr>
        <p:spPr>
          <a:xfrm>
            <a:off x="8081985" y="4459396"/>
            <a:ext cx="1620000" cy="1620000"/>
          </a:xfrm>
        </p:spPr>
        <p:txBody>
          <a:bodyPr>
            <a:noAutofit/>
          </a:bodyPr>
          <a:lstStyle>
            <a:lvl1pPr marL="0" indent="0">
              <a:buNone/>
              <a:defRPr sz="1200"/>
            </a:lvl1pPr>
          </a:lstStyle>
          <a:p>
            <a:endParaRPr lang="en-GB"/>
          </a:p>
        </p:txBody>
      </p:sp>
      <p:sp>
        <p:nvSpPr>
          <p:cNvPr id="43" name="Content Placeholder 9">
            <a:extLst>
              <a:ext uri="{FF2B5EF4-FFF2-40B4-BE49-F238E27FC236}">
                <a16:creationId xmlns:a16="http://schemas.microsoft.com/office/drawing/2014/main" id="{C0234D53-247C-43E2-823C-26B88CA81A58}"/>
              </a:ext>
            </a:extLst>
          </p:cNvPr>
          <p:cNvSpPr>
            <a:spLocks noGrp="1"/>
          </p:cNvSpPr>
          <p:nvPr>
            <p:ph idx="23"/>
          </p:nvPr>
        </p:nvSpPr>
        <p:spPr>
          <a:xfrm>
            <a:off x="9958706" y="4459396"/>
            <a:ext cx="1620000" cy="1620000"/>
          </a:xfrm>
        </p:spPr>
        <p:txBody>
          <a:bodyPr>
            <a:noAutofit/>
          </a:bodyPr>
          <a:lstStyle>
            <a:lvl1pPr marL="0" indent="0">
              <a:buNone/>
              <a:defRPr sz="1200"/>
            </a:lvl1pPr>
          </a:lstStyle>
          <a:p>
            <a:endParaRPr lang="en-GB"/>
          </a:p>
        </p:txBody>
      </p:sp>
    </p:spTree>
    <p:extLst>
      <p:ext uri="{BB962C8B-B14F-4D97-AF65-F5344CB8AC3E}">
        <p14:creationId xmlns:p14="http://schemas.microsoft.com/office/powerpoint/2010/main" val="395488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4BD2530-5035-4752-A2F3-D5D96A018E5C}"/>
              </a:ext>
            </a:extLst>
          </p:cNvPr>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8" name="Rectangle 27">
            <a:extLst>
              <a:ext uri="{FF2B5EF4-FFF2-40B4-BE49-F238E27FC236}">
                <a16:creationId xmlns:a16="http://schemas.microsoft.com/office/drawing/2014/main" id="{9EE24ABC-2249-463F-B490-2269E1C5BF11}"/>
              </a:ext>
            </a:extLst>
          </p:cNvPr>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9" name="Rectangle 28">
            <a:extLst>
              <a:ext uri="{FF2B5EF4-FFF2-40B4-BE49-F238E27FC236}">
                <a16:creationId xmlns:a16="http://schemas.microsoft.com/office/drawing/2014/main" id="{F189F80B-3B65-4203-ACCA-628A86A8AB0F}"/>
              </a:ext>
            </a:extLst>
          </p:cNvPr>
          <p:cNvSpPr/>
          <p:nvPr userDrawn="1"/>
        </p:nvSpPr>
        <p:spPr>
          <a:xfrm>
            <a:off x="8501585"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0" name="Rectangle 29">
            <a:extLst>
              <a:ext uri="{FF2B5EF4-FFF2-40B4-BE49-F238E27FC236}">
                <a16:creationId xmlns:a16="http://schemas.microsoft.com/office/drawing/2014/main" id="{2C5A6251-FCEE-4E4F-91CB-9A4A8646E3F4}"/>
              </a:ext>
            </a:extLst>
          </p:cNvPr>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1" name="Rectangle 30">
            <a:extLst>
              <a:ext uri="{FF2B5EF4-FFF2-40B4-BE49-F238E27FC236}">
                <a16:creationId xmlns:a16="http://schemas.microsoft.com/office/drawing/2014/main" id="{CF2AB964-3D8F-45A2-A8E9-784EA356B661}"/>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5"/>
          <p:cNvSpPr>
            <a:spLocks noGrp="1"/>
          </p:cNvSpPr>
          <p:nvPr>
            <p:ph type="body" sz="quarter" idx="10" hasCustomPrompt="1"/>
          </p:nvPr>
        </p:nvSpPr>
        <p:spPr>
          <a:xfrm>
            <a:off x="564164" y="990600"/>
            <a:ext cx="4655536" cy="4648200"/>
          </a:xfrm>
        </p:spPr>
        <p:txBody>
          <a:bodyPr anchor="ctr"/>
          <a:lstStyle>
            <a:lvl1pPr>
              <a:defRPr sz="3600" b="1">
                <a:solidFill>
                  <a:schemeClr val="bg1"/>
                </a:solidFill>
                <a:latin typeface="+mj-lt"/>
              </a:defRPr>
            </a:lvl1pPr>
          </a:lstStyle>
          <a:p>
            <a:pPr lvl="0"/>
            <a:r>
              <a:rPr lang="en-US"/>
              <a:t>Questions?</a:t>
            </a:r>
          </a:p>
        </p:txBody>
      </p:sp>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id="{4C2AB3CF-571C-4423-9A1D-D0F77785364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609E282-4F00-4AF5-B5F5-0AF74B8920B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Slide Number Placeholder 8">
            <a:extLst>
              <a:ext uri="{FF2B5EF4-FFF2-40B4-BE49-F238E27FC236}">
                <a16:creationId xmlns:a16="http://schemas.microsoft.com/office/drawing/2014/main" id="{8A3A953E-91DE-4FD2-B99C-EA1AA54B0205}"/>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pic>
        <p:nvPicPr>
          <p:cNvPr id="26" name="Picture 25">
            <a:extLst>
              <a:ext uri="{FF2B5EF4-FFF2-40B4-BE49-F238E27FC236}">
                <a16:creationId xmlns:a16="http://schemas.microsoft.com/office/drawing/2014/main" id="{CA68FB89-C866-48C1-B5E0-8FE5B52471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17305" y="6101135"/>
            <a:ext cx="609601" cy="566364"/>
          </a:xfrm>
          <a:prstGeom prst="rect">
            <a:avLst/>
          </a:prstGeom>
        </p:spPr>
      </p:pic>
    </p:spTree>
    <p:extLst>
      <p:ext uri="{BB962C8B-B14F-4D97-AF65-F5344CB8AC3E}">
        <p14:creationId xmlns:p14="http://schemas.microsoft.com/office/powerpoint/2010/main" val="238181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20CF0-3EA3-4920-AEDA-35F8EBDEAB63}"/>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 name="TextBox 2">
            <a:extLst>
              <a:ext uri="{FF2B5EF4-FFF2-40B4-BE49-F238E27FC236}">
                <a16:creationId xmlns:a16="http://schemas.microsoft.com/office/drawing/2014/main" id="{3FB578CE-3F11-4970-8818-7C90A3F11399}"/>
              </a:ext>
            </a:extLst>
          </p:cNvPr>
          <p:cNvSpPr txBox="1"/>
          <p:nvPr userDrawn="1"/>
        </p:nvSpPr>
        <p:spPr>
          <a:xfrm>
            <a:off x="3169920" y="5736821"/>
            <a:ext cx="5852160" cy="584775"/>
          </a:xfrm>
          <a:prstGeom prst="rect">
            <a:avLst/>
          </a:prstGeom>
          <a:noFill/>
        </p:spPr>
        <p:txBody>
          <a:bodyPr wrap="square" rtlCol="0">
            <a:spAutoFit/>
          </a:bodyPr>
          <a:lstStyle/>
          <a:p>
            <a:pPr algn="ctr"/>
            <a:r>
              <a:rPr lang="en-GB" sz="1600">
                <a:solidFill>
                  <a:schemeClr val="bg1"/>
                </a:solidFill>
              </a:rPr>
              <a:t>www.unglobalcompact.org</a:t>
            </a:r>
          </a:p>
          <a:p>
            <a:pPr algn="ctr"/>
            <a:r>
              <a:rPr lang="en-GB" sz="1600">
                <a:solidFill>
                  <a:schemeClr val="bg1"/>
                </a:solidFill>
              </a:rPr>
              <a:t>Find us on social media @</a:t>
            </a:r>
            <a:r>
              <a:rPr lang="en-GB" sz="1600" err="1">
                <a:solidFill>
                  <a:schemeClr val="bg1"/>
                </a:solidFill>
              </a:rPr>
              <a:t>globalcompact</a:t>
            </a:r>
            <a:endParaRPr lang="en-GB" sz="1600">
              <a:solidFill>
                <a:schemeClr val="bg1"/>
              </a:solidFill>
            </a:endParaRPr>
          </a:p>
        </p:txBody>
      </p:sp>
      <p:pic>
        <p:nvPicPr>
          <p:cNvPr id="5" name="Picture 4" descr="Masterbrand Logotype_gradient_white_RGB[1][1] copy.png">
            <a:extLst>
              <a:ext uri="{FF2B5EF4-FFF2-40B4-BE49-F238E27FC236}">
                <a16:creationId xmlns:a16="http://schemas.microsoft.com/office/drawing/2014/main" id="{18281CBB-E5CD-4EEE-BED3-ABAFCB50D2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5377" y="2344189"/>
            <a:ext cx="5041246" cy="1487978"/>
          </a:xfrm>
          <a:prstGeom prst="rect">
            <a:avLst/>
          </a:prstGeom>
        </p:spPr>
      </p:pic>
    </p:spTree>
    <p:extLst>
      <p:ext uri="{BB962C8B-B14F-4D97-AF65-F5344CB8AC3E}">
        <p14:creationId xmlns:p14="http://schemas.microsoft.com/office/powerpoint/2010/main" val="2742316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3" name="Rectangle 22"/>
          <p:cNvSpPr/>
          <p:nvPr userDrawn="1"/>
        </p:nvSpPr>
        <p:spPr>
          <a:xfrm>
            <a:off x="0" y="1"/>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2" name="Group 21"/>
          <p:cNvGrpSpPr/>
          <p:nvPr userDrawn="1"/>
        </p:nvGrpSpPr>
        <p:grpSpPr>
          <a:xfrm>
            <a:off x="0" y="0"/>
            <a:ext cx="12192000" cy="6858000"/>
            <a:chOff x="0" y="0"/>
            <a:chExt cx="9144000" cy="6858000"/>
          </a:xfrm>
        </p:grpSpPr>
        <p:cxnSp>
          <p:nvCxnSpPr>
            <p:cNvPr id="6" name="Straight Connector 5"/>
            <p:cNvCxnSpPr/>
            <p:nvPr userDrawn="1"/>
          </p:nvCxnSpPr>
          <p:spPr>
            <a:xfrm>
              <a:off x="220662"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132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03688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5753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8487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107113"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923337"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159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2027238"/>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838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0" y="564991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585946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4008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0" y="6632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userDrawn="1"/>
        </p:nvSpPr>
        <p:spPr>
          <a:xfrm>
            <a:off x="986557" y="596355"/>
            <a:ext cx="2694609" cy="1015663"/>
          </a:xfrm>
          <a:prstGeom prst="rect">
            <a:avLst/>
          </a:prstGeom>
          <a:noFill/>
        </p:spPr>
        <p:txBody>
          <a:bodyPr wrap="square" rtlCol="0">
            <a:spAutoFit/>
          </a:bodyPr>
          <a:lstStyle/>
          <a:p>
            <a:pPr defTabSz="457200"/>
            <a:r>
              <a:rPr lang="en-US" sz="6000">
                <a:solidFill>
                  <a:srgbClr val="1E3250"/>
                </a:solidFill>
                <a:latin typeface="Flama-Extrabold"/>
                <a:cs typeface="Flama-Extrabold"/>
              </a:rPr>
              <a:t>GRID</a:t>
            </a:r>
          </a:p>
        </p:txBody>
      </p:sp>
    </p:spTree>
    <p:extLst>
      <p:ext uri="{BB962C8B-B14F-4D97-AF65-F5344CB8AC3E}">
        <p14:creationId xmlns:p14="http://schemas.microsoft.com/office/powerpoint/2010/main" val="196915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rtner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783E940-7FF3-46B1-97DE-C9370A200870}"/>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8DE2815-D1AB-4287-9FD4-878E91E64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914400" y="1371600"/>
            <a:ext cx="8432800" cy="4114800"/>
          </a:xfrm>
        </p:spPr>
        <p:txBody>
          <a:bodyPr anchor="ctr">
            <a:noAutofit/>
          </a:bodyPr>
          <a:lstStyle>
            <a:lvl1pPr algn="l">
              <a:defRPr sz="4000" b="0" i="0" cap="none" baseline="0">
                <a:solidFill>
                  <a:schemeClr val="bg1"/>
                </a:solidFill>
                <a:latin typeface="Flama-Extrabold"/>
                <a:cs typeface="Flama-Extrabold"/>
              </a:defRPr>
            </a:lvl1pPr>
          </a:lstStyle>
          <a:p>
            <a:r>
              <a:rPr lang="en-US"/>
              <a:t>CLICK TO EDIT MASTER TITLE LONGER TITLE GOES HERE</a:t>
            </a:r>
          </a:p>
        </p:txBody>
      </p:sp>
      <p:sp>
        <p:nvSpPr>
          <p:cNvPr id="3" name="Rectangle 2">
            <a:extLst>
              <a:ext uri="{FF2B5EF4-FFF2-40B4-BE49-F238E27FC236}">
                <a16:creationId xmlns:a16="http://schemas.microsoft.com/office/drawing/2014/main" id="{3BAE8746-A4C8-401C-A8C1-6209A7698F44}"/>
              </a:ext>
            </a:extLst>
          </p:cNvPr>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Picture Placeholder 5">
            <a:extLst>
              <a:ext uri="{FF2B5EF4-FFF2-40B4-BE49-F238E27FC236}">
                <a16:creationId xmlns:a16="http://schemas.microsoft.com/office/drawing/2014/main" id="{F1F60866-FB12-4C7F-89FD-469EACD77C7B}"/>
              </a:ext>
            </a:extLst>
          </p:cNvPr>
          <p:cNvSpPr>
            <a:spLocks noGrp="1"/>
          </p:cNvSpPr>
          <p:nvPr>
            <p:ph type="pic" sz="quarter" idx="11"/>
          </p:nvPr>
        </p:nvSpPr>
        <p:spPr>
          <a:xfrm>
            <a:off x="2103008" y="6324600"/>
            <a:ext cx="1434290" cy="381000"/>
          </a:xfrm>
        </p:spPr>
        <p:txBody>
          <a:bodyPr/>
          <a:lstStyle>
            <a:lvl1pPr>
              <a:defRPr sz="1200"/>
            </a:lvl1pPr>
          </a:lstStyle>
          <a:p>
            <a:endParaRPr lang="en-GB"/>
          </a:p>
        </p:txBody>
      </p:sp>
      <p:sp>
        <p:nvSpPr>
          <p:cNvPr id="10" name="Picture Placeholder 5">
            <a:extLst>
              <a:ext uri="{FF2B5EF4-FFF2-40B4-BE49-F238E27FC236}">
                <a16:creationId xmlns:a16="http://schemas.microsoft.com/office/drawing/2014/main" id="{47D3ABB4-8B4E-486D-99FA-648D1B4C9CF0}"/>
              </a:ext>
            </a:extLst>
          </p:cNvPr>
          <p:cNvSpPr>
            <a:spLocks noGrp="1"/>
          </p:cNvSpPr>
          <p:nvPr>
            <p:ph type="pic" sz="quarter" idx="12"/>
          </p:nvPr>
        </p:nvSpPr>
        <p:spPr>
          <a:xfrm>
            <a:off x="3759896" y="6324600"/>
            <a:ext cx="1434290" cy="381000"/>
          </a:xfrm>
        </p:spPr>
        <p:txBody>
          <a:bodyPr/>
          <a:lstStyle>
            <a:lvl1pPr>
              <a:defRPr sz="1200"/>
            </a:lvl1pPr>
          </a:lstStyle>
          <a:p>
            <a:endParaRPr lang="en-GB"/>
          </a:p>
        </p:txBody>
      </p:sp>
      <p:sp>
        <p:nvSpPr>
          <p:cNvPr id="11" name="Picture Placeholder 5">
            <a:extLst>
              <a:ext uri="{FF2B5EF4-FFF2-40B4-BE49-F238E27FC236}">
                <a16:creationId xmlns:a16="http://schemas.microsoft.com/office/drawing/2014/main" id="{F2CE03D9-14EE-4BEB-864F-DA23C599F486}"/>
              </a:ext>
            </a:extLst>
          </p:cNvPr>
          <p:cNvSpPr>
            <a:spLocks noGrp="1"/>
          </p:cNvSpPr>
          <p:nvPr>
            <p:ph type="pic" sz="quarter" idx="13"/>
          </p:nvPr>
        </p:nvSpPr>
        <p:spPr>
          <a:xfrm>
            <a:off x="5416784" y="6324600"/>
            <a:ext cx="1434290" cy="381000"/>
          </a:xfrm>
        </p:spPr>
        <p:txBody>
          <a:bodyPr/>
          <a:lstStyle>
            <a:lvl1pPr>
              <a:defRPr sz="1200"/>
            </a:lvl1pPr>
          </a:lstStyle>
          <a:p>
            <a:endParaRPr lang="en-GB"/>
          </a:p>
        </p:txBody>
      </p:sp>
      <p:sp>
        <p:nvSpPr>
          <p:cNvPr id="12" name="Picture Placeholder 5">
            <a:extLst>
              <a:ext uri="{FF2B5EF4-FFF2-40B4-BE49-F238E27FC236}">
                <a16:creationId xmlns:a16="http://schemas.microsoft.com/office/drawing/2014/main" id="{0FFD9BCB-923A-4F9A-A712-B3BE46C1CD6C}"/>
              </a:ext>
            </a:extLst>
          </p:cNvPr>
          <p:cNvSpPr>
            <a:spLocks noGrp="1"/>
          </p:cNvSpPr>
          <p:nvPr>
            <p:ph type="pic" sz="quarter" idx="14"/>
          </p:nvPr>
        </p:nvSpPr>
        <p:spPr>
          <a:xfrm>
            <a:off x="7073672" y="6324600"/>
            <a:ext cx="1434290" cy="381000"/>
          </a:xfrm>
        </p:spPr>
        <p:txBody>
          <a:bodyPr/>
          <a:lstStyle>
            <a:lvl1pPr>
              <a:defRPr sz="1200"/>
            </a:lvl1pPr>
          </a:lstStyle>
          <a:p>
            <a:endParaRPr lang="en-GB"/>
          </a:p>
        </p:txBody>
      </p:sp>
      <p:sp>
        <p:nvSpPr>
          <p:cNvPr id="13" name="Picture Placeholder 5">
            <a:extLst>
              <a:ext uri="{FF2B5EF4-FFF2-40B4-BE49-F238E27FC236}">
                <a16:creationId xmlns:a16="http://schemas.microsoft.com/office/drawing/2014/main" id="{7CDA3725-0B55-460C-9E1E-DF4E8BE35DB0}"/>
              </a:ext>
            </a:extLst>
          </p:cNvPr>
          <p:cNvSpPr>
            <a:spLocks noGrp="1"/>
          </p:cNvSpPr>
          <p:nvPr>
            <p:ph type="pic" sz="quarter" idx="15"/>
          </p:nvPr>
        </p:nvSpPr>
        <p:spPr>
          <a:xfrm>
            <a:off x="10387446" y="6324600"/>
            <a:ext cx="1434290" cy="381000"/>
          </a:xfrm>
        </p:spPr>
        <p:txBody>
          <a:bodyPr/>
          <a:lstStyle>
            <a:lvl1pPr>
              <a:defRPr sz="1200"/>
            </a:lvl1pPr>
          </a:lstStyle>
          <a:p>
            <a:endParaRPr lang="en-GB"/>
          </a:p>
        </p:txBody>
      </p:sp>
      <p:sp>
        <p:nvSpPr>
          <p:cNvPr id="17" name="Picture Placeholder 5">
            <a:extLst>
              <a:ext uri="{FF2B5EF4-FFF2-40B4-BE49-F238E27FC236}">
                <a16:creationId xmlns:a16="http://schemas.microsoft.com/office/drawing/2014/main" id="{B4CE06B9-B03D-45B7-815F-9EFE78664780}"/>
              </a:ext>
            </a:extLst>
          </p:cNvPr>
          <p:cNvSpPr>
            <a:spLocks noGrp="1"/>
          </p:cNvSpPr>
          <p:nvPr>
            <p:ph type="pic" sz="quarter" idx="16"/>
          </p:nvPr>
        </p:nvSpPr>
        <p:spPr>
          <a:xfrm>
            <a:off x="446120" y="6324600"/>
            <a:ext cx="1434290" cy="381000"/>
          </a:xfrm>
        </p:spPr>
        <p:txBody>
          <a:bodyPr/>
          <a:lstStyle>
            <a:lvl1pPr>
              <a:defRPr sz="1200"/>
            </a:lvl1pPr>
          </a:lstStyle>
          <a:p>
            <a:endParaRPr lang="en-GB"/>
          </a:p>
        </p:txBody>
      </p:sp>
      <p:sp>
        <p:nvSpPr>
          <p:cNvPr id="21" name="Picture Placeholder 4">
            <a:extLst>
              <a:ext uri="{FF2B5EF4-FFF2-40B4-BE49-F238E27FC236}">
                <a16:creationId xmlns:a16="http://schemas.microsoft.com/office/drawing/2014/main" id="{B818ACBE-4CBA-4524-B6A2-AFB3D7C5BC63}"/>
              </a:ext>
            </a:extLst>
          </p:cNvPr>
          <p:cNvSpPr>
            <a:spLocks noGrp="1"/>
          </p:cNvSpPr>
          <p:nvPr>
            <p:ph type="pic" sz="quarter" idx="19"/>
          </p:nvPr>
        </p:nvSpPr>
        <p:spPr>
          <a:xfrm>
            <a:off x="8724900" y="6324600"/>
            <a:ext cx="1447800" cy="381000"/>
          </a:xfrm>
        </p:spPr>
        <p:txBody>
          <a:bodyPr/>
          <a:lstStyle>
            <a:lvl1pPr>
              <a:defRPr sz="1200"/>
            </a:lvl1pPr>
          </a:lstStyle>
          <a:p>
            <a:endParaRPr lang="en-GB"/>
          </a:p>
        </p:txBody>
      </p:sp>
    </p:spTree>
    <p:extLst>
      <p:ext uri="{BB962C8B-B14F-4D97-AF65-F5344CB8AC3E}">
        <p14:creationId xmlns:p14="http://schemas.microsoft.com/office/powerpoint/2010/main" val="39963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3A8B2B-B725-4E45-A20A-6155DC459B39}"/>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BB45278-0334-4B72-A470-C9A43D4E06A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1"/>
          <p:cNvSpPr>
            <a:spLocks noGrp="1"/>
          </p:cNvSpPr>
          <p:nvPr>
            <p:ph type="ctrTitle" hasCustomPrompt="1"/>
          </p:nvPr>
        </p:nvSpPr>
        <p:spPr>
          <a:xfrm>
            <a:off x="575094" y="691755"/>
            <a:ext cx="11033082" cy="603646"/>
          </a:xfrm>
        </p:spPr>
        <p:txBody>
          <a:bodyPr anchor="t">
            <a:noAutofit/>
          </a:bodyPr>
          <a:lstStyle>
            <a:lvl1pPr algn="l">
              <a:defRPr sz="3000" b="0" i="0" cap="none">
                <a:solidFill>
                  <a:schemeClr val="tx1"/>
                </a:solidFill>
                <a:latin typeface="Flama-Extrabold"/>
                <a:cs typeface="Flama-Extrabold"/>
              </a:defRPr>
            </a:lvl1pPr>
          </a:lstStyle>
          <a:p>
            <a:r>
              <a:rPr lang="en-US"/>
              <a:t>Presenters</a:t>
            </a:r>
          </a:p>
        </p:txBody>
      </p:sp>
      <p:sp>
        <p:nvSpPr>
          <p:cNvPr id="4" name="Subtitle 2"/>
          <p:cNvSpPr>
            <a:spLocks noGrp="1"/>
          </p:cNvSpPr>
          <p:nvPr>
            <p:ph type="subTitle" idx="1" hasCustomPrompt="1"/>
          </p:nvPr>
        </p:nvSpPr>
        <p:spPr>
          <a:xfrm>
            <a:off x="575094" y="1379796"/>
            <a:ext cx="11033082"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Slide Number Placeholder 8">
            <a:extLst>
              <a:ext uri="{FF2B5EF4-FFF2-40B4-BE49-F238E27FC236}">
                <a16:creationId xmlns:a16="http://schemas.microsoft.com/office/drawing/2014/main" id="{32F28AC7-C077-479F-98BF-AFE339D5E09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Tree>
    <p:extLst>
      <p:ext uri="{BB962C8B-B14F-4D97-AF65-F5344CB8AC3E}">
        <p14:creationId xmlns:p14="http://schemas.microsoft.com/office/powerpoint/2010/main" val="42059979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F68F7D0-CBE4-4E4B-97F5-82A4548333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52400"/>
            <a:ext cx="4064007" cy="6705600"/>
          </a:xfrm>
          <a:prstGeom prst="rect">
            <a:avLst/>
          </a:prstGeom>
        </p:spPr>
      </p:pic>
      <p:sp>
        <p:nvSpPr>
          <p:cNvPr id="2" name="Title 1"/>
          <p:cNvSpPr>
            <a:spLocks noGrp="1"/>
          </p:cNvSpPr>
          <p:nvPr>
            <p:ph type="title" hasCustomPrompt="1"/>
          </p:nvPr>
        </p:nvSpPr>
        <p:spPr>
          <a:xfrm>
            <a:off x="4626535" y="838209"/>
            <a:ext cx="7159071" cy="915987"/>
          </a:xfrm>
        </p:spPr>
        <p:txBody>
          <a:bodyPr/>
          <a:lstStyle>
            <a:lvl1pPr>
              <a:defRPr>
                <a:solidFill>
                  <a:schemeClr val="tx1"/>
                </a:solidFill>
              </a:defRPr>
            </a:lvl1pPr>
          </a:lstStyle>
          <a:p>
            <a:r>
              <a:rPr lang="en-US">
                <a:solidFill>
                  <a:srgbClr val="1B2352"/>
                </a:solidFill>
                <a:latin typeface="Flama-Extrabold"/>
                <a:cs typeface="Flama-Extrabold"/>
              </a:rPr>
              <a:t>TITLE</a:t>
            </a:r>
            <a:br>
              <a:rPr lang="en-US">
                <a:solidFill>
                  <a:srgbClr val="1B2352"/>
                </a:solidFill>
                <a:latin typeface="Flama-Extrabold"/>
                <a:cs typeface="Flama-Extrabold"/>
              </a:rPr>
            </a:br>
            <a:r>
              <a:rPr lang="en-US">
                <a:solidFill>
                  <a:srgbClr val="699CC6"/>
                </a:solidFill>
                <a:latin typeface="Flama-Extrabold"/>
                <a:cs typeface="Flama-Extrabold"/>
              </a:rPr>
              <a:t>TEXT</a:t>
            </a:r>
            <a:endParaRPr lang="en-US"/>
          </a:p>
        </p:txBody>
      </p:sp>
      <p:sp>
        <p:nvSpPr>
          <p:cNvPr id="4" name="Rectangle 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5" name="Content Placeholder 2"/>
          <p:cNvSpPr>
            <a:spLocks noGrp="1"/>
          </p:cNvSpPr>
          <p:nvPr>
            <p:ph sz="half" idx="1" hasCustomPrompt="1"/>
          </p:nvPr>
        </p:nvSpPr>
        <p:spPr>
          <a:xfrm>
            <a:off x="4589798" y="2057400"/>
            <a:ext cx="7310101" cy="3581400"/>
          </a:xfrm>
        </p:spPr>
        <p:txBody>
          <a:bodyPr>
            <a:noAutofit/>
          </a:bodyPr>
          <a:lstStyle>
            <a:lvl1pPr marL="342900" indent="-342900">
              <a:lnSpc>
                <a:spcPct val="150000"/>
              </a:lnSpc>
              <a:buClr>
                <a:schemeClr val="bg2"/>
              </a:buClr>
              <a:buFont typeface="+mj-lt"/>
              <a:buAutoNum type="arabicPeriod"/>
              <a:defRPr sz="1800">
                <a:latin typeface="+mj-lt"/>
              </a:defRPr>
            </a:lvl1pPr>
            <a:lvl2pPr marL="287338" indent="0">
              <a:lnSpc>
                <a:spcPct val="150000"/>
              </a:lnSpc>
              <a:buFont typeface="+mj-lt"/>
              <a:buNone/>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11" name="Rectangle 10">
            <a:extLst>
              <a:ext uri="{FF2B5EF4-FFF2-40B4-BE49-F238E27FC236}">
                <a16:creationId xmlns:a16="http://schemas.microsoft.com/office/drawing/2014/main" id="{36D7288B-97AF-4A40-AC85-26F772631070}"/>
              </a:ext>
            </a:extLst>
          </p:cNvPr>
          <p:cNvSpPr/>
          <p:nvPr userDrawn="1"/>
        </p:nvSpPr>
        <p:spPr>
          <a:xfrm>
            <a:off x="6" y="152400"/>
            <a:ext cx="4064001" cy="67056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a:extLst>
              <a:ext uri="{FF2B5EF4-FFF2-40B4-BE49-F238E27FC236}">
                <a16:creationId xmlns:a16="http://schemas.microsoft.com/office/drawing/2014/main" id="{3D2DB4C5-31D3-4D2F-B832-B2429AC473F4}"/>
              </a:ext>
            </a:extLst>
          </p:cNvPr>
          <p:cNvSpPr/>
          <p:nvPr userDrawn="1"/>
        </p:nvSpPr>
        <p:spPr>
          <a:xfrm>
            <a:off x="194199" y="6328298"/>
            <a:ext cx="339201" cy="33920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1925C6E-84FF-49BB-B0F8-2A84820981C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7A4DB7CA-1481-4098-976C-0FA990F72ABF}"/>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pic>
        <p:nvPicPr>
          <p:cNvPr id="24" name="Picture 23">
            <a:extLst>
              <a:ext uri="{FF2B5EF4-FFF2-40B4-BE49-F238E27FC236}">
                <a16:creationId xmlns:a16="http://schemas.microsoft.com/office/drawing/2014/main" id="{F281D232-FDBE-40CD-9E2B-E220E4E81D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42863" y="6101135"/>
            <a:ext cx="558484" cy="566364"/>
          </a:xfrm>
          <a:prstGeom prst="rect">
            <a:avLst/>
          </a:prstGeom>
        </p:spPr>
      </p:pic>
      <p:pic>
        <p:nvPicPr>
          <p:cNvPr id="3" name="Picture 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255395" y="570019"/>
            <a:ext cx="1458222" cy="5424240"/>
          </a:xfrm>
          <a:prstGeom prst="rect">
            <a:avLst/>
          </a:prstGeom>
        </p:spPr>
      </p:pic>
    </p:spTree>
    <p:extLst>
      <p:ext uri="{BB962C8B-B14F-4D97-AF65-F5344CB8AC3E}">
        <p14:creationId xmlns:p14="http://schemas.microsoft.com/office/powerpoint/2010/main" val="110398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DGs">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a16="http://schemas.microsoft.com/office/drawing/2014/main" id="{5EFA3F8E-8AF4-4FBA-8729-EE7EFB83BA9B}"/>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4302F9-B1CD-4013-8E7B-959294E5886B}"/>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Slide Number Placeholder 8">
            <a:extLst>
              <a:ext uri="{FF2B5EF4-FFF2-40B4-BE49-F238E27FC236}">
                <a16:creationId xmlns:a16="http://schemas.microsoft.com/office/drawing/2014/main" id="{B663B8C4-6843-499B-B303-9D312427843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
        <p:nvSpPr>
          <p:cNvPr id="23" name="Picture Placeholder 3">
            <a:extLst>
              <a:ext uri="{FF2B5EF4-FFF2-40B4-BE49-F238E27FC236}">
                <a16:creationId xmlns:a16="http://schemas.microsoft.com/office/drawing/2014/main" id="{BADF575C-C9B1-4CAD-BD77-EADD9900E1F7}"/>
              </a:ext>
            </a:extLst>
          </p:cNvPr>
          <p:cNvSpPr>
            <a:spLocks noGrp="1"/>
          </p:cNvSpPr>
          <p:nvPr>
            <p:ph type="pic" sz="quarter" idx="11"/>
          </p:nvPr>
        </p:nvSpPr>
        <p:spPr>
          <a:xfrm>
            <a:off x="5700712" y="2996610"/>
            <a:ext cx="2641555" cy="2642190"/>
          </a:xfrm>
          <a:solidFill>
            <a:schemeClr val="accent1">
              <a:lumMod val="20000"/>
              <a:lumOff val="80000"/>
            </a:schemeClr>
          </a:solidFill>
        </p:spPr>
        <p:txBody>
          <a:bodyPr/>
          <a:lstStyle/>
          <a:p>
            <a:endParaRPr lang="en-GB"/>
          </a:p>
        </p:txBody>
      </p:sp>
      <p:sp>
        <p:nvSpPr>
          <p:cNvPr id="24" name="Picture Placeholder 7">
            <a:extLst>
              <a:ext uri="{FF2B5EF4-FFF2-40B4-BE49-F238E27FC236}">
                <a16:creationId xmlns:a16="http://schemas.microsoft.com/office/drawing/2014/main" id="{7955CB05-D376-411D-9866-216924BB3A3B}"/>
              </a:ext>
            </a:extLst>
          </p:cNvPr>
          <p:cNvSpPr>
            <a:spLocks noGrp="1"/>
          </p:cNvSpPr>
          <p:nvPr>
            <p:ph type="pic" sz="quarter" idx="12"/>
          </p:nvPr>
        </p:nvSpPr>
        <p:spPr>
          <a:xfrm>
            <a:off x="7705056" y="1600166"/>
            <a:ext cx="1274421" cy="1274625"/>
          </a:xfrm>
          <a:solidFill>
            <a:schemeClr val="accent1">
              <a:lumMod val="20000"/>
              <a:lumOff val="80000"/>
            </a:schemeClr>
          </a:solidFill>
        </p:spPr>
        <p:txBody>
          <a:bodyPr/>
          <a:lstStyle/>
          <a:p>
            <a:endParaRPr lang="en-GB"/>
          </a:p>
        </p:txBody>
      </p:sp>
      <p:sp>
        <p:nvSpPr>
          <p:cNvPr id="25" name="Picture Placeholder 9">
            <a:extLst>
              <a:ext uri="{FF2B5EF4-FFF2-40B4-BE49-F238E27FC236}">
                <a16:creationId xmlns:a16="http://schemas.microsoft.com/office/drawing/2014/main" id="{3DE9A61D-9608-41FD-8E00-7A748904DADE}"/>
              </a:ext>
            </a:extLst>
          </p:cNvPr>
          <p:cNvSpPr>
            <a:spLocks noGrp="1"/>
          </p:cNvSpPr>
          <p:nvPr>
            <p:ph type="pic" sz="quarter" idx="13"/>
          </p:nvPr>
        </p:nvSpPr>
        <p:spPr>
          <a:xfrm>
            <a:off x="8501586" y="2996610"/>
            <a:ext cx="1770312" cy="1770312"/>
          </a:xfrm>
          <a:solidFill>
            <a:schemeClr val="accent1">
              <a:lumMod val="20000"/>
              <a:lumOff val="80000"/>
            </a:schemeClr>
          </a:solidFill>
        </p:spPr>
        <p:txBody>
          <a:bodyPr/>
          <a:lstStyle/>
          <a:p>
            <a:endParaRPr lang="en-GB"/>
          </a:p>
        </p:txBody>
      </p:sp>
      <p:sp>
        <p:nvSpPr>
          <p:cNvPr id="26" name="Rectangle 25">
            <a:extLst>
              <a:ext uri="{FF2B5EF4-FFF2-40B4-BE49-F238E27FC236}">
                <a16:creationId xmlns:a16="http://schemas.microsoft.com/office/drawing/2014/main" id="{52E0AAF6-B865-4047-B6A7-D782DAFE8777}"/>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 Placeholder 5">
            <a:extLst>
              <a:ext uri="{FF2B5EF4-FFF2-40B4-BE49-F238E27FC236}">
                <a16:creationId xmlns:a16="http://schemas.microsoft.com/office/drawing/2014/main" id="{A1AE3668-C9B2-4753-8E8F-2FCCD56C89F1}"/>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a:t>EDIT MASTER TEXT STYLES</a:t>
            </a:r>
          </a:p>
        </p:txBody>
      </p:sp>
      <p:sp>
        <p:nvSpPr>
          <p:cNvPr id="28" name="Picture Placeholder 3">
            <a:extLst>
              <a:ext uri="{FF2B5EF4-FFF2-40B4-BE49-F238E27FC236}">
                <a16:creationId xmlns:a16="http://schemas.microsoft.com/office/drawing/2014/main" id="{DDB4C899-D534-4CE0-A336-57D64E3088FF}"/>
              </a:ext>
            </a:extLst>
          </p:cNvPr>
          <p:cNvSpPr>
            <a:spLocks noGrp="1"/>
          </p:cNvSpPr>
          <p:nvPr>
            <p:ph type="pic" sz="quarter" idx="14"/>
          </p:nvPr>
        </p:nvSpPr>
        <p:spPr>
          <a:xfrm>
            <a:off x="5700712" y="990600"/>
            <a:ext cx="1883738" cy="1884191"/>
          </a:xfrm>
          <a:solidFill>
            <a:schemeClr val="accent1">
              <a:lumMod val="20000"/>
              <a:lumOff val="80000"/>
            </a:schemeClr>
          </a:solidFill>
        </p:spPr>
        <p:txBody>
          <a:bodyPr/>
          <a:lstStyle/>
          <a:p>
            <a:endParaRPr lang="en-GB"/>
          </a:p>
        </p:txBody>
      </p:sp>
      <p:pic>
        <p:nvPicPr>
          <p:cNvPr id="29" name="Picture 28">
            <a:extLst>
              <a:ext uri="{FF2B5EF4-FFF2-40B4-BE49-F238E27FC236}">
                <a16:creationId xmlns:a16="http://schemas.microsoft.com/office/drawing/2014/main" id="{831847F0-9766-46D6-B54C-04D5D50924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17305" y="6101135"/>
            <a:ext cx="609601" cy="566364"/>
          </a:xfrm>
          <a:prstGeom prst="rect">
            <a:avLst/>
          </a:prstGeom>
        </p:spPr>
      </p:pic>
    </p:spTree>
    <p:extLst>
      <p:ext uri="{BB962C8B-B14F-4D97-AF65-F5344CB8AC3E}">
        <p14:creationId xmlns:p14="http://schemas.microsoft.com/office/powerpoint/2010/main" val="188909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0" name="Rectangle 19"/>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3" name="Rectangle 22"/>
          <p:cNvSpPr/>
          <p:nvPr userDrawn="1"/>
        </p:nvSpPr>
        <p:spPr>
          <a:xfrm>
            <a:off x="8468029"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4" name="Rectangle 23"/>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D9BCF126-1A45-4323-A884-8B0FB46BBEA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C3353D7-84D2-4450-8907-564FE29182B2}"/>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Slide Number Placeholder 8">
            <a:extLst>
              <a:ext uri="{FF2B5EF4-FFF2-40B4-BE49-F238E27FC236}">
                <a16:creationId xmlns:a16="http://schemas.microsoft.com/office/drawing/2014/main" id="{60CA5766-F02A-40F7-8085-E575E479649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pic>
        <p:nvPicPr>
          <p:cNvPr id="29" name="Picture 28">
            <a:extLst>
              <a:ext uri="{FF2B5EF4-FFF2-40B4-BE49-F238E27FC236}">
                <a16:creationId xmlns:a16="http://schemas.microsoft.com/office/drawing/2014/main" id="{F7DA182D-4648-43E5-B33B-C8EE94E8D2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2863" y="6101135"/>
            <a:ext cx="558484" cy="566364"/>
          </a:xfrm>
          <a:prstGeom prst="rect">
            <a:avLst/>
          </a:prstGeom>
        </p:spPr>
      </p:pic>
      <p:sp>
        <p:nvSpPr>
          <p:cNvPr id="33" name="Rectangle 32">
            <a:extLst>
              <a:ext uri="{FF2B5EF4-FFF2-40B4-BE49-F238E27FC236}">
                <a16:creationId xmlns:a16="http://schemas.microsoft.com/office/drawing/2014/main" id="{CC909508-71D4-4C94-A0C4-459A2B3059ED}"/>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 Placeholder 5">
            <a:extLst>
              <a:ext uri="{FF2B5EF4-FFF2-40B4-BE49-F238E27FC236}">
                <a16:creationId xmlns:a16="http://schemas.microsoft.com/office/drawing/2014/main" id="{8EA06FF1-9AEF-4DB4-9E37-EB585127DD90}"/>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31086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Body">
    <p:bg>
      <p:bgRef idx="1001">
        <a:schemeClr val="bg1"/>
      </p:bgRef>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4" name="Subtitle 2"/>
          <p:cNvSpPr>
            <a:spLocks noGrp="1"/>
          </p:cNvSpPr>
          <p:nvPr>
            <p:ph type="subTitle" idx="1" hasCustomPrompt="1"/>
          </p:nvPr>
        </p:nvSpPr>
        <p:spPr>
          <a:xfrm>
            <a:off x="575094" y="1379796"/>
            <a:ext cx="11172406"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131148DF-03E7-4D76-AF0C-AF66DADBC77F}"/>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AC561ECD-F245-454A-AF50-5DBC4E36D95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Tree>
    <p:extLst>
      <p:ext uri="{BB962C8B-B14F-4D97-AF65-F5344CB8AC3E}">
        <p14:creationId xmlns:p14="http://schemas.microsoft.com/office/powerpoint/2010/main" val="6163588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D0A764D-A63E-4DD4-BE15-A047D8393E78}"/>
              </a:ext>
            </a:extLst>
          </p:cNvPr>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AD17A550-1D96-4F3B-B785-DC79A6BFF59A}"/>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8E965A7-FB3E-4C18-B856-336B55D2A8F5}"/>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BB3EF80F-DEB0-4F21-B5DC-3DDA63D6B6D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
        <p:nvSpPr>
          <p:cNvPr id="17" name="Media Placeholder 4">
            <a:extLst>
              <a:ext uri="{FF2B5EF4-FFF2-40B4-BE49-F238E27FC236}">
                <a16:creationId xmlns:a16="http://schemas.microsoft.com/office/drawing/2014/main" id="{EFB354F1-D55D-4B91-A7C1-14F30A76A174}"/>
              </a:ext>
            </a:extLst>
          </p:cNvPr>
          <p:cNvSpPr>
            <a:spLocks noGrp="1"/>
          </p:cNvSpPr>
          <p:nvPr>
            <p:ph type="media" sz="quarter" idx="10"/>
          </p:nvPr>
        </p:nvSpPr>
        <p:spPr>
          <a:xfrm>
            <a:off x="575094" y="1371600"/>
            <a:ext cx="11172405" cy="4821238"/>
          </a:xfrm>
          <a:ln w="28575">
            <a:solidFill>
              <a:schemeClr val="bg2"/>
            </a:solidFill>
          </a:ln>
        </p:spPr>
        <p:txBody>
          <a:bodyPr/>
          <a:lstStyle/>
          <a:p>
            <a:endParaRPr lang="en-GB"/>
          </a:p>
        </p:txBody>
      </p:sp>
    </p:spTree>
    <p:extLst>
      <p:ext uri="{BB962C8B-B14F-4D97-AF65-F5344CB8AC3E}">
        <p14:creationId xmlns:p14="http://schemas.microsoft.com/office/powerpoint/2010/main" val="7377618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 2 column">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6400800" y="691755"/>
            <a:ext cx="5080000" cy="548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1C9EA62D-1338-4E32-B1A9-82F0FF1EA2D3}"/>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7D47DF8-DD2A-42E6-8B13-F13B0BE0E75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57C5FFB4-66FA-4FDC-B912-386673C237C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
        <p:nvSpPr>
          <p:cNvPr id="16" name="Title 1">
            <a:extLst>
              <a:ext uri="{FF2B5EF4-FFF2-40B4-BE49-F238E27FC236}">
                <a16:creationId xmlns:a16="http://schemas.microsoft.com/office/drawing/2014/main" id="{552AC8C5-4BEE-40A4-8A13-A5FB96859B82}"/>
              </a:ext>
            </a:extLst>
          </p:cNvPr>
          <p:cNvSpPr>
            <a:spLocks noGrp="1"/>
          </p:cNvSpPr>
          <p:nvPr>
            <p:ph type="ctrTitle" hasCustomPrompt="1"/>
          </p:nvPr>
        </p:nvSpPr>
        <p:spPr>
          <a:xfrm>
            <a:off x="575094"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7" name="Subtitle 2">
            <a:extLst>
              <a:ext uri="{FF2B5EF4-FFF2-40B4-BE49-F238E27FC236}">
                <a16:creationId xmlns:a16="http://schemas.microsoft.com/office/drawing/2014/main" id="{594EDAC7-D8A8-4CCA-A7C1-7855A728988F}"/>
              </a:ext>
            </a:extLst>
          </p:cNvPr>
          <p:cNvSpPr>
            <a:spLocks noGrp="1"/>
          </p:cNvSpPr>
          <p:nvPr>
            <p:ph type="subTitle" idx="1" hasCustomPrompt="1"/>
          </p:nvPr>
        </p:nvSpPr>
        <p:spPr>
          <a:xfrm>
            <a:off x="575094"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70237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933" y="609600"/>
            <a:ext cx="11653411" cy="939800"/>
          </a:xfrm>
          <a:prstGeom prst="rect">
            <a:avLst/>
          </a:prstGeom>
        </p:spPr>
        <p:txBody>
          <a:bodyPr vert="horz" lIns="91440" tIns="45720" rIns="91440" bIns="45720" rtlCol="0" anchor="t">
            <a:noAutofit/>
          </a:bodyPr>
          <a:lstStyle/>
          <a:p>
            <a:r>
              <a:rPr lang="en-US"/>
              <a:t>CLICK TO EDIT </a:t>
            </a:r>
            <a:br>
              <a:rPr lang="en-US"/>
            </a:br>
            <a:r>
              <a:rPr lang="en-US"/>
              <a:t>MASTER TITLE</a:t>
            </a:r>
          </a:p>
        </p:txBody>
      </p:sp>
      <p:sp>
        <p:nvSpPr>
          <p:cNvPr id="3" name="Text Placeholder 2"/>
          <p:cNvSpPr>
            <a:spLocks noGrp="1"/>
          </p:cNvSpPr>
          <p:nvPr>
            <p:ph type="body" idx="1"/>
          </p:nvPr>
        </p:nvSpPr>
        <p:spPr>
          <a:xfrm>
            <a:off x="264913" y="2133607"/>
            <a:ext cx="11647144" cy="3546475"/>
          </a:xfrm>
          <a:prstGeom prst="rect">
            <a:avLst/>
          </a:prstGeom>
        </p:spPr>
        <p:txBody>
          <a:bodyPr vert="horz" lIns="91440" tIns="45720" rIns="91440" bIns="45720" numCol="1"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8"/>
          <p:cNvSpPr>
            <a:spLocks noGrp="1"/>
          </p:cNvSpPr>
          <p:nvPr>
            <p:ph type="sldNum" sz="quarter" idx="4"/>
          </p:nvPr>
        </p:nvSpPr>
        <p:spPr>
          <a:xfrm>
            <a:off x="318620" y="6156946"/>
            <a:ext cx="632513" cy="457200"/>
          </a:xfrm>
          <a:prstGeom prst="rect">
            <a:avLst/>
          </a:prstGeom>
        </p:spPr>
        <p:txBody>
          <a:bodyPr anchor="ctr"/>
          <a:lstStyle>
            <a:lvl1pPr algn="ctr">
              <a:defRPr/>
            </a:lvl1pPr>
          </a:lstStyle>
          <a:p>
            <a:fld id="{E1C3621B-6C8A-6941-9CAD-B981455913CB}" type="slidenum">
              <a:rPr lang="en-US" smtClean="0">
                <a:solidFill>
                  <a:srgbClr val="1E3250"/>
                </a:solidFill>
              </a:rPr>
              <a:pPr/>
              <a:t>‹Nr.›</a:t>
            </a:fld>
            <a:endParaRPr lang="en-US">
              <a:solidFill>
                <a:srgbClr val="1E3250"/>
              </a:solidFill>
            </a:endParaRPr>
          </a:p>
        </p:txBody>
      </p:sp>
    </p:spTree>
    <p:extLst>
      <p:ext uri="{BB962C8B-B14F-4D97-AF65-F5344CB8AC3E}">
        <p14:creationId xmlns:p14="http://schemas.microsoft.com/office/powerpoint/2010/main" val="710567782"/>
      </p:ext>
    </p:extLst>
  </p:cSld>
  <p:clrMap bg1="lt1" tx1="dk1" bg2="lt2" tx2="dk2" accent1="accent1" accent2="accent2" accent3="accent3" accent4="accent4" accent5="accent5" accent6="accent6" hlink="hlink" folHlink="folHlink"/>
  <p:sldLayoutIdLst>
    <p:sldLayoutId id="2147483780" r:id="rId1"/>
    <p:sldLayoutId id="2147483787" r:id="rId2"/>
    <p:sldLayoutId id="2147483785" r:id="rId3"/>
    <p:sldLayoutId id="2147483768" r:id="rId4"/>
    <p:sldLayoutId id="2147483769" r:id="rId5"/>
    <p:sldLayoutId id="2147483723" r:id="rId6"/>
    <p:sldLayoutId id="2147483764" r:id="rId7"/>
    <p:sldLayoutId id="2147483795" r:id="rId8"/>
    <p:sldLayoutId id="2147483765" r:id="rId9"/>
    <p:sldLayoutId id="2147483681" r:id="rId10"/>
    <p:sldLayoutId id="2147483784" r:id="rId11"/>
    <p:sldLayoutId id="2147483774" r:id="rId12"/>
    <p:sldLayoutId id="2147483777" r:id="rId13"/>
    <p:sldLayoutId id="2147483778" r:id="rId14"/>
    <p:sldLayoutId id="2147483793" r:id="rId15"/>
    <p:sldLayoutId id="2147483786" r:id="rId16"/>
    <p:sldLayoutId id="2147483679" r:id="rId17"/>
    <p:sldLayoutId id="2147483680" r:id="rId18"/>
  </p:sldLayoutIdLst>
  <p:hf hdr="0" ftr="0" dt="0"/>
  <p:txStyles>
    <p:titleStyle>
      <a:lvl1pPr algn="l" defTabSz="457200" rtl="0" eaLnBrk="1" latinLnBrk="0" hangingPunct="1">
        <a:lnSpc>
          <a:spcPct val="90000"/>
        </a:lnSpc>
        <a:spcBef>
          <a:spcPct val="0"/>
        </a:spcBef>
        <a:buNone/>
        <a:defRPr sz="3200" b="1" i="0" kern="1200">
          <a:solidFill>
            <a:srgbClr val="1E3250"/>
          </a:solidFill>
          <a:latin typeface="+mj-lt"/>
          <a:ea typeface="+mj-ea"/>
          <a:cs typeface="Calibri" panose="020F0502020204030204" pitchFamily="34" charset="0"/>
        </a:defRPr>
      </a:lvl1pPr>
    </p:titleStyle>
    <p:body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2F5A-5450-4898-8300-BFA88083D27C}"/>
              </a:ext>
            </a:extLst>
          </p:cNvPr>
          <p:cNvSpPr>
            <a:spLocks noGrp="1"/>
          </p:cNvSpPr>
          <p:nvPr>
            <p:ph type="ctrTitle"/>
          </p:nvPr>
        </p:nvSpPr>
        <p:spPr>
          <a:xfrm>
            <a:off x="914400" y="1371600"/>
            <a:ext cx="7315200" cy="4114800"/>
          </a:xfrm>
        </p:spPr>
        <p:txBody>
          <a:bodyPr/>
          <a:lstStyle/>
          <a:p>
            <a:pPr>
              <a:spcBef>
                <a:spcPts val="1200"/>
              </a:spcBef>
              <a:spcAft>
                <a:spcPts val="1200"/>
              </a:spcAft>
            </a:pPr>
            <a:r>
              <a:rPr lang="de-DE" b="1" dirty="0">
                <a:solidFill>
                  <a:prstClr val="white"/>
                </a:solidFill>
                <a:latin typeface="Verdana" panose="020B0604030504040204" pitchFamily="34" charset="0"/>
                <a:ea typeface="Verdana" panose="020B0604030504040204" pitchFamily="34" charset="0"/>
              </a:rPr>
              <a:t>NACHHALTIGKEIT IM EINKAUF: TOOLKIT FÜR MENSCHENWÜRDIGE </a:t>
            </a:r>
            <a:r>
              <a:rPr lang="de-DE" b="1" noProof="0" dirty="0">
                <a:solidFill>
                  <a:prstClr val="white"/>
                </a:solidFill>
                <a:latin typeface="Verdana" panose="020B0604030504040204" pitchFamily="34" charset="0"/>
                <a:ea typeface="Verdana" panose="020B0604030504040204" pitchFamily="34" charset="0"/>
              </a:rPr>
              <a:t>ARBEIT</a:t>
            </a:r>
            <a:br>
              <a:rPr lang="de-DE" sz="3600" b="1" noProof="0" dirty="0">
                <a:solidFill>
                  <a:prstClr val="white"/>
                </a:solidFill>
                <a:latin typeface="Verdana" panose="020B0604030504040204" pitchFamily="34" charset="0"/>
                <a:ea typeface="Verdana" panose="020B0604030504040204" pitchFamily="34" charset="0"/>
              </a:rPr>
            </a:br>
            <a:br>
              <a:rPr lang="de-DE" sz="2800" noProof="0" dirty="0">
                <a:solidFill>
                  <a:prstClr val="white"/>
                </a:solidFill>
                <a:latin typeface="Flama-Book" panose="02000503000000020004" pitchFamily="50" charset="0"/>
              </a:rPr>
            </a:br>
            <a:br>
              <a:rPr lang="de-DE" sz="2800" noProof="0" dirty="0">
                <a:latin typeface="Flama-Book"/>
              </a:rPr>
            </a:br>
            <a:r>
              <a:rPr lang="de-DE" sz="2800" b="1" noProof="0" dirty="0">
                <a:solidFill>
                  <a:srgbClr val="FF0000"/>
                </a:solidFill>
                <a:latin typeface="Verdana" panose="020B0604030504040204" pitchFamily="34" charset="0"/>
                <a:ea typeface="Verdana" panose="020B0604030504040204" pitchFamily="34" charset="0"/>
              </a:rPr>
              <a:t>LEITFADEN FÜR MODERATOR*INNEN</a:t>
            </a:r>
            <a:br>
              <a:rPr lang="de-DE" sz="2800" b="1" noProof="0" dirty="0">
                <a:solidFill>
                  <a:srgbClr val="FF0000"/>
                </a:solidFill>
                <a:latin typeface="Verdana" panose="020B0604030504040204" pitchFamily="34" charset="0"/>
                <a:ea typeface="Verdana" panose="020B0604030504040204" pitchFamily="34" charset="0"/>
              </a:rPr>
            </a:br>
            <a:r>
              <a:rPr lang="de-DE" sz="2800" noProof="0" dirty="0">
                <a:latin typeface="Verdana" panose="020B0604030504040204" pitchFamily="34" charset="0"/>
                <a:ea typeface="Verdana" panose="020B0604030504040204" pitchFamily="34" charset="0"/>
              </a:rPr>
              <a:t>(TRAININGSÜBUNGEN)</a:t>
            </a:r>
            <a:endParaRPr lang="de-DE" noProof="0" dirty="0">
              <a:latin typeface="Verdana" panose="020B0604030504040204" pitchFamily="34" charset="0"/>
              <a:ea typeface="Verdana" panose="020B0604030504040204" pitchFamily="34" charset="0"/>
            </a:endParaRPr>
          </a:p>
        </p:txBody>
      </p:sp>
      <p:sp>
        <p:nvSpPr>
          <p:cNvPr id="3" name="TextBox 2"/>
          <p:cNvSpPr txBox="1"/>
          <p:nvPr/>
        </p:nvSpPr>
        <p:spPr>
          <a:xfrm>
            <a:off x="914400" y="6309360"/>
            <a:ext cx="5303520" cy="369332"/>
          </a:xfrm>
          <a:prstGeom prst="rect">
            <a:avLst/>
          </a:prstGeom>
          <a:noFill/>
        </p:spPr>
        <p:txBody>
          <a:bodyPr wrap="square" rtlCol="0">
            <a:spAutoFit/>
          </a:bodyPr>
          <a:lstStyle/>
          <a:p>
            <a:r>
              <a:rPr lang="en-CA" dirty="0">
                <a:solidFill>
                  <a:srgbClr val="FF0000"/>
                </a:solidFill>
                <a:latin typeface="Verdana" panose="020B0604030504040204" pitchFamily="34" charset="0"/>
                <a:ea typeface="Verdana" panose="020B0604030504040204" pitchFamily="34" charset="0"/>
              </a:rPr>
              <a:t>Optional: Logo(s) </a:t>
            </a:r>
            <a:r>
              <a:rPr lang="de-DE" dirty="0">
                <a:solidFill>
                  <a:srgbClr val="FF0000"/>
                </a:solidFill>
                <a:latin typeface="Verdana" panose="020B0604030504040204" pitchFamily="34" charset="0"/>
                <a:ea typeface="Verdana" panose="020B0604030504040204" pitchFamily="34" charset="0"/>
              </a:rPr>
              <a:t>hier</a:t>
            </a:r>
            <a:r>
              <a:rPr lang="en-CA" dirty="0">
                <a:solidFill>
                  <a:srgbClr val="FF0000"/>
                </a:solidFill>
                <a:latin typeface="Verdana" panose="020B0604030504040204" pitchFamily="34" charset="0"/>
                <a:ea typeface="Verdana" panose="020B0604030504040204" pitchFamily="34" charset="0"/>
              </a:rPr>
              <a:t> </a:t>
            </a:r>
            <a:r>
              <a:rPr lang="de-DE" dirty="0">
                <a:solidFill>
                  <a:srgbClr val="FF0000"/>
                </a:solidFill>
                <a:latin typeface="Verdana" panose="020B0604030504040204" pitchFamily="34" charset="0"/>
                <a:ea typeface="Verdana" panose="020B0604030504040204" pitchFamily="34" charset="0"/>
              </a:rPr>
              <a:t>einfügen</a:t>
            </a:r>
          </a:p>
        </p:txBody>
      </p:sp>
    </p:spTree>
    <p:extLst>
      <p:ext uri="{BB962C8B-B14F-4D97-AF65-F5344CB8AC3E}">
        <p14:creationId xmlns:p14="http://schemas.microsoft.com/office/powerpoint/2010/main" val="235829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10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87"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mj-lt"/>
            </a:endParaRPr>
          </a:p>
          <a:p>
            <a:endParaRPr lang="en-GB" sz="3600" dirty="0">
              <a:solidFill>
                <a:prstClr val="white"/>
              </a:solidFill>
              <a:latin typeface="+mj-lt"/>
            </a:endParaRPr>
          </a:p>
          <a:p>
            <a:r>
              <a:rPr lang="en-GB" sz="3600" b="1" dirty="0">
                <a:solidFill>
                  <a:prstClr val="white"/>
                </a:solidFill>
                <a:latin typeface="Verdana" panose="020B0604030504040204" pitchFamily="34" charset="0"/>
                <a:ea typeface="Verdana" panose="020B0604030504040204" pitchFamily="34" charset="0"/>
                <a:cs typeface="Verdana" panose="020B0604030504040204" pitchFamily="34" charset="0"/>
              </a:rPr>
              <a:t>ÜBUNG 2</a:t>
            </a:r>
          </a:p>
          <a:p>
            <a:r>
              <a:rPr lang="de-DE" sz="3200" dirty="0">
                <a:solidFill>
                  <a:prstClr val="white"/>
                </a:solidFill>
                <a:latin typeface="Verdana" panose="020B0604030504040204" pitchFamily="34" charset="0"/>
                <a:ea typeface="Verdana" panose="020B0604030504040204" pitchFamily="34" charset="0"/>
                <a:cs typeface="Verdana" panose="020B0604030504040204" pitchFamily="34" charset="0"/>
              </a:rPr>
              <a:t>WARUM IST ES WICHTIG, MENSCHENWÜRDIGE ARBEIT FÜR ALLE ZU UNTERSTÜTZEN? </a:t>
            </a:r>
            <a:endPar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0395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465493"/>
            <a:ext cx="11172406" cy="4927116"/>
          </a:xfrm>
        </p:spPr>
        <p:txBody>
          <a:bodyPr/>
          <a:lstStyle/>
          <a:p>
            <a:endParaRPr lang="de-DE" b="1" noProof="0" dirty="0"/>
          </a:p>
          <a:p>
            <a:r>
              <a:rPr lang="de-DE" sz="1400" b="1" noProof="0" dirty="0">
                <a:latin typeface="Verdana" panose="020B0604030504040204" pitchFamily="34" charset="0"/>
                <a:ea typeface="Verdana" panose="020B0604030504040204" pitchFamily="34" charset="0"/>
                <a:cs typeface="Verdana" panose="020B0604030504040204" pitchFamily="34" charset="0"/>
              </a:rPr>
              <a:t>Ziel der Übung:</a:t>
            </a:r>
          </a:p>
          <a:p>
            <a:pPr>
              <a:spcAft>
                <a:spcPts val="1200"/>
              </a:spcAft>
            </a:pPr>
            <a:r>
              <a:rPr lang="de-DE" sz="1400" dirty="0">
                <a:latin typeface="Verdana" panose="020B0604030504040204" pitchFamily="34" charset="0"/>
                <a:ea typeface="Verdana" panose="020B0604030504040204" pitchFamily="34" charset="0"/>
                <a:cs typeface="Verdana" panose="020B0604030504040204" pitchFamily="34" charset="0"/>
              </a:rPr>
              <a:t>Die zentralen Argumente für die Bedeutung menschenwürdiger Arbeit für alle in Lieferketten mit Einkaufsverantwortlichen teilen</a:t>
            </a:r>
            <a:endParaRPr lang="de-DE" sz="1400" noProof="0" dirty="0">
              <a:latin typeface="Verdana" panose="020B0604030504040204" pitchFamily="34" charset="0"/>
              <a:ea typeface="Verdana" panose="020B0604030504040204" pitchFamily="34" charset="0"/>
              <a:cs typeface="Verdana" panose="020B0604030504040204" pitchFamily="34" charset="0"/>
            </a:endParaRPr>
          </a:p>
          <a:p>
            <a:r>
              <a:rPr lang="de-DE" sz="1400" b="1" noProof="0" dirty="0">
                <a:latin typeface="Verdana" panose="020B0604030504040204" pitchFamily="34" charset="0"/>
                <a:ea typeface="Verdana" panose="020B0604030504040204" pitchFamily="34" charset="0"/>
                <a:cs typeface="Verdana" panose="020B0604030504040204" pitchFamily="34" charset="0"/>
              </a:rPr>
              <a:t>Vorbereitung: </a:t>
            </a:r>
          </a:p>
          <a:p>
            <a:pPr marL="285750" indent="-285750">
              <a:buFont typeface="Arial" panose="020B0604020202020204" pitchFamily="34" charset="0"/>
              <a:buChar char="•"/>
            </a:pPr>
            <a:r>
              <a:rPr lang="de-DE" sz="1400" dirty="0">
                <a:latin typeface="Verdana" panose="020B0604030504040204" pitchFamily="34" charset="0"/>
                <a:ea typeface="Verdana" panose="020B0604030504040204" pitchFamily="34" charset="0"/>
              </a:rPr>
              <a:t>Die Eröffnungsfragen stehen auf einem Bildschirm oder Flipchart, um während der gesamten Diskussion verfügbar zu sein </a:t>
            </a:r>
          </a:p>
          <a:p>
            <a:pPr marL="285750" indent="-285750">
              <a:buFont typeface="Arial" panose="020B0604020202020204" pitchFamily="34" charset="0"/>
              <a:buChar char="•"/>
            </a:pPr>
            <a:r>
              <a:rPr lang="de-DE" sz="1400" noProof="0" dirty="0">
                <a:latin typeface="Verdana" panose="020B0604030504040204" pitchFamily="34" charset="0"/>
                <a:ea typeface="Verdana" panose="020B0604030504040204" pitchFamily="34" charset="0"/>
                <a:cs typeface="Verdana" panose="020B0604030504040204" pitchFamily="34" charset="0"/>
              </a:rPr>
              <a:t>Teilnehmende arbeiten in Zweierteams um die Fragen zu diskutieren und reflektieren</a:t>
            </a:r>
          </a:p>
          <a:p>
            <a:pPr marL="285750" indent="-285750">
              <a:buFont typeface="Arial" panose="020B0604020202020204" pitchFamily="34" charset="0"/>
              <a:buChar char="•"/>
            </a:pPr>
            <a:r>
              <a:rPr lang="de-DE" sz="1400" noProof="0" dirty="0">
                <a:latin typeface="Verdana" panose="020B0604030504040204" pitchFamily="34" charset="0"/>
                <a:ea typeface="Verdana" panose="020B0604030504040204" pitchFamily="34" charset="0"/>
                <a:cs typeface="Verdana" panose="020B0604030504040204" pitchFamily="34" charset="0"/>
              </a:rPr>
              <a:t>Reflektionen werden mit der gesamten gruppe geteilt</a:t>
            </a:r>
          </a:p>
          <a:p>
            <a:pPr marL="285750" indent="-285750">
              <a:spcAft>
                <a:spcPts val="1200"/>
              </a:spcAft>
              <a:buFont typeface="Arial" panose="020B0604020202020204" pitchFamily="34" charset="0"/>
              <a:buChar char="•"/>
            </a:pPr>
            <a:r>
              <a:rPr lang="de-DE" sz="1400" noProof="0" dirty="0">
                <a:latin typeface="Verdana" panose="020B0604030504040204" pitchFamily="34" charset="0"/>
                <a:ea typeface="Verdana" panose="020B0604030504040204" pitchFamily="34" charset="0"/>
                <a:cs typeface="Verdana" panose="020B0604030504040204" pitchFamily="34" charset="0"/>
              </a:rPr>
              <a:t>Teilnehmenden werden anschließend Informationsfolien mit zentralen Argumenten rund um die Vorteile der Unterstützung menschenwürdiger Arbeit gezeigt</a:t>
            </a:r>
          </a:p>
          <a:p>
            <a:r>
              <a:rPr lang="de-DE" sz="1400" b="1" noProof="0" dirty="0">
                <a:latin typeface="Verdana" panose="020B0604030504040204" pitchFamily="34" charset="0"/>
                <a:ea typeface="Verdana" panose="020B0604030504040204" pitchFamily="34" charset="0"/>
                <a:cs typeface="Verdana" panose="020B0604030504040204" pitchFamily="34" charset="0"/>
              </a:rPr>
              <a:t>Zeitmanagement:</a:t>
            </a:r>
          </a:p>
          <a:p>
            <a:r>
              <a:rPr lang="de-DE" sz="1400" b="1" noProof="0" dirty="0">
                <a:latin typeface="Verdana" panose="020B0604030504040204" pitchFamily="34" charset="0"/>
                <a:ea typeface="Verdana" panose="020B0604030504040204" pitchFamily="34" charset="0"/>
                <a:cs typeface="Verdana" panose="020B0604030504040204" pitchFamily="34" charset="0"/>
              </a:rPr>
              <a:t>Gesamtzeit von 30 Minuten</a:t>
            </a:r>
            <a:endParaRPr lang="de-DE" sz="1400" noProof="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de-DE" sz="1400" noProof="0" dirty="0">
                <a:latin typeface="Verdana" panose="020B0604030504040204" pitchFamily="34" charset="0"/>
                <a:ea typeface="Verdana" panose="020B0604030504040204" pitchFamily="34" charset="0"/>
                <a:cs typeface="Verdana" panose="020B0604030504040204" pitchFamily="34" charset="0"/>
              </a:rPr>
              <a:t>Diskussion der Fragen in Zweierteams (5 Minuten)</a:t>
            </a:r>
          </a:p>
          <a:p>
            <a:pPr marL="285750" indent="-285750">
              <a:buFont typeface="Arial" panose="020B0604020202020204" pitchFamily="34" charset="0"/>
              <a:buChar char="•"/>
            </a:pPr>
            <a:r>
              <a:rPr lang="de-DE" sz="1400" noProof="0" dirty="0">
                <a:latin typeface="Verdana" panose="020B0604030504040204" pitchFamily="34" charset="0"/>
                <a:ea typeface="Verdana" panose="020B0604030504040204" pitchFamily="34" charset="0"/>
                <a:cs typeface="Verdana" panose="020B0604030504040204" pitchFamily="34" charset="0"/>
              </a:rPr>
              <a:t>Berichten der Ergebnisse an die gesamte </a:t>
            </a:r>
            <a:r>
              <a:rPr lang="de-DE" sz="1400" dirty="0">
                <a:latin typeface="Verdana" panose="020B0604030504040204" pitchFamily="34" charset="0"/>
                <a:ea typeface="Verdana" panose="020B0604030504040204" pitchFamily="34" charset="0"/>
                <a:cs typeface="Verdana" panose="020B0604030504040204" pitchFamily="34" charset="0"/>
              </a:rPr>
              <a:t>Gruppe </a:t>
            </a:r>
            <a:r>
              <a:rPr lang="de-DE" sz="1400" noProof="0" dirty="0">
                <a:latin typeface="Verdana" panose="020B0604030504040204" pitchFamily="34" charset="0"/>
                <a:ea typeface="Verdana" panose="020B0604030504040204" pitchFamily="34" charset="0"/>
                <a:cs typeface="Verdana" panose="020B0604030504040204" pitchFamily="34" charset="0"/>
              </a:rPr>
              <a:t>(5 Minuten)</a:t>
            </a:r>
          </a:p>
          <a:p>
            <a:pPr marL="285750" indent="-285750">
              <a:buFont typeface="Arial" panose="020B0604020202020204" pitchFamily="34" charset="0"/>
              <a:buChar char="•"/>
            </a:pPr>
            <a:r>
              <a:rPr lang="de-DE" sz="1400" noProof="0" dirty="0">
                <a:latin typeface="Verdana" panose="020B0604030504040204" pitchFamily="34" charset="0"/>
                <a:ea typeface="Verdana" panose="020B0604030504040204" pitchFamily="34" charset="0"/>
                <a:cs typeface="Verdana" panose="020B0604030504040204" pitchFamily="34" charset="0"/>
              </a:rPr>
              <a:t>Präsentieren der Informationsfolien (10 Minuten)</a:t>
            </a:r>
          </a:p>
          <a:p>
            <a:pPr marL="285750" indent="-285750">
              <a:spcAft>
                <a:spcPts val="1200"/>
              </a:spcAft>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Reflektion im Plenum </a:t>
            </a:r>
            <a:r>
              <a:rPr lang="de-DE" sz="1400" noProof="0" dirty="0">
                <a:latin typeface="Verdana" panose="020B0604030504040204" pitchFamily="34" charset="0"/>
                <a:ea typeface="Verdana" panose="020B0604030504040204" pitchFamily="34" charset="0"/>
                <a:cs typeface="Verdana" panose="020B0604030504040204" pitchFamily="34" charset="0"/>
              </a:rPr>
              <a:t>(10 Minuten)</a:t>
            </a:r>
          </a:p>
          <a:p>
            <a:r>
              <a:rPr lang="de-DE" sz="1400" b="1" noProof="0" dirty="0">
                <a:latin typeface="Verdana" panose="020B0604030504040204" pitchFamily="34" charset="0"/>
                <a:ea typeface="Verdana" panose="020B0604030504040204" pitchFamily="34" charset="0"/>
                <a:cs typeface="Verdana" panose="020B0604030504040204" pitchFamily="34" charset="0"/>
              </a:rPr>
              <a:t>Übung </a:t>
            </a:r>
            <a:r>
              <a:rPr lang="de-DE" sz="1400" noProof="0" dirty="0">
                <a:solidFill>
                  <a:srgbClr val="FF0000"/>
                </a:solidFill>
                <a:latin typeface="Verdana" panose="020B0604030504040204" pitchFamily="34" charset="0"/>
                <a:ea typeface="Verdana" panose="020B0604030504040204" pitchFamily="34" charset="0"/>
                <a:cs typeface="Verdana" panose="020B0604030504040204" pitchFamily="34" charset="0"/>
              </a:rPr>
              <a:t>(siehe nächste Folie )	</a:t>
            </a:r>
            <a:endParaRPr lang="de-DE" sz="1400" noProof="0" dirty="0"/>
          </a:p>
          <a:p>
            <a:endParaRPr lang="de-DE" sz="1400" noProof="0" dirty="0"/>
          </a:p>
          <a:p>
            <a:endParaRPr lang="de-DE" sz="1400" noProof="0" dirty="0"/>
          </a:p>
          <a:p>
            <a:pPr lvl="1"/>
            <a:endParaRPr lang="de-DE" noProof="0" dirty="0"/>
          </a:p>
          <a:p>
            <a:endParaRPr lang="de-DE" noProof="0" dirty="0"/>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11</a:t>
            </a:fld>
            <a:endParaRPr lang="en-US"/>
          </a:p>
        </p:txBody>
      </p:sp>
      <p:sp>
        <p:nvSpPr>
          <p:cNvPr id="9" name="Title 1">
            <a:extLst>
              <a:ext uri="{FF2B5EF4-FFF2-40B4-BE49-F238E27FC236}">
                <a16:creationId xmlns:a16="http://schemas.microsoft.com/office/drawing/2014/main" id="{0F3FB9AB-78EC-6541-A51D-D479FF722DC6}"/>
              </a:ext>
            </a:extLst>
          </p:cNvPr>
          <p:cNvSpPr>
            <a:spLocks noGrp="1"/>
          </p:cNvSpPr>
          <p:nvPr>
            <p:ph type="ctrTitle"/>
          </p:nvPr>
        </p:nvSpPr>
        <p:spPr>
          <a:xfrm>
            <a:off x="575094" y="691755"/>
            <a:ext cx="11172406" cy="1056834"/>
          </a:xfrm>
        </p:spPr>
        <p:txBody>
          <a:bodyPr/>
          <a:lstStyle/>
          <a:p>
            <a:r>
              <a:rPr lang="de-DE" sz="2400" b="1" dirty="0">
                <a:latin typeface="Verdana" panose="020B0604030504040204" pitchFamily="34" charset="0"/>
                <a:ea typeface="Verdana" panose="020B0604030504040204" pitchFamily="34" charset="0"/>
                <a:cs typeface="Verdana" panose="020B0604030504040204" pitchFamily="34" charset="0"/>
              </a:rPr>
              <a:t>WARUM IST ES WICHTIG, MENSCHENWÜRDIGE ARBEIT FÜR ALLE ZU UNTERSTÜTZEN? </a:t>
            </a:r>
            <a:r>
              <a:rPr lang="de-DE" sz="2400" b="1" noProof="0" dirty="0">
                <a:latin typeface="Verdana" panose="020B0604030504040204" pitchFamily="34" charset="0"/>
                <a:ea typeface="Verdana" panose="020B0604030504040204" pitchFamily="34" charset="0"/>
                <a:cs typeface="Verdana" panose="020B0604030504040204" pitchFamily="34" charset="0"/>
              </a:rPr>
              <a:t>|  </a:t>
            </a:r>
            <a:r>
              <a:rPr lang="de-DE" sz="2400" b="1" noProof="0" dirty="0">
                <a:solidFill>
                  <a:srgbClr val="FF0000"/>
                </a:solidFill>
                <a:latin typeface="Verdana" panose="020B0604030504040204" pitchFamily="34" charset="0"/>
                <a:ea typeface="Verdana" panose="020B0604030504040204" pitchFamily="34" charset="0"/>
                <a:cs typeface="Verdana" panose="020B0604030504040204" pitchFamily="34" charset="0"/>
              </a:rPr>
              <a:t>Moderationsanleitung </a:t>
            </a:r>
            <a:endParaRPr lang="de-DE" sz="2400" b="1" noProof="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864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de-DE" sz="1800" b="1" noProof="0" dirty="0"/>
          </a:p>
          <a:p>
            <a:pPr>
              <a:spcAft>
                <a:spcPts val="1200"/>
              </a:spcAft>
            </a:pPr>
            <a:r>
              <a:rPr lang="de-DE" sz="3000" b="1" noProof="0" dirty="0">
                <a:latin typeface="Verdana" panose="020B0604030504040204" pitchFamily="34" charset="0"/>
                <a:ea typeface="Verdana" panose="020B0604030504040204" pitchFamily="34" charset="0"/>
                <a:cs typeface="Verdana" panose="020B0604030504040204" pitchFamily="34" charset="0"/>
              </a:rPr>
              <a:t>Übung:</a:t>
            </a:r>
            <a:endParaRPr lang="de-DE" sz="3000" noProof="0" dirty="0">
              <a:solidFill>
                <a:srgbClr val="1E3250"/>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
            </a:pPr>
            <a:r>
              <a:rPr lang="de-DE" sz="3000" noProof="0" dirty="0">
                <a:latin typeface="Verdana" panose="020B0604030504040204" pitchFamily="34" charset="0"/>
                <a:ea typeface="Verdana" panose="020B0604030504040204" pitchFamily="34" charset="0"/>
                <a:cs typeface="Verdana" panose="020B0604030504040204" pitchFamily="34" charset="0"/>
              </a:rPr>
              <a:t>Was denken Sie könnten Vorteile </a:t>
            </a:r>
            <a:r>
              <a:rPr lang="de-DE" sz="3000" dirty="0">
                <a:latin typeface="Verdana" panose="020B0604030504040204" pitchFamily="34" charset="0"/>
                <a:ea typeface="Verdana" panose="020B0604030504040204" pitchFamily="34" charset="0"/>
                <a:cs typeface="Verdana" panose="020B0604030504040204" pitchFamily="34" charset="0"/>
              </a:rPr>
              <a:t>der Unterstützung menschenwürdiger Arbeit sein? </a:t>
            </a:r>
            <a:endParaRPr lang="de-DE" sz="3000" noProof="0" dirty="0">
              <a:latin typeface="Verdana" panose="020B0604030504040204" pitchFamily="34" charset="0"/>
              <a:ea typeface="Verdana" panose="020B0604030504040204" pitchFamily="34" charset="0"/>
              <a:cs typeface="Verdana" panose="020B0604030504040204" pitchFamily="34" charset="0"/>
            </a:endParaRPr>
          </a:p>
          <a:p>
            <a:pPr marL="914400" lvl="1" indent="-457200" algn="l">
              <a:buFont typeface="Wingdings" panose="05000000000000000000" pitchFamily="2" charset="2"/>
              <a:buChar char="§"/>
            </a:pPr>
            <a:r>
              <a:rPr lang="de-DE" sz="3000" noProof="0" dirty="0">
                <a:latin typeface="Verdana" panose="020B0604030504040204" pitchFamily="34" charset="0"/>
                <a:ea typeface="Verdana" panose="020B0604030504040204" pitchFamily="34" charset="0"/>
                <a:cs typeface="Verdana" panose="020B0604030504040204" pitchFamily="34" charset="0"/>
              </a:rPr>
              <a:t>Für Ihr Unternehmen</a:t>
            </a:r>
          </a:p>
          <a:p>
            <a:pPr marL="914400" lvl="1" indent="-457200" algn="l">
              <a:buFont typeface="Wingdings" panose="05000000000000000000" pitchFamily="2" charset="2"/>
              <a:buChar char="§"/>
            </a:pPr>
            <a:r>
              <a:rPr lang="de-DE" sz="3000" noProof="0" dirty="0">
                <a:latin typeface="Verdana" panose="020B0604030504040204" pitchFamily="34" charset="0"/>
                <a:ea typeface="Verdana" panose="020B0604030504040204" pitchFamily="34" charset="0"/>
                <a:cs typeface="Verdana" panose="020B0604030504040204" pitchFamily="34" charset="0"/>
              </a:rPr>
              <a:t>Für Sie und Ihre Einkaufsteams</a:t>
            </a:r>
          </a:p>
          <a:p>
            <a:pPr marL="914400" lvl="1" indent="-457200" algn="l">
              <a:buFont typeface="Wingdings" panose="05000000000000000000" pitchFamily="2" charset="2"/>
              <a:buChar char="§"/>
            </a:pPr>
            <a:r>
              <a:rPr lang="de-DE" sz="3000" noProof="0" dirty="0">
                <a:latin typeface="Verdana" panose="020B0604030504040204" pitchFamily="34" charset="0"/>
                <a:ea typeface="Verdana" panose="020B0604030504040204" pitchFamily="34" charset="0"/>
                <a:cs typeface="Verdana" panose="020B0604030504040204" pitchFamily="34" charset="0"/>
              </a:rPr>
              <a:t>Für Zulieferbetriebe</a:t>
            </a:r>
            <a:endParaRPr lang="de-DE" sz="1500" noProof="0" dirty="0">
              <a:solidFill>
                <a:srgbClr val="1E3250"/>
              </a:solidFill>
              <a:latin typeface="Flama-Light"/>
            </a:endParaRPr>
          </a:p>
          <a:p>
            <a:endParaRPr lang="de-DE" sz="1400" noProof="0" dirty="0"/>
          </a:p>
          <a:p>
            <a:endParaRPr lang="de-DE" sz="1400" noProof="0" dirty="0"/>
          </a:p>
          <a:p>
            <a:endParaRPr lang="de-DE" sz="1400" noProof="0" dirty="0"/>
          </a:p>
          <a:p>
            <a:pPr lvl="1"/>
            <a:endParaRPr lang="de-DE" noProof="0" dirty="0"/>
          </a:p>
          <a:p>
            <a:endParaRPr lang="de-DE" noProof="0" dirty="0"/>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12</a:t>
            </a:fld>
            <a:endParaRPr lang="en-US"/>
          </a:p>
        </p:txBody>
      </p:sp>
      <p:sp>
        <p:nvSpPr>
          <p:cNvPr id="9" name="Title 1">
            <a:extLst>
              <a:ext uri="{FF2B5EF4-FFF2-40B4-BE49-F238E27FC236}">
                <a16:creationId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e-DE" sz="3200" b="1" dirty="0">
                <a:latin typeface="Verdana" panose="020B0604030504040204" pitchFamily="34" charset="0"/>
                <a:ea typeface="Verdana" panose="020B0604030504040204" pitchFamily="34" charset="0"/>
                <a:cs typeface="Verdana" panose="020B0604030504040204" pitchFamily="34" charset="0"/>
              </a:rPr>
              <a:t>WARUM IST ES WICHTIG, MENSCHENWÜRDIGE ARBEIT FÜR ALLE ZU UNTERSTÜTZEN?</a:t>
            </a:r>
            <a:endParaRPr lang="de-DE" b="1" noProof="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591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ZUSAMMENFASSUNG: Menschenwürdige </a:t>
            </a:r>
            <a:r>
              <a:rPr lang="de-DE" b="1" noProof="0" dirty="0" err="1">
                <a:latin typeface="Verdana" panose="020B0604030504040204" pitchFamily="34" charset="0"/>
                <a:ea typeface="Verdana" panose="020B0604030504040204" pitchFamily="34" charset="0"/>
                <a:cs typeface="Verdana" panose="020B0604030504040204" pitchFamily="34" charset="0"/>
              </a:rPr>
              <a:t>arbeit</a:t>
            </a:r>
            <a:r>
              <a:rPr lang="de-DE" b="1" dirty="0">
                <a:latin typeface="Verdana" panose="020B0604030504040204" pitchFamily="34" charset="0"/>
                <a:ea typeface="Verdana" panose="020B0604030504040204" pitchFamily="34" charset="0"/>
                <a:cs typeface="Verdana" panose="020B0604030504040204" pitchFamily="34" charset="0"/>
              </a:rPr>
              <a:t>: Warum ist das wichtig?</a:t>
            </a:r>
            <a:endParaRPr lang="de-DE" noProof="0" dirty="0"/>
          </a:p>
        </p:txBody>
      </p:sp>
    </p:spTree>
    <p:extLst>
      <p:ext uri="{BB962C8B-B14F-4D97-AF65-F5344CB8AC3E}">
        <p14:creationId xmlns:p14="http://schemas.microsoft.com/office/powerpoint/2010/main" val="165590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14</a:t>
            </a:fld>
            <a:endParaRPr lang="en-US"/>
          </a:p>
        </p:txBody>
      </p:sp>
      <p:pic>
        <p:nvPicPr>
          <p:cNvPr id="7" name="Picture 6">
            <a:extLst>
              <a:ext uri="{FF2B5EF4-FFF2-40B4-BE49-F238E27FC236}">
                <a16:creationId xmlns:a16="http://schemas.microsoft.com/office/drawing/2014/main" id="{835F4BFC-B8B7-6643-97AD-3611F387F1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32314"/>
            <a:ext cx="5398312" cy="5849411"/>
          </a:xfrm>
          <a:prstGeom prst="rect">
            <a:avLst/>
          </a:prstGeom>
        </p:spPr>
      </p:pic>
      <p:sp>
        <p:nvSpPr>
          <p:cNvPr id="10" name="Subtitle 4">
            <a:extLst>
              <a:ext uri="{FF2B5EF4-FFF2-40B4-BE49-F238E27FC236}">
                <a16:creationId xmlns:a16="http://schemas.microsoft.com/office/drawing/2014/main" id="{297AC081-21FE-4966-AC60-18194F2084C1}"/>
              </a:ext>
            </a:extLst>
          </p:cNvPr>
          <p:cNvSpPr txBox="1">
            <a:spLocks/>
          </p:cNvSpPr>
          <p:nvPr/>
        </p:nvSpPr>
        <p:spPr>
          <a:xfrm>
            <a:off x="5683839" y="1173684"/>
            <a:ext cx="5991798" cy="4445005"/>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sz="3000" b="1" dirty="0">
                <a:latin typeface="Verdana" panose="020B0604030504040204" pitchFamily="34" charset="0"/>
                <a:ea typeface="Verdana" panose="020B0604030504040204" pitchFamily="34" charset="0"/>
                <a:cs typeface="Verdana" panose="020B0604030504040204" pitchFamily="34" charset="0"/>
              </a:rPr>
              <a:t>Weshalb die günstigste Option nicht am wenigsten kosten mag</a:t>
            </a:r>
          </a:p>
          <a:p>
            <a:endParaRPr lang="en-GB" sz="2000" dirty="0">
              <a:latin typeface="Verdana" panose="020B0604030504040204" pitchFamily="34" charset="0"/>
              <a:ea typeface="Verdana" panose="020B0604030504040204" pitchFamily="34" charset="0"/>
              <a:cs typeface="Verdana" panose="020B0604030504040204" pitchFamily="34" charset="0"/>
            </a:endParaRPr>
          </a:p>
          <a:p>
            <a:pPr>
              <a:spcAft>
                <a:spcPts val="800"/>
              </a:spcAft>
            </a:pPr>
            <a:r>
              <a:rPr lang="de-DE" sz="2000" dirty="0">
                <a:latin typeface="Verdana" panose="020B0604030504040204" pitchFamily="34" charset="0"/>
                <a:ea typeface="Verdana" panose="020B0604030504040204" pitchFamily="34" charset="0"/>
                <a:cs typeface="Verdana" panose="020B0604030504040204" pitchFamily="34" charset="0"/>
              </a:rPr>
              <a:t>Ein wichtiges Ziel für alle Einkäufer*innen ist es, durch ihre Einkaufsentscheidungen Einsparungen zu realisieren. </a:t>
            </a:r>
          </a:p>
          <a:p>
            <a:pPr>
              <a:spcAft>
                <a:spcPts val="800"/>
              </a:spcAft>
            </a:pPr>
            <a:r>
              <a:rPr lang="de-DE" sz="2000" dirty="0">
                <a:latin typeface="Verdana" panose="020B0604030504040204" pitchFamily="34" charset="0"/>
                <a:ea typeface="Verdana" panose="020B0604030504040204" pitchFamily="34" charset="0"/>
                <a:cs typeface="Verdana" panose="020B0604030504040204" pitchFamily="34" charset="0"/>
              </a:rPr>
              <a:t>Wenn die günstigste Option aber keine menschenwürdige Arbeit für die Angestellten der Zulieferer unterstützt, oder die wachsende Erwartung an Unternehmen, Menschen- und Arbeitsrechte zu respektieren, nicht erfüllt, ist diese Entscheidung womöglich nicht die mit den wenigsten Kosten für Ihr Unternehmen insgesamt. </a:t>
            </a:r>
            <a:r>
              <a:rPr lang="en" sz="2000" dirty="0">
                <a:latin typeface="Verdana" panose="020B0604030504040204" pitchFamily="34" charset="0"/>
                <a:ea typeface="Verdana" panose="020B0604030504040204" pitchFamily="34" charset="0"/>
                <a:cs typeface="Verdana" panose="020B0604030504040204" pitchFamily="34" charset="0"/>
              </a:rPr>
              <a:t> </a:t>
            </a:r>
          </a:p>
          <a:p>
            <a:endParaRPr lang="en" dirty="0"/>
          </a:p>
          <a:p>
            <a:pPr marL="285750" lvl="1" indent="-285750" algn="l">
              <a:lnSpc>
                <a:spcPct val="90000"/>
              </a:lnSpc>
              <a:spcBef>
                <a:spcPts val="600"/>
              </a:spcBef>
              <a:buFont typeface="Arial" panose="020B0604020202020204" pitchFamily="34" charset="0"/>
              <a:buChar char="•"/>
            </a:pPr>
            <a:endParaRPr lang="en-GB" dirty="0">
              <a:solidFill>
                <a:srgbClr val="1E3250"/>
              </a:solidFill>
              <a:latin typeface="Flama-Light"/>
            </a:endParaRPr>
          </a:p>
          <a:p>
            <a:endParaRPr lang="en-GB" sz="1400" dirty="0"/>
          </a:p>
          <a:p>
            <a:endParaRPr lang="en-GB" sz="1400" dirty="0"/>
          </a:p>
        </p:txBody>
      </p:sp>
    </p:spTree>
    <p:extLst>
      <p:ext uri="{BB962C8B-B14F-4D97-AF65-F5344CB8AC3E}">
        <p14:creationId xmlns:p14="http://schemas.microsoft.com/office/powerpoint/2010/main" val="222597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15</a:t>
            </a:fld>
            <a:endParaRPr lang="en-US"/>
          </a:p>
        </p:txBody>
      </p:sp>
      <p:pic>
        <p:nvPicPr>
          <p:cNvPr id="7" name="Picture 6">
            <a:extLst>
              <a:ext uri="{FF2B5EF4-FFF2-40B4-BE49-F238E27FC236}">
                <a16:creationId xmlns:a16="http://schemas.microsoft.com/office/drawing/2014/main" id="{835F4BFC-B8B7-6643-97AD-3611F387F1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32314"/>
            <a:ext cx="5398312" cy="5849411"/>
          </a:xfrm>
          <a:prstGeom prst="rect">
            <a:avLst/>
          </a:prstGeom>
        </p:spPr>
      </p:pic>
      <p:sp>
        <p:nvSpPr>
          <p:cNvPr id="10" name="Subtitle 4">
            <a:extLst>
              <a:ext uri="{FF2B5EF4-FFF2-40B4-BE49-F238E27FC236}">
                <a16:creationId xmlns:a16="http://schemas.microsoft.com/office/drawing/2014/main" id="{297AC081-21FE-4966-AC60-18194F2084C1}"/>
              </a:ext>
            </a:extLst>
          </p:cNvPr>
          <p:cNvSpPr txBox="1">
            <a:spLocks/>
          </p:cNvSpPr>
          <p:nvPr/>
        </p:nvSpPr>
        <p:spPr>
          <a:xfrm>
            <a:off x="5683838" y="354342"/>
            <a:ext cx="6171463" cy="5827383"/>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sz="1800" b="1" dirty="0">
                <a:latin typeface="Verdana" panose="020B0604030504040204" pitchFamily="34" charset="0"/>
                <a:ea typeface="Verdana" panose="020B0604030504040204" pitchFamily="34" charset="0"/>
                <a:cs typeface="Verdana" panose="020B0604030504040204" pitchFamily="34" charset="0"/>
              </a:rPr>
              <a:t>Weshalb die günstigste Option nicht am wenigsten kosten mag</a:t>
            </a:r>
          </a:p>
          <a:p>
            <a:pPr>
              <a:lnSpc>
                <a:spcPct val="100000"/>
              </a:lnSpc>
            </a:pPr>
            <a:r>
              <a:rPr lang="de-DE" sz="1200" dirty="0">
                <a:latin typeface="Verdana" panose="020B0604030504040204" pitchFamily="34" charset="0"/>
                <a:ea typeface="Verdana" panose="020B0604030504040204" pitchFamily="34" charset="0"/>
                <a:cs typeface="Verdana" panose="020B0604030504040204" pitchFamily="34" charset="0"/>
              </a:rPr>
              <a:t>Die Folgen für Ihr Unternehmen könnten sein:</a:t>
            </a:r>
            <a:endParaRPr lang="en" sz="1200" dirty="0">
              <a:latin typeface="Verdana" panose="020B0604030504040204" pitchFamily="34" charset="0"/>
              <a:ea typeface="Verdana" panose="020B0604030504040204" pitchFamily="34" charset="0"/>
              <a:cs typeface="Verdana" panose="020B0604030504040204" pitchFamily="34" charset="0"/>
            </a:endParaRPr>
          </a:p>
          <a:p>
            <a:pPr marL="511175" indent="-285750">
              <a:lnSpc>
                <a:spcPct val="100000"/>
              </a:lnSpc>
              <a:buFont typeface="Wingdings" panose="05000000000000000000" pitchFamily="2" charset="2"/>
              <a:buChar char="§"/>
            </a:pPr>
            <a:r>
              <a:rPr lang="de-DE" sz="1200" b="1" dirty="0">
                <a:latin typeface="Verdana" panose="020B0604030504040204" pitchFamily="34" charset="0"/>
                <a:ea typeface="Verdana" panose="020B0604030504040204" pitchFamily="34" charset="0"/>
                <a:cs typeface="Verdana" panose="020B0604030504040204" pitchFamily="34" charset="0"/>
              </a:rPr>
              <a:t>Schlechte Qualität </a:t>
            </a:r>
            <a:r>
              <a:rPr lang="de-DE" sz="1200" dirty="0">
                <a:latin typeface="Verdana" panose="020B0604030504040204" pitchFamily="34" charset="0"/>
                <a:ea typeface="Verdana" panose="020B0604030504040204" pitchFamily="34" charset="0"/>
                <a:cs typeface="Verdana" panose="020B0604030504040204" pitchFamily="34" charset="0"/>
              </a:rPr>
              <a:t>oder Produktausfälle</a:t>
            </a:r>
          </a:p>
          <a:p>
            <a:pPr marL="511175" indent="-285750">
              <a:lnSpc>
                <a:spcPct val="100000"/>
              </a:lnSpc>
              <a:buFont typeface="Wingdings" panose="05000000000000000000" pitchFamily="2" charset="2"/>
              <a:buChar char="§"/>
            </a:pPr>
            <a:r>
              <a:rPr lang="de-DE" sz="1200" b="1" dirty="0">
                <a:latin typeface="Verdana" panose="020B0604030504040204" pitchFamily="34" charset="0"/>
                <a:ea typeface="Verdana" panose="020B0604030504040204" pitchFamily="34" charset="0"/>
                <a:cs typeface="Verdana" panose="020B0604030504040204" pitchFamily="34" charset="0"/>
              </a:rPr>
              <a:t>Inkonsistenz</a:t>
            </a:r>
            <a:r>
              <a:rPr lang="de-DE" sz="1200" dirty="0">
                <a:latin typeface="Verdana" panose="020B0604030504040204" pitchFamily="34" charset="0"/>
                <a:ea typeface="Verdana" panose="020B0604030504040204" pitchFamily="34" charset="0"/>
                <a:cs typeface="Verdana" panose="020B0604030504040204" pitchFamily="34" charset="0"/>
              </a:rPr>
              <a:t> in der Versorgung mit Produkten oder Dienstleistungen</a:t>
            </a:r>
          </a:p>
          <a:p>
            <a:pPr marL="511175" indent="-285750">
              <a:lnSpc>
                <a:spcPct val="100000"/>
              </a:lnSpc>
              <a:buFont typeface="Wingdings" panose="05000000000000000000" pitchFamily="2" charset="2"/>
              <a:buChar char="§"/>
            </a:pPr>
            <a:r>
              <a:rPr lang="de-DE" sz="1200" b="1" dirty="0">
                <a:latin typeface="Verdana" panose="020B0604030504040204" pitchFamily="34" charset="0"/>
                <a:ea typeface="Verdana" panose="020B0604030504040204" pitchFamily="34" charset="0"/>
                <a:cs typeface="Verdana" panose="020B0604030504040204" pitchFamily="34" charset="0"/>
              </a:rPr>
              <a:t>Schlechte Arbeitsbedingungen </a:t>
            </a:r>
            <a:r>
              <a:rPr lang="de-DE" sz="1200" dirty="0">
                <a:latin typeface="Verdana" panose="020B0604030504040204" pitchFamily="34" charset="0"/>
                <a:ea typeface="Verdana" panose="020B0604030504040204" pitchFamily="34" charset="0"/>
                <a:cs typeface="Verdana" panose="020B0604030504040204" pitchFamily="34" charset="0"/>
              </a:rPr>
              <a:t>könnten zu folgenden Situationen führen</a:t>
            </a:r>
          </a:p>
          <a:p>
            <a:pPr marL="968375" lvl="1" indent="-285750" algn="l">
              <a:buFont typeface="Wingdings" panose="05000000000000000000" pitchFamily="2" charset="2"/>
              <a:buChar char="§"/>
            </a:pP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Produktionsstopps aufgrund von </a:t>
            </a: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Unruhen</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 durch Arbeiter*innen oder Streiks </a:t>
            </a:r>
          </a:p>
          <a:p>
            <a:pPr marL="968375" lvl="1" indent="-285750" algn="l">
              <a:buFont typeface="Wingdings" panose="05000000000000000000" pitchFamily="2" charset="2"/>
              <a:buChar char="§"/>
            </a:pP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Erhöhte </a:t>
            </a: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Kosten für das Management </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von aufkommenden Themen, z.B. infolge von Berichte von Drittparteien oder in den Medien</a:t>
            </a:r>
          </a:p>
          <a:p>
            <a:pPr marL="968375" lvl="1" indent="-285750" algn="l">
              <a:buFont typeface="Wingdings" panose="05000000000000000000" pitchFamily="2" charset="2"/>
              <a:buChar char="§"/>
            </a:pP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Hohe </a:t>
            </a: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Personalfluktuationskosten</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 für Lieferanten </a:t>
            </a:r>
          </a:p>
          <a:p>
            <a:pPr marL="968375" lvl="1" indent="-285750" algn="l">
              <a:buFont typeface="Wingdings" panose="05000000000000000000" pitchFamily="2" charset="2"/>
              <a:buChar char="§"/>
            </a:pP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Erhöhte </a:t>
            </a: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Kosten in der Compliance </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oder </a:t>
            </a: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rechtliche Verbindlichkeiten</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 z.B. im Fall von Verletzungen von Arbeiter*innen oder Konsument*innen </a:t>
            </a:r>
          </a:p>
          <a:p>
            <a:pPr marL="968375" lvl="1" indent="-285750" algn="l">
              <a:buFont typeface="Wingdings" panose="05000000000000000000" pitchFamily="2" charset="2"/>
              <a:buChar char="§"/>
            </a:pP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Auswirkungen auf die Reputation </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und erhöhter Druck von Stakeholdern, wenn unangemessene Praktiken entdeckt werden</a:t>
            </a:r>
          </a:p>
          <a:p>
            <a:pPr marL="968375" lvl="1" indent="-285750" algn="l">
              <a:buFont typeface="Wingdings" panose="05000000000000000000" pitchFamily="2" charset="2"/>
              <a:buChar char="§"/>
            </a:pP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Potenzieller Verlust von öffentlichen Verträgen </a:t>
            </a:r>
          </a:p>
          <a:p>
            <a:pPr marL="968375" lvl="1" indent="-285750" algn="l">
              <a:buFont typeface="Wingdings" panose="05000000000000000000" pitchFamily="2" charset="2"/>
              <a:buChar char="§"/>
            </a:pP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Potenzieller Verlust von Verträgen an andere Lieferanten, die Kunden bessere Ansätze zu menschenwürdigen Arbeitsbedingungen anbieten können</a:t>
            </a:r>
          </a:p>
          <a:p>
            <a:pPr marL="968375" lvl="1" indent="-285750" algn="l">
              <a:buFont typeface="Wingdings" panose="05000000000000000000" pitchFamily="2" charset="2"/>
              <a:buChar char="§"/>
            </a:pP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Zurücknahme von Projektfinanzierungen </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seitens Kreditgebern</a:t>
            </a:r>
          </a:p>
          <a:p>
            <a:pPr marL="968375" lvl="1" indent="-285750" algn="l">
              <a:buFont typeface="Wingdings" panose="05000000000000000000" pitchFamily="2" charset="2"/>
              <a:buChar char="§"/>
            </a:pP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Häufigere </a:t>
            </a: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Audits</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 und Lieferantenüberwachung, um Bedingungen zu überprüfen, was Kosten erhöhen könnte</a:t>
            </a:r>
          </a:p>
          <a:p>
            <a:pPr marL="511175" indent="-285750">
              <a:lnSpc>
                <a:spcPct val="100000"/>
              </a:lnSpc>
              <a:buFont typeface="Wingdings" panose="05000000000000000000" pitchFamily="2" charset="2"/>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 sz="1400" dirty="0"/>
          </a:p>
          <a:p>
            <a:pPr marL="285750" lvl="1" indent="-285750" algn="l">
              <a:lnSpc>
                <a:spcPct val="90000"/>
              </a:lnSpc>
              <a:spcBef>
                <a:spcPts val="600"/>
              </a:spcBef>
              <a:buFont typeface="Arial" panose="020B0604020202020204" pitchFamily="34" charset="0"/>
              <a:buChar char="•"/>
            </a:pPr>
            <a:endParaRPr lang="en-GB" sz="1200" dirty="0">
              <a:solidFill>
                <a:srgbClr val="1E3250"/>
              </a:solidFill>
              <a:latin typeface="Flama-Light"/>
            </a:endParaRPr>
          </a:p>
          <a:p>
            <a:endParaRPr lang="en-GB" sz="1200" dirty="0"/>
          </a:p>
          <a:p>
            <a:endParaRPr lang="en-GB" sz="1200" dirty="0"/>
          </a:p>
        </p:txBody>
      </p:sp>
    </p:spTree>
    <p:extLst>
      <p:ext uri="{BB962C8B-B14F-4D97-AF65-F5344CB8AC3E}">
        <p14:creationId xmlns:p14="http://schemas.microsoft.com/office/powerpoint/2010/main" val="476501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16</a:t>
            </a:fld>
            <a:endParaRPr lang="en-US"/>
          </a:p>
        </p:txBody>
      </p:sp>
      <p:pic>
        <p:nvPicPr>
          <p:cNvPr id="7" name="Picture 6">
            <a:extLst>
              <a:ext uri="{FF2B5EF4-FFF2-40B4-BE49-F238E27FC236}">
                <a16:creationId xmlns:a16="http://schemas.microsoft.com/office/drawing/2014/main" id="{42182EA9-A907-CA4A-92CA-1160CC181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4"/>
            <a:ext cx="5397065" cy="5846270"/>
          </a:xfrm>
          <a:prstGeom prst="rect">
            <a:avLst/>
          </a:prstGeom>
        </p:spPr>
      </p:pic>
      <p:sp>
        <p:nvSpPr>
          <p:cNvPr id="9" name="Subtitle 4">
            <a:extLst>
              <a:ext uri="{FF2B5EF4-FFF2-40B4-BE49-F238E27FC236}">
                <a16:creationId xmlns:a16="http://schemas.microsoft.com/office/drawing/2014/main" id="{297AC081-21FE-4966-AC60-18194F2084C1}"/>
              </a:ext>
            </a:extLst>
          </p:cNvPr>
          <p:cNvSpPr>
            <a:spLocks noGrp="1"/>
          </p:cNvSpPr>
          <p:nvPr>
            <p:ph type="subTitle" idx="1"/>
          </p:nvPr>
        </p:nvSpPr>
        <p:spPr>
          <a:xfrm>
            <a:off x="5909470" y="332314"/>
            <a:ext cx="5559006" cy="5839891"/>
          </a:xfrm>
        </p:spPr>
        <p:txBody>
          <a:bodyPr vert="horz" lIns="91440" tIns="45720" rIns="91440" bIns="45720" numCol="1" rtlCol="0" anchor="t">
            <a:noAutofit/>
          </a:bodyPr>
          <a:lstStyle/>
          <a:p>
            <a:r>
              <a:rPr lang="de-DE" sz="1800" b="1" noProof="0" dirty="0">
                <a:latin typeface="Verdana" panose="020B0604030504040204" pitchFamily="34" charset="0"/>
                <a:ea typeface="Verdana" panose="020B0604030504040204" pitchFamily="34" charset="0"/>
                <a:cs typeface="Verdana" panose="020B0604030504040204" pitchFamily="34" charset="0"/>
              </a:rPr>
              <a:t>Verantwortungsvolles Einkaufen kann </a:t>
            </a:r>
            <a:r>
              <a:rPr lang="de-DE" sz="1800" b="1" dirty="0">
                <a:latin typeface="Verdana" panose="020B0604030504040204" pitchFamily="34" charset="0"/>
                <a:ea typeface="Verdana" panose="020B0604030504040204" pitchFamily="34" charset="0"/>
                <a:cs typeface="Verdana" panose="020B0604030504040204" pitchFamily="34" charset="0"/>
              </a:rPr>
              <a:t>Ihnen langfristig Geld sparen</a:t>
            </a:r>
            <a:endParaRPr lang="de-DE" sz="1800" noProof="0" dirty="0">
              <a:latin typeface="Verdana" panose="020B0604030504040204" pitchFamily="34" charset="0"/>
              <a:ea typeface="Verdana" panose="020B0604030504040204" pitchFamily="34" charset="0"/>
              <a:cs typeface="Verdana" panose="020B0604030504040204" pitchFamily="34" charset="0"/>
            </a:endParaRPr>
          </a:p>
          <a:p>
            <a:endParaRPr lang="de-DE" sz="1200" noProof="0" dirty="0">
              <a:latin typeface="Verdana" panose="020B0604030504040204" pitchFamily="34" charset="0"/>
              <a:ea typeface="Verdana" panose="020B0604030504040204" pitchFamily="34" charset="0"/>
              <a:cs typeface="Verdana" panose="020B0604030504040204" pitchFamily="34" charset="0"/>
            </a:endParaRPr>
          </a:p>
          <a:p>
            <a:r>
              <a:rPr lang="de-DE" sz="1400" noProof="0" dirty="0">
                <a:latin typeface="Verdana" panose="020B0604030504040204" pitchFamily="34" charset="0"/>
                <a:ea typeface="Verdana" panose="020B0604030504040204" pitchFamily="34" charset="0"/>
                <a:cs typeface="Verdana" panose="020B0604030504040204" pitchFamily="34" charset="0"/>
              </a:rPr>
              <a:t>Menschenwürdige Arbeit in Ihren Einkaufsentscheidungen zu berücksichtigen kann Ihrem Unternehmen folgende Vorteile bringen:</a:t>
            </a:r>
          </a:p>
          <a:p>
            <a:pPr marL="285750" lvl="0" indent="-285750">
              <a:buFont typeface="Wingdings" panose="05000000000000000000" pitchFamily="2" charset="2"/>
              <a:buChar char="§"/>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Sichern von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konsistenten und zuverlässigen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Lieferanten</a:t>
            </a:r>
          </a:p>
          <a:p>
            <a:pPr marL="285750" lvl="0" indent="-285750">
              <a:buFont typeface="Wingdings" panose="05000000000000000000" pitchFamily="2" charset="2"/>
              <a:buChar char="§"/>
            </a:pP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Kunde erster Wahl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sein und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neue Märkte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erschließen </a:t>
            </a:r>
          </a:p>
          <a:p>
            <a:pPr marL="285750" lvl="0" indent="-285750">
              <a:buFont typeface="Wingdings" panose="05000000000000000000" pitchFamily="2" charset="2"/>
              <a:buChar char="§"/>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Längerfristige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Resilienz</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innerhalb der Lieferkette aufbauen</a:t>
            </a:r>
            <a:endParaRPr lang="de-DE"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de-DE" sz="14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Zusätzliche Finanzierungen </a:t>
            </a:r>
            <a:r>
              <a:rPr lang="de-DE" sz="1400" noProof="0" dirty="0">
                <a:solidFill>
                  <a:schemeClr val="tx1"/>
                </a:solidFill>
                <a:latin typeface="Verdana" panose="020B0604030504040204" pitchFamily="34" charset="0"/>
                <a:ea typeface="Verdana" panose="020B0604030504040204" pitchFamily="34" charset="0"/>
                <a:cs typeface="Verdana" panose="020B0604030504040204" pitchFamily="34" charset="0"/>
              </a:rPr>
              <a:t>anziehen durch Verringerung von Projektrisiken</a:t>
            </a:r>
          </a:p>
          <a:p>
            <a:pPr marL="285750" lvl="0" indent="-285750">
              <a:buFont typeface="Wingdings" panose="05000000000000000000" pitchFamily="2" charset="2"/>
              <a:buChar char="§"/>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Das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Markenimage</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Ihres Unternehmens und seine Reputation schützen </a:t>
            </a:r>
          </a:p>
          <a:p>
            <a:pPr marL="285750" lvl="0" indent="-285750">
              <a:buFont typeface="Wingdings" panose="05000000000000000000" pitchFamily="2" charset="2"/>
              <a:buChar char="§"/>
            </a:pP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‘Gutes tun’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in Übereinstimmung mit Ihren Unternehmenswerten </a:t>
            </a:r>
          </a:p>
          <a:p>
            <a:pPr marL="285750" lvl="0" indent="-285750">
              <a:buFont typeface="Wingdings" panose="05000000000000000000" pitchFamily="2" charset="2"/>
              <a:buChar char="§"/>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Beim Aufbau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gesunder Gesellschaften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helfen</a:t>
            </a:r>
          </a:p>
          <a:p>
            <a:pPr marL="285750" lvl="0" indent="-285750">
              <a:buFont typeface="Wingdings" panose="05000000000000000000" pitchFamily="2" charset="2"/>
              <a:buChar char="§"/>
            </a:pP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Bessere Bewerber*innen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für freie Stellen anziehen </a:t>
            </a:r>
          </a:p>
          <a:p>
            <a:pPr marL="285750" lvl="0" indent="-285750">
              <a:buFont typeface="Wingdings" panose="05000000000000000000" pitchFamily="2" charset="2"/>
              <a:buChar char="§"/>
            </a:pPr>
            <a:r>
              <a:rPr lang="de-DE" sz="14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Rechtliche Vorschriften </a:t>
            </a:r>
            <a:r>
              <a:rPr lang="de-DE" sz="1400" noProof="0" dirty="0">
                <a:solidFill>
                  <a:schemeClr val="tx1"/>
                </a:solidFill>
                <a:latin typeface="Verdana" panose="020B0604030504040204" pitchFamily="34" charset="0"/>
                <a:ea typeface="Verdana" panose="020B0604030504040204" pitchFamily="34" charset="0"/>
                <a:cs typeface="Verdana" panose="020B0604030504040204" pitchFamily="34" charset="0"/>
              </a:rPr>
              <a:t>und Standards einhalten</a:t>
            </a:r>
          </a:p>
          <a:p>
            <a:pPr marL="285750" lvl="0" indent="-285750">
              <a:buFont typeface="Wingdings" panose="05000000000000000000" pitchFamily="2" charset="2"/>
              <a:buChar char="§"/>
            </a:pPr>
            <a:r>
              <a:rPr lang="de-DE" sz="1400" noProof="0" dirty="0">
                <a:solidFill>
                  <a:schemeClr val="tx1"/>
                </a:solidFill>
                <a:latin typeface="Verdana" panose="020B0604030504040204" pitchFamily="34" charset="0"/>
                <a:ea typeface="Verdana" panose="020B0604030504040204" pitchFamily="34" charset="0"/>
                <a:cs typeface="Verdana" panose="020B0604030504040204" pitchFamily="34" charset="0"/>
              </a:rPr>
              <a:t>Erwartungen von</a:t>
            </a:r>
            <a:r>
              <a:rPr lang="de-DE" sz="14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 internen und externen Stakeholdern </a:t>
            </a:r>
            <a:r>
              <a:rPr lang="de-DE" sz="1400" noProof="0" dirty="0">
                <a:solidFill>
                  <a:schemeClr val="tx1"/>
                </a:solidFill>
                <a:latin typeface="Verdana" panose="020B0604030504040204" pitchFamily="34" charset="0"/>
                <a:ea typeface="Verdana" panose="020B0604030504040204" pitchFamily="34" charset="0"/>
                <a:cs typeface="Verdana" panose="020B0604030504040204" pitchFamily="34" charset="0"/>
              </a:rPr>
              <a:t>entsprechen</a:t>
            </a:r>
            <a:endParaRPr lang="de-DE" sz="14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r>
              <a:rPr lang="de-DE" sz="14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de-DE" sz="1400"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de-DE" sz="12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de-DE" sz="1200" noProof="0" dirty="0">
              <a:solidFill>
                <a:schemeClr val="tx1"/>
              </a:solidFill>
            </a:endParaRPr>
          </a:p>
          <a:p>
            <a:endParaRPr lang="de-DE" sz="1200" noProof="0" dirty="0"/>
          </a:p>
        </p:txBody>
      </p:sp>
    </p:spTree>
    <p:extLst>
      <p:ext uri="{BB962C8B-B14F-4D97-AF65-F5344CB8AC3E}">
        <p14:creationId xmlns:p14="http://schemas.microsoft.com/office/powerpoint/2010/main" val="274093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17</a:t>
            </a:fld>
            <a:endParaRPr lang="en-US"/>
          </a:p>
        </p:txBody>
      </p:sp>
      <p:sp>
        <p:nvSpPr>
          <p:cNvPr id="4" name="Title 3">
            <a:extLst>
              <a:ext uri="{FF2B5EF4-FFF2-40B4-BE49-F238E27FC236}">
                <a16:creationId xmlns:a16="http://schemas.microsoft.com/office/drawing/2014/main" id="{2C02A31C-DACA-4AF5-A8BA-FBE2909E7B86}"/>
              </a:ext>
            </a:extLst>
          </p:cNvPr>
          <p:cNvSpPr>
            <a:spLocks noGrp="1"/>
          </p:cNvSpPr>
          <p:nvPr>
            <p:ph type="ctrTitle"/>
          </p:nvPr>
        </p:nvSpPr>
        <p:spPr>
          <a:xfrm>
            <a:off x="5909470" y="525498"/>
            <a:ext cx="5814892" cy="844945"/>
          </a:xfrm>
        </p:spPr>
        <p:txBody>
          <a:bodyPr/>
          <a:lstStyle/>
          <a:p>
            <a:r>
              <a:rPr lang="de-DE" sz="2800" b="1" noProof="0" dirty="0">
                <a:latin typeface="Verdana" panose="020B0604030504040204" pitchFamily="34" charset="0"/>
                <a:ea typeface="Verdana" panose="020B0604030504040204" pitchFamily="34" charset="0"/>
                <a:cs typeface="Verdana" panose="020B0604030504040204" pitchFamily="34" charset="0"/>
              </a:rPr>
              <a:t>Was ist die Verantwortung Ihres Unternehmens? </a:t>
            </a:r>
          </a:p>
        </p:txBody>
      </p:sp>
      <p:sp>
        <p:nvSpPr>
          <p:cNvPr id="5" name="Subtitle 4">
            <a:extLst>
              <a:ext uri="{FF2B5EF4-FFF2-40B4-BE49-F238E27FC236}">
                <a16:creationId xmlns:a16="http://schemas.microsoft.com/office/drawing/2014/main" id="{297AC081-21FE-4966-AC60-18194F2084C1}"/>
              </a:ext>
            </a:extLst>
          </p:cNvPr>
          <p:cNvSpPr>
            <a:spLocks noGrp="1"/>
          </p:cNvSpPr>
          <p:nvPr>
            <p:ph type="subTitle" idx="1"/>
          </p:nvPr>
        </p:nvSpPr>
        <p:spPr>
          <a:xfrm>
            <a:off x="5909470" y="2126751"/>
            <a:ext cx="5559006" cy="4045454"/>
          </a:xfrm>
        </p:spPr>
        <p:txBody>
          <a:bodyPr/>
          <a:lstStyle/>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de-DE" noProof="0" dirty="0">
              <a:latin typeface="Verdana" panose="020B0604030504040204" pitchFamily="34" charset="0"/>
              <a:ea typeface="Verdana" panose="020B0604030504040204" pitchFamily="34" charset="0"/>
              <a:cs typeface="Verdana" panose="020B0604030504040204" pitchFamily="34" charset="0"/>
            </a:endParaRPr>
          </a:p>
          <a:p>
            <a:endParaRPr lang="de-DE" sz="1400" noProof="0" dirty="0"/>
          </a:p>
        </p:txBody>
      </p:sp>
      <p:pic>
        <p:nvPicPr>
          <p:cNvPr id="6" name="Picture 5">
            <a:extLst>
              <a:ext uri="{FF2B5EF4-FFF2-40B4-BE49-F238E27FC236}">
                <a16:creationId xmlns:a16="http://schemas.microsoft.com/office/drawing/2014/main" id="{D480E73A-34C3-7C4A-9457-49EB66F9E7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3"/>
            <a:ext cx="5397066" cy="5846296"/>
          </a:xfrm>
          <a:prstGeom prst="rect">
            <a:avLst/>
          </a:prstGeom>
        </p:spPr>
      </p:pic>
      <p:sp>
        <p:nvSpPr>
          <p:cNvPr id="8" name="Subtitle 4">
            <a:extLst>
              <a:ext uri="{FF2B5EF4-FFF2-40B4-BE49-F238E27FC236}">
                <a16:creationId xmlns:a16="http://schemas.microsoft.com/office/drawing/2014/main" id="{297AC081-21FE-4966-AC60-18194F2084C1}"/>
              </a:ext>
            </a:extLst>
          </p:cNvPr>
          <p:cNvSpPr txBox="1">
            <a:spLocks/>
          </p:cNvSpPr>
          <p:nvPr/>
        </p:nvSpPr>
        <p:spPr>
          <a:xfrm>
            <a:off x="5909470" y="1370443"/>
            <a:ext cx="5559006" cy="3790550"/>
          </a:xfrm>
          <a:prstGeom prst="rect">
            <a:avLst/>
          </a:prstGeom>
        </p:spPr>
        <p:txBody>
          <a:bodyPr vert="horz" lIns="91440" tIns="45720" rIns="91440" bIns="45720" numCol="1" rtlCol="0">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sz="1800" b="1" dirty="0">
                <a:solidFill>
                  <a:schemeClr val="tx1"/>
                </a:solidFill>
                <a:latin typeface="Verdana" panose="020B0604030504040204" pitchFamily="34" charset="0"/>
                <a:ea typeface="Verdana" panose="020B0604030504040204" pitchFamily="34" charset="0"/>
                <a:cs typeface="Verdana" panose="020B0604030504040204" pitchFamily="34" charset="0"/>
              </a:rPr>
              <a:t>Unternehmen haben die Verantwortung, sich bei der Beschaffung von Produkten und Dienstleistungen auch über Tier-1 hinaus um die Arbeitsbedingungen in ihrer Lieferkette zu kümmern. </a:t>
            </a:r>
            <a:endParaRPr lang="de-DE"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
            </a:pP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Dies wird von den UN Leitprinzipien für Wirtschaft und Menschenrechte erwartet</a:t>
            </a:r>
          </a:p>
          <a:p>
            <a:pPr marL="342900" indent="-342900">
              <a:buFont typeface="Wingdings" panose="05000000000000000000" pitchFamily="2" charset="2"/>
              <a:buChar char="§"/>
            </a:pP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Es spiegelt sich überdies in der Agenda 2030 und den SDGs wider</a:t>
            </a:r>
          </a:p>
          <a:p>
            <a:pPr marL="342900" indent="-342900">
              <a:buFont typeface="Wingdings" panose="05000000000000000000" pitchFamily="2" charset="2"/>
              <a:buChar char="§"/>
            </a:pP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Gesetze, z.B. der britische und australische Modern </a:t>
            </a:r>
            <a:r>
              <a:rPr lang="de-DE" dirty="0" err="1">
                <a:solidFill>
                  <a:schemeClr val="tx1"/>
                </a:solidFill>
                <a:latin typeface="Verdana" panose="020B0604030504040204" pitchFamily="34" charset="0"/>
                <a:ea typeface="Verdana" panose="020B0604030504040204" pitchFamily="34" charset="0"/>
                <a:cs typeface="Verdana" panose="020B0604030504040204" pitchFamily="34" charset="0"/>
              </a:rPr>
              <a:t>Slavery</a:t>
            </a: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 Act oder das französische Loi </a:t>
            </a:r>
            <a:r>
              <a:rPr lang="de-DE" dirty="0" err="1">
                <a:solidFill>
                  <a:schemeClr val="tx1"/>
                </a:solidFill>
                <a:latin typeface="Verdana" panose="020B0604030504040204" pitchFamily="34" charset="0"/>
                <a:ea typeface="Verdana" panose="020B0604030504040204" pitchFamily="34" charset="0"/>
                <a:cs typeface="Verdana" panose="020B0604030504040204" pitchFamily="34" charset="0"/>
              </a:rPr>
              <a:t>sur</a:t>
            </a: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 le </a:t>
            </a:r>
            <a:r>
              <a:rPr lang="de-DE" dirty="0" err="1">
                <a:solidFill>
                  <a:schemeClr val="tx1"/>
                </a:solidFill>
                <a:latin typeface="Verdana" panose="020B0604030504040204" pitchFamily="34" charset="0"/>
                <a:ea typeface="Verdana" panose="020B0604030504040204" pitchFamily="34" charset="0"/>
                <a:cs typeface="Verdana" panose="020B0604030504040204" pitchFamily="34" charset="0"/>
              </a:rPr>
              <a:t>devoir</a:t>
            </a: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de-DE" dirty="0" err="1">
                <a:solidFill>
                  <a:schemeClr val="tx1"/>
                </a:solidFill>
                <a:latin typeface="Verdana" panose="020B0604030504040204" pitchFamily="34" charset="0"/>
                <a:ea typeface="Verdana" panose="020B0604030504040204" pitchFamily="34" charset="0"/>
                <a:cs typeface="Verdana" panose="020B0604030504040204" pitchFamily="34" charset="0"/>
              </a:rPr>
              <a:t>vigilance</a:t>
            </a: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 Laws, decken diese Anforderung zunehmend mit ab. </a:t>
            </a:r>
          </a:p>
          <a:p>
            <a:r>
              <a:rPr lang="de-DE" dirty="0">
                <a:latin typeface="Verdana" panose="020B0604030504040204" pitchFamily="34" charset="0"/>
                <a:ea typeface="Verdana" panose="020B0604030504040204" pitchFamily="34" charset="0"/>
                <a:cs typeface="Verdana" panose="020B0604030504040204" pitchFamily="34" charset="0"/>
              </a:rPr>
              <a:t>Über die Anpassung ihrer Einkaufspraktiken können Unternehmen menschenwürdige Arbeit für die Angestellten ihrer Zulieferer maßgeblich beeinflussen. </a:t>
            </a:r>
          </a:p>
          <a:p>
            <a:r>
              <a:rPr lang="de-DE" dirty="0">
                <a:latin typeface="Verdana" panose="020B0604030504040204" pitchFamily="34" charset="0"/>
                <a:ea typeface="Verdana" panose="020B0604030504040204" pitchFamily="34" charset="0"/>
                <a:cs typeface="Verdana" panose="020B0604030504040204" pitchFamily="34" charset="0"/>
              </a:rPr>
              <a:t>In unserer globalisierten und vernetzten Welt muss ein Unternehmen Verantwortung für jegliche Auswirkungen seiner Einkaufspraktiken entlang seiner Lieferkette übernehmen.</a:t>
            </a:r>
          </a:p>
          <a:p>
            <a:endParaRPr lang="de-DE" sz="1400" dirty="0"/>
          </a:p>
        </p:txBody>
      </p:sp>
    </p:spTree>
    <p:extLst>
      <p:ext uri="{BB962C8B-B14F-4D97-AF65-F5344CB8AC3E}">
        <p14:creationId xmlns:p14="http://schemas.microsoft.com/office/powerpoint/2010/main" val="2286221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18</a:t>
            </a:fld>
            <a:endParaRPr lang="en-US"/>
          </a:p>
        </p:txBody>
      </p:sp>
      <p:sp>
        <p:nvSpPr>
          <p:cNvPr id="4" name="Title 3">
            <a:extLst>
              <a:ext uri="{FF2B5EF4-FFF2-40B4-BE49-F238E27FC236}">
                <a16:creationId xmlns:a16="http://schemas.microsoft.com/office/drawing/2014/main" id="{2C02A31C-DACA-4AF5-A8BA-FBE2909E7B86}"/>
              </a:ext>
            </a:extLst>
          </p:cNvPr>
          <p:cNvSpPr>
            <a:spLocks noGrp="1"/>
          </p:cNvSpPr>
          <p:nvPr>
            <p:ph type="ctrTitle"/>
          </p:nvPr>
        </p:nvSpPr>
        <p:spPr>
          <a:xfrm>
            <a:off x="5909470" y="366844"/>
            <a:ext cx="5814444" cy="844945"/>
          </a:xfrm>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Wie können wir Risiken identifizieren?</a:t>
            </a:r>
          </a:p>
        </p:txBody>
      </p:sp>
      <p:sp>
        <p:nvSpPr>
          <p:cNvPr id="5" name="Subtitle 4">
            <a:extLst>
              <a:ext uri="{FF2B5EF4-FFF2-40B4-BE49-F238E27FC236}">
                <a16:creationId xmlns:a16="http://schemas.microsoft.com/office/drawing/2014/main" id="{297AC081-21FE-4966-AC60-18194F2084C1}"/>
              </a:ext>
            </a:extLst>
          </p:cNvPr>
          <p:cNvSpPr>
            <a:spLocks noGrp="1"/>
          </p:cNvSpPr>
          <p:nvPr>
            <p:ph type="subTitle" idx="1"/>
          </p:nvPr>
        </p:nvSpPr>
        <p:spPr>
          <a:xfrm>
            <a:off x="5909470" y="1403350"/>
            <a:ext cx="5559006" cy="4445005"/>
          </a:xfrm>
        </p:spPr>
        <p:txBody>
          <a:bodyPr/>
          <a:lstStyle/>
          <a:p>
            <a:endParaRPr lang="de-DE" sz="18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1800" noProof="0" dirty="0">
                <a:solidFill>
                  <a:schemeClr val="tx1"/>
                </a:solidFill>
                <a:latin typeface="Verdana" panose="020B0604030504040204" pitchFamily="34" charset="0"/>
                <a:ea typeface="Verdana" panose="020B0604030504040204" pitchFamily="34" charset="0"/>
                <a:cs typeface="Verdana" panose="020B0604030504040204" pitchFamily="34" charset="0"/>
              </a:rPr>
              <a:t>Viele Auswirkungen auf Arbeitende – und mögliche Risiken für Ihr Unternehmen – passieren in weiter entfernten Teilen der Lieferkette. </a:t>
            </a:r>
          </a:p>
          <a:p>
            <a:endParaRPr lang="de-DE" sz="18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18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Compliance-basierte Ansätze </a:t>
            </a:r>
            <a:r>
              <a:rPr lang="de-DE" sz="1800" dirty="0">
                <a:solidFill>
                  <a:schemeClr val="tx1"/>
                </a:solidFill>
                <a:latin typeface="Verdana" panose="020B0604030504040204" pitchFamily="34" charset="0"/>
                <a:ea typeface="Verdana" panose="020B0604030504040204" pitchFamily="34" charset="0"/>
                <a:cs typeface="Verdana" panose="020B0604030504040204" pitchFamily="34" charset="0"/>
              </a:rPr>
              <a:t>sind dazu da, sicherzustellen, dass Ihr Unternehmen Gesetze und Standards einhält. Aber: </a:t>
            </a:r>
            <a:r>
              <a:rPr lang="de-DE" sz="1800" b="1" dirty="0">
                <a:solidFill>
                  <a:schemeClr val="tx1"/>
                </a:solidFill>
                <a:latin typeface="Verdana" panose="020B0604030504040204" pitchFamily="34" charset="0"/>
                <a:ea typeface="Verdana" panose="020B0604030504040204" pitchFamily="34" charset="0"/>
                <a:cs typeface="Verdana" panose="020B0604030504040204" pitchFamily="34" charset="0"/>
              </a:rPr>
              <a:t>Compliance ist möglicherweise nicht genug um Risiken über Tier-1-Lieferanten hinaus zu verstehen und zu managen. </a:t>
            </a:r>
          </a:p>
          <a:p>
            <a:endParaRPr lang="de-DE" sz="18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18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Die </a:t>
            </a:r>
            <a:r>
              <a:rPr lang="de-DE" sz="1800" b="1" dirty="0">
                <a:solidFill>
                  <a:schemeClr val="tx1"/>
                </a:solidFill>
                <a:latin typeface="Verdana" panose="020B0604030504040204" pitchFamily="34" charset="0"/>
                <a:ea typeface="Verdana" panose="020B0604030504040204" pitchFamily="34" charset="0"/>
                <a:cs typeface="Verdana" panose="020B0604030504040204" pitchFamily="34" charset="0"/>
              </a:rPr>
              <a:t>Nutzung von Instrumenten, die auf Engagement und Dialog basieren, wird Ihnen helfen, ein besseres Verständnis aufzubauen und Veränderungen zu bewirken. </a:t>
            </a:r>
            <a:endParaRPr lang="de-DE" sz="18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34B48A94-854C-1544-8581-C4C762F336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40" y="332315"/>
            <a:ext cx="5397086" cy="5846294"/>
          </a:xfrm>
          <a:prstGeom prst="rect">
            <a:avLst/>
          </a:prstGeom>
        </p:spPr>
      </p:pic>
    </p:spTree>
    <p:extLst>
      <p:ext uri="{BB962C8B-B14F-4D97-AF65-F5344CB8AC3E}">
        <p14:creationId xmlns:p14="http://schemas.microsoft.com/office/powerpoint/2010/main" val="2163209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643449"/>
            <a:ext cx="11326620" cy="4602898"/>
          </a:xfrm>
        </p:spPr>
        <p:txBody>
          <a:bodyPr vert="horz" lIns="91440" tIns="45720" rIns="91440" bIns="45720" numCol="1" rtlCol="0" anchor="t">
            <a:noAutofit/>
          </a:bodyPr>
          <a:lstStyle/>
          <a:p>
            <a:pPr>
              <a:spcAft>
                <a:spcPts val="1200"/>
              </a:spcAft>
            </a:pPr>
            <a:endParaRPr lang="de-DE" sz="1800" noProof="0" dirty="0">
              <a:latin typeface="Verdana" panose="020B0604030504040204" pitchFamily="34" charset="0"/>
              <a:ea typeface="Verdana" panose="020B0604030504040204" pitchFamily="34" charset="0"/>
              <a:cs typeface="Verdana" panose="020B0604030504040204" pitchFamily="34" charset="0"/>
            </a:endParaRPr>
          </a:p>
          <a:p>
            <a:pPr>
              <a:spcAft>
                <a:spcPts val="1200"/>
              </a:spcAft>
            </a:pPr>
            <a:r>
              <a:rPr lang="de-DE" sz="1800" noProof="0" dirty="0">
                <a:latin typeface="Verdana" panose="020B0604030504040204" pitchFamily="34" charset="0"/>
                <a:ea typeface="Verdana" panose="020B0604030504040204" pitchFamily="34" charset="0"/>
                <a:cs typeface="Verdana" panose="020B0604030504040204" pitchFamily="34" charset="0"/>
              </a:rPr>
              <a:t>Viele Unternehmen betrachten das</a:t>
            </a:r>
            <a:r>
              <a:rPr lang="de-DE" sz="1800" dirty="0">
                <a:latin typeface="Verdana" panose="020B0604030504040204" pitchFamily="34" charset="0"/>
                <a:ea typeface="Verdana" panose="020B0604030504040204" pitchFamily="34" charset="0"/>
                <a:cs typeface="Verdana" panose="020B0604030504040204" pitchFamily="34" charset="0"/>
              </a:rPr>
              <a:t> Thema menschenwürdige Arbeit als </a:t>
            </a:r>
            <a:r>
              <a:rPr lang="de-DE" sz="1800" dirty="0" err="1">
                <a:latin typeface="Verdana" panose="020B0604030504040204" pitchFamily="34" charset="0"/>
                <a:ea typeface="Verdana" panose="020B0604030504040204" pitchFamily="34" charset="0"/>
                <a:cs typeface="Verdana" panose="020B0604030504040204" pitchFamily="34" charset="0"/>
              </a:rPr>
              <a:t>Complianceaufgabe</a:t>
            </a:r>
            <a:r>
              <a:rPr lang="de-DE" sz="1800" dirty="0">
                <a:latin typeface="Verdana" panose="020B0604030504040204" pitchFamily="34" charset="0"/>
                <a:ea typeface="Verdana" panose="020B0604030504040204" pitchFamily="34" charset="0"/>
                <a:cs typeface="Verdana" panose="020B0604030504040204" pitchFamily="34" charset="0"/>
              </a:rPr>
              <a:t>, bei der Risiken durch die Beachtung rechtlicher oder seitens Geschäftspartnern, Branchen oder Experten formulierter Standards oder aber die Auferlegung relevanter Anforderungen für ihre direkten Zulieferbetriebe minimiert werden. </a:t>
            </a:r>
          </a:p>
          <a:p>
            <a:pPr>
              <a:spcAft>
                <a:spcPts val="1200"/>
              </a:spcAft>
            </a:pPr>
            <a:r>
              <a:rPr lang="de-DE" sz="1800" dirty="0">
                <a:latin typeface="Verdana" panose="020B0604030504040204" pitchFamily="34" charset="0"/>
                <a:ea typeface="Verdana" panose="020B0604030504040204" pitchFamily="34" charset="0"/>
                <a:cs typeface="Verdana" panose="020B0604030504040204" pitchFamily="34" charset="0"/>
              </a:rPr>
              <a:t>Weitverbreitete Instrumente umfassen Verhaltenskodizes, Audits, </a:t>
            </a:r>
            <a:r>
              <a:rPr lang="de-DE" sz="1800" dirty="0" err="1">
                <a:latin typeface="Verdana" panose="020B0604030504040204" pitchFamily="34" charset="0"/>
                <a:ea typeface="Verdana" panose="020B0604030504040204" pitchFamily="34" charset="0"/>
                <a:cs typeface="Verdana" panose="020B0604030504040204" pitchFamily="34" charset="0"/>
              </a:rPr>
              <a:t>Corrective</a:t>
            </a:r>
            <a:r>
              <a:rPr lang="de-DE" sz="1800" dirty="0">
                <a:latin typeface="Verdana" panose="020B0604030504040204" pitchFamily="34" charset="0"/>
                <a:ea typeface="Verdana" panose="020B0604030504040204" pitchFamily="34" charset="0"/>
                <a:cs typeface="Verdana" panose="020B0604030504040204" pitchFamily="34" charset="0"/>
              </a:rPr>
              <a:t> Action Plans, Grundsatzerklärungen und weitere Regularien. </a:t>
            </a:r>
            <a:endParaRPr lang="de-DE" sz="1800" noProof="0" dirty="0">
              <a:latin typeface="Verdana" panose="020B0604030504040204" pitchFamily="34" charset="0"/>
              <a:ea typeface="Verdana" panose="020B0604030504040204" pitchFamily="34" charset="0"/>
              <a:cs typeface="Verdana" panose="020B0604030504040204" pitchFamily="34" charset="0"/>
            </a:endParaRPr>
          </a:p>
          <a:p>
            <a:pPr>
              <a:spcAft>
                <a:spcPts val="1200"/>
              </a:spcAft>
            </a:pPr>
            <a:r>
              <a:rPr lang="de-DE" sz="1800" b="1" noProof="0" dirty="0">
                <a:latin typeface="Verdana" panose="020B0604030504040204" pitchFamily="34" charset="0"/>
                <a:ea typeface="Verdana" panose="020B0604030504040204" pitchFamily="34" charset="0"/>
                <a:cs typeface="Verdana" panose="020B0604030504040204" pitchFamily="34" charset="0"/>
              </a:rPr>
              <a:t>Gruppenreflektion:</a:t>
            </a:r>
          </a:p>
          <a:p>
            <a:pPr marL="285750" indent="-285750">
              <a:buFont typeface="Wingdings" panose="05000000000000000000" pitchFamily="2" charset="2"/>
              <a:buChar char="§"/>
            </a:pPr>
            <a:r>
              <a:rPr lang="de-DE" sz="1800" noProof="0" dirty="0">
                <a:solidFill>
                  <a:schemeClr val="tx1"/>
                </a:solidFill>
                <a:latin typeface="Verdana" panose="020B0604030504040204" pitchFamily="34" charset="0"/>
                <a:ea typeface="Verdana" panose="020B0604030504040204" pitchFamily="34" charset="0"/>
                <a:cs typeface="Verdana" panose="020B0604030504040204" pitchFamily="34" charset="0"/>
              </a:rPr>
              <a:t>Was könnten Nachteile eines </a:t>
            </a:r>
            <a:r>
              <a:rPr lang="de-DE" sz="1800" noProof="0" dirty="0" err="1">
                <a:solidFill>
                  <a:schemeClr val="tx1"/>
                </a:solidFill>
                <a:latin typeface="Verdana" panose="020B0604030504040204" pitchFamily="34" charset="0"/>
                <a:ea typeface="Verdana" panose="020B0604030504040204" pitchFamily="34" charset="0"/>
                <a:cs typeface="Verdana" panose="020B0604030504040204" pitchFamily="34" charset="0"/>
              </a:rPr>
              <a:t>compliance</a:t>
            </a:r>
            <a:r>
              <a:rPr lang="de-DE" sz="1800" noProof="0" dirty="0">
                <a:solidFill>
                  <a:schemeClr val="tx1"/>
                </a:solidFill>
                <a:latin typeface="Verdana" panose="020B0604030504040204" pitchFamily="34" charset="0"/>
                <a:ea typeface="Verdana" panose="020B0604030504040204" pitchFamily="34" charset="0"/>
                <a:cs typeface="Verdana" panose="020B0604030504040204" pitchFamily="34" charset="0"/>
              </a:rPr>
              <a:t>-basierten Ansatzes sein? </a:t>
            </a:r>
          </a:p>
          <a:p>
            <a:pPr marL="285750" indent="-285750">
              <a:buFont typeface="Wingdings" panose="05000000000000000000" pitchFamily="2" charset="2"/>
              <a:buChar char="§"/>
            </a:pPr>
            <a:r>
              <a:rPr lang="de-DE" sz="1800" noProof="0" dirty="0">
                <a:solidFill>
                  <a:schemeClr val="tx1"/>
                </a:solidFill>
                <a:latin typeface="Verdana" panose="020B0604030504040204" pitchFamily="34" charset="0"/>
                <a:ea typeface="Verdana" panose="020B0604030504040204" pitchFamily="34" charset="0"/>
                <a:cs typeface="Verdana" panose="020B0604030504040204" pitchFamily="34" charset="0"/>
              </a:rPr>
              <a:t>Weshalb könnte es von Vorteil sein, einen solchen Ansatz mit anderen Formen der Lieferanteneinbindung zu kombinieren? </a:t>
            </a:r>
          </a:p>
          <a:p>
            <a:endParaRPr lang="de-DE" sz="1400" noProof="0" dirty="0"/>
          </a:p>
          <a:p>
            <a:pPr lvl="1"/>
            <a:endParaRPr lang="de-DE" noProof="0" dirty="0"/>
          </a:p>
          <a:p>
            <a:endParaRPr lang="de-DE" noProof="0" dirty="0"/>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19</a:t>
            </a:fld>
            <a:endParaRPr lang="en-US"/>
          </a:p>
        </p:txBody>
      </p:sp>
      <p:sp>
        <p:nvSpPr>
          <p:cNvPr id="9" name="Title 1">
            <a:extLst>
              <a:ext uri="{FF2B5EF4-FFF2-40B4-BE49-F238E27FC236}">
                <a16:creationId xmlns:a16="http://schemas.microsoft.com/office/drawing/2014/main" id="{0F3FB9AB-78EC-6541-A51D-D479FF722DC6}"/>
              </a:ext>
            </a:extLst>
          </p:cNvPr>
          <p:cNvSpPr>
            <a:spLocks noGrp="1"/>
          </p:cNvSpPr>
          <p:nvPr>
            <p:ph type="ctrTitle"/>
          </p:nvPr>
        </p:nvSpPr>
        <p:spPr>
          <a:xfrm>
            <a:off x="575094" y="691755"/>
            <a:ext cx="11172406" cy="951694"/>
          </a:xfrm>
        </p:spPr>
        <p:txBody>
          <a:bodyPr/>
          <a:lstStyle/>
          <a:p>
            <a:r>
              <a:rPr lang="de-DE" sz="2800" b="1" noProof="0" dirty="0">
                <a:latin typeface="Verdana" panose="020B0604030504040204" pitchFamily="34" charset="0"/>
                <a:ea typeface="Verdana" panose="020B0604030504040204" pitchFamily="34" charset="0"/>
                <a:cs typeface="Verdana" panose="020B0604030504040204" pitchFamily="34" charset="0"/>
              </a:rPr>
              <a:t>WAS SIND DIE LIMITATIONEN VON COMPLIANCE-BASIERTEN ANSÄTZEN IN BEZUG AUF DAS VERSTEHEN VON RISIKEN?</a:t>
            </a:r>
          </a:p>
        </p:txBody>
      </p:sp>
    </p:spTree>
    <p:extLst>
      <p:ext uri="{BB962C8B-B14F-4D97-AF65-F5344CB8AC3E}">
        <p14:creationId xmlns:p14="http://schemas.microsoft.com/office/powerpoint/2010/main" val="377091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sz="2400" b="1" noProof="0" dirty="0">
                <a:latin typeface="Verdana" panose="020B0604030504040204" pitchFamily="34" charset="0"/>
                <a:ea typeface="Verdana" panose="020B0604030504040204" pitchFamily="34" charset="0"/>
                <a:cs typeface="Verdana" panose="020B0604030504040204" pitchFamily="34" charset="0"/>
              </a:rPr>
              <a:t>ÜBER DAS SCHULUNGSPAKET|</a:t>
            </a:r>
            <a:r>
              <a:rPr lang="de-DE" sz="2400" b="1" noProof="0" dirty="0">
                <a:solidFill>
                  <a:srgbClr val="FF0000"/>
                </a:solidFill>
                <a:latin typeface="Verdana" panose="020B0604030504040204" pitchFamily="34" charset="0"/>
                <a:ea typeface="Verdana" panose="020B0604030504040204" pitchFamily="34" charset="0"/>
                <a:cs typeface="Verdana" panose="020B0604030504040204" pitchFamily="34" charset="0"/>
              </a:rPr>
              <a:t> Mit Moderationsanleitung</a:t>
            </a: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An wen richtet es sich?</a:t>
            </a:r>
          </a:p>
          <a:p>
            <a:r>
              <a:rPr lang="de-DE" noProof="0" dirty="0">
                <a:latin typeface="Verdana" panose="020B0604030504040204" pitchFamily="34" charset="0"/>
                <a:ea typeface="Verdana" panose="020B0604030504040204" pitchFamily="34" charset="0"/>
                <a:cs typeface="Verdana" panose="020B0604030504040204" pitchFamily="34" charset="0"/>
              </a:rPr>
              <a:t>Dieses Paket enthält eine Reihe von praktischen Übungen in erster Linie für Teams aus den Bereichen CSR, Nachhaltigkeit und verantwortungsvoller Einkauf, welche Einkäufer*innen und weitere Einkaufsverantwortliche für das Thema menschenwürdige Arbeit und seine Relevanz für ihre Arbeit sensibilisieren möchten. </a:t>
            </a:r>
          </a:p>
          <a:p>
            <a:r>
              <a:rPr lang="de-DE" noProof="0" dirty="0">
                <a:latin typeface="Verdana" panose="020B0604030504040204" pitchFamily="34" charset="0"/>
                <a:ea typeface="Verdana" panose="020B0604030504040204" pitchFamily="34" charset="0"/>
                <a:cs typeface="Verdana" panose="020B0604030504040204" pitchFamily="34" charset="0"/>
              </a:rPr>
              <a:t>Einkäufer*innen können die hier verwendeten Ansätze wiederum nutzen, um Lieferanten zu sensibilisieren und einzubinden. </a:t>
            </a:r>
          </a:p>
          <a:p>
            <a:pPr>
              <a:spcBef>
                <a:spcPts val="0"/>
              </a:spcBef>
              <a:defRPr/>
            </a:pPr>
            <a:endParaRPr lang="de-DE" i="1" noProof="0" dirty="0">
              <a:latin typeface="Verdana" panose="020B0604030504040204" pitchFamily="34" charset="0"/>
              <a:ea typeface="Verdana" panose="020B0604030504040204" pitchFamily="34" charset="0"/>
              <a:cs typeface="Verdana" panose="020B0604030504040204" pitchFamily="34" charset="0"/>
            </a:endParaRPr>
          </a:p>
          <a:p>
            <a:r>
              <a:rPr lang="de-DE" b="1" noProof="0" dirty="0">
                <a:latin typeface="Verdana" panose="020B0604030504040204" pitchFamily="34" charset="0"/>
                <a:ea typeface="Verdana" panose="020B0604030504040204" pitchFamily="34" charset="0"/>
                <a:cs typeface="Verdana" panose="020B0604030504040204" pitchFamily="34" charset="0"/>
              </a:rPr>
              <a:t>Was sind die Ziele?</a:t>
            </a:r>
          </a:p>
          <a:p>
            <a:pPr indent="-457200">
              <a:spcBef>
                <a:spcPts val="1200"/>
              </a:spcBef>
              <a:buSzPct val="8000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Verständnis dafür fördern, weshalb menschenwürdige Arbeit in Lieferketten wichtig 	ist</a:t>
            </a:r>
          </a:p>
          <a:p>
            <a:pPr indent="-457200">
              <a:spcBef>
                <a:spcPts val="1200"/>
              </a:spcBef>
              <a:buSzPct val="8000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Einkäufer*innen befähigen, menschenwürdige Arbeit zu thematisieren</a:t>
            </a:r>
          </a:p>
          <a:p>
            <a:pPr indent="-457200">
              <a:spcBef>
                <a:spcPts val="1200"/>
              </a:spcBef>
              <a:buSzPct val="8000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Bewusstsein für die Bedeutung menschenwürdiger Arbeit für Zulieferer aufbauen</a:t>
            </a:r>
          </a:p>
          <a:p>
            <a:endParaRPr lang="de-DE" b="1" noProof="0" dirty="0">
              <a:latin typeface="Verdana" panose="020B0604030504040204" pitchFamily="34" charset="0"/>
              <a:ea typeface="Verdana" panose="020B0604030504040204" pitchFamily="34" charset="0"/>
              <a:cs typeface="Verdana" panose="020B0604030504040204" pitchFamily="34" charset="0"/>
            </a:endParaRPr>
          </a:p>
          <a:p>
            <a:r>
              <a:rPr lang="de-DE" b="1" noProof="0" dirty="0">
                <a:solidFill>
                  <a:srgbClr val="FF0000"/>
                </a:solidFill>
                <a:latin typeface="Verdana" panose="020B0604030504040204" pitchFamily="34" charset="0"/>
                <a:ea typeface="Verdana" panose="020B0604030504040204" pitchFamily="34" charset="0"/>
                <a:cs typeface="Verdana" panose="020B0604030504040204" pitchFamily="34" charset="0"/>
              </a:rPr>
              <a:t>Gut zu wissen</a:t>
            </a:r>
          </a:p>
          <a:p>
            <a:r>
              <a:rPr lang="de-DE" noProof="0" dirty="0">
                <a:latin typeface="Verdana" panose="020B0604030504040204" pitchFamily="34" charset="0"/>
                <a:ea typeface="Verdana" panose="020B0604030504040204" pitchFamily="34" charset="0"/>
                <a:cs typeface="Verdana" panose="020B0604030504040204" pitchFamily="34" charset="0"/>
              </a:rPr>
              <a:t>Es braucht keine professionelle Moderation, um die Übungen effektiv durchzuführen. </a:t>
            </a:r>
          </a:p>
          <a:p>
            <a:r>
              <a:rPr lang="de-DE" noProof="0" dirty="0">
                <a:latin typeface="Verdana" panose="020B0604030504040204" pitchFamily="34" charset="0"/>
                <a:ea typeface="Verdana" panose="020B0604030504040204" pitchFamily="34" charset="0"/>
                <a:cs typeface="Verdana" panose="020B0604030504040204" pitchFamily="34" charset="0"/>
              </a:rPr>
              <a:t>Jede Übung beinhaltet Anleitung für die Planung und Vorbereitung sowie (wo angemessen) Agenden mit Zeitangaben. </a:t>
            </a:r>
          </a:p>
          <a:p>
            <a:r>
              <a:rPr lang="de-DE" sz="1800" noProof="0" dirty="0">
                <a:solidFill>
                  <a:srgbClr val="FF0000"/>
                </a:solidFill>
                <a:latin typeface="Verdana" panose="020B0604030504040204" pitchFamily="34" charset="0"/>
                <a:ea typeface="Verdana" panose="020B0604030504040204" pitchFamily="34" charset="0"/>
                <a:cs typeface="Verdana" panose="020B0604030504040204" pitchFamily="34" charset="0"/>
              </a:rPr>
              <a:t>Weitere Moderationshinweise finden sich häufig in den Notizen unter den Folien. </a:t>
            </a:r>
          </a:p>
          <a:p>
            <a:endParaRPr lang="de-DE" noProof="0" dirty="0">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a:t>
            </a:fld>
            <a:endParaRPr lang="en-US"/>
          </a:p>
        </p:txBody>
      </p:sp>
    </p:spTree>
    <p:extLst>
      <p:ext uri="{BB962C8B-B14F-4D97-AF65-F5344CB8AC3E}">
        <p14:creationId xmlns:p14="http://schemas.microsoft.com/office/powerpoint/2010/main" val="3846698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5" cy="4792409"/>
          </a:xfrm>
        </p:spPr>
        <p:txBody>
          <a:bodyPr/>
          <a:lstStyle/>
          <a:p>
            <a:endParaRPr lang="de-DE" sz="1800" b="1" noProof="0" dirty="0">
              <a:latin typeface="Verdana" panose="020B0604030504040204" pitchFamily="34" charset="0"/>
              <a:ea typeface="Verdana" panose="020B0604030504040204" pitchFamily="34" charset="0"/>
              <a:cs typeface="Verdana" panose="020B0604030504040204" pitchFamily="34" charset="0"/>
            </a:endParaRPr>
          </a:p>
          <a:p>
            <a:endParaRPr lang="de-DE" sz="2400" b="1" dirty="0">
              <a:latin typeface="Verdana" panose="020B0604030504040204" pitchFamily="34" charset="0"/>
              <a:ea typeface="Verdana" panose="020B0604030504040204" pitchFamily="34" charset="0"/>
              <a:cs typeface="Verdana" panose="020B0604030504040204" pitchFamily="34" charset="0"/>
            </a:endParaRPr>
          </a:p>
          <a:p>
            <a:r>
              <a:rPr lang="de-DE" sz="2400" b="1" dirty="0">
                <a:latin typeface="Verdana" panose="020B0604030504040204" pitchFamily="34" charset="0"/>
                <a:ea typeface="Verdana" panose="020B0604030504040204" pitchFamily="34" charset="0"/>
                <a:cs typeface="Verdana" panose="020B0604030504040204" pitchFamily="34" charset="0"/>
              </a:rPr>
              <a:t>Gruppenreflektion:</a:t>
            </a:r>
            <a:endParaRPr lang="de-DE" sz="2400" b="1" noProof="0" dirty="0">
              <a:latin typeface="Verdana" panose="020B0604030504040204" pitchFamily="34" charset="0"/>
              <a:ea typeface="Verdana" panose="020B0604030504040204" pitchFamily="34" charset="0"/>
              <a:cs typeface="Verdana" panose="020B0604030504040204" pitchFamily="34" charset="0"/>
            </a:endParaRPr>
          </a:p>
          <a:p>
            <a:endParaRPr lang="de-DE" sz="2400" noProof="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
            </a:pPr>
            <a:r>
              <a:rPr lang="de-DE" sz="2400" noProof="0" dirty="0">
                <a:solidFill>
                  <a:schemeClr val="tx1"/>
                </a:solidFill>
                <a:latin typeface="Verdana" panose="020B0604030504040204" pitchFamily="34" charset="0"/>
                <a:ea typeface="Verdana" panose="020B0604030504040204" pitchFamily="34" charset="0"/>
                <a:cs typeface="Verdana" panose="020B0604030504040204" pitchFamily="34" charset="0"/>
              </a:rPr>
              <a:t>Was sind Ihre Gedanken hinsichtlich der Vorteile, menschenwürdige Arbeit in Ihren Lieferketten zu fördern? </a:t>
            </a:r>
          </a:p>
          <a:p>
            <a:pPr marL="342900" indent="-342900">
              <a:buFont typeface="Wingdings" panose="05000000000000000000" pitchFamily="2" charset="2"/>
              <a:buChar char="§"/>
            </a:pPr>
            <a:r>
              <a:rPr lang="de-DE" sz="2400" dirty="0">
                <a:solidFill>
                  <a:schemeClr val="tx1"/>
                </a:solidFill>
                <a:latin typeface="Verdana" panose="020B0604030504040204" pitchFamily="34" charset="0"/>
                <a:ea typeface="Verdana" panose="020B0604030504040204" pitchFamily="34" charset="0"/>
                <a:cs typeface="Verdana" panose="020B0604030504040204" pitchFamily="34" charset="0"/>
              </a:rPr>
              <a:t>Sofern dies in Ihrer Arbeit bislang keine Rolle gespielt hat, weshalb denken Sie ist dem so? </a:t>
            </a:r>
          </a:p>
          <a:p>
            <a:pPr marL="342900" indent="-342900">
              <a:buFont typeface="Wingdings" panose="05000000000000000000" pitchFamily="2" charset="2"/>
              <a:buChar char="§"/>
            </a:pPr>
            <a:r>
              <a:rPr lang="de-DE" sz="2400" noProof="0" dirty="0">
                <a:solidFill>
                  <a:schemeClr val="tx1"/>
                </a:solidFill>
                <a:latin typeface="Verdana" panose="020B0604030504040204" pitchFamily="34" charset="0"/>
                <a:ea typeface="Verdana" panose="020B0604030504040204" pitchFamily="34" charset="0"/>
                <a:cs typeface="Verdana" panose="020B0604030504040204" pitchFamily="34" charset="0"/>
              </a:rPr>
              <a:t>Denken Sie, dass die Realisierung dieser Vorteile wichtig für Ihr Unternehmen ist? Warum/warum nicht? </a:t>
            </a:r>
            <a:endParaRPr lang="de-DE" sz="2400" noProof="0" dirty="0">
              <a:latin typeface="Verdana" panose="020B0604030504040204" pitchFamily="34" charset="0"/>
              <a:ea typeface="Verdana" panose="020B0604030504040204" pitchFamily="34" charset="0"/>
              <a:cs typeface="Verdana" panose="020B0604030504040204" pitchFamily="34" charset="0"/>
            </a:endParaRPr>
          </a:p>
          <a:p>
            <a:endParaRPr lang="de-DE" sz="1800"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de-DE" sz="1800"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20</a:t>
            </a:fld>
            <a:endParaRPr lang="en-US"/>
          </a:p>
        </p:txBody>
      </p:sp>
      <p:sp>
        <p:nvSpPr>
          <p:cNvPr id="9" name="Title 1">
            <a:extLst>
              <a:ext uri="{FF2B5EF4-FFF2-40B4-BE49-F238E27FC236}">
                <a16:creationId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WARUM IST ES WICHTIG, MENSCHENWÜRDIGE ARBEIT FÜR ALLE ZU UNTERSTÜTZEN?</a:t>
            </a:r>
          </a:p>
        </p:txBody>
      </p:sp>
    </p:spTree>
    <p:extLst>
      <p:ext uri="{BB962C8B-B14F-4D97-AF65-F5344CB8AC3E}">
        <p14:creationId xmlns:p14="http://schemas.microsoft.com/office/powerpoint/2010/main" val="681247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mj-lt"/>
            </a:endParaRPr>
          </a:p>
          <a:p>
            <a:endParaRPr lang="en-GB" sz="3600" dirty="0">
              <a:solidFill>
                <a:prstClr val="white"/>
              </a:solidFill>
              <a:latin typeface="+mj-lt"/>
            </a:endParaRPr>
          </a:p>
          <a:p>
            <a:r>
              <a:rPr lang="en-GB" sz="3600" b="1" dirty="0">
                <a:solidFill>
                  <a:prstClr val="white"/>
                </a:solidFill>
                <a:latin typeface="Verdana" panose="020B0604030504040204" pitchFamily="34" charset="0"/>
                <a:ea typeface="Verdana" panose="020B0604030504040204" pitchFamily="34" charset="0"/>
                <a:cs typeface="Verdana" panose="020B0604030504040204" pitchFamily="34" charset="0"/>
              </a:rPr>
              <a:t>ÜBUNG 3</a:t>
            </a:r>
          </a:p>
          <a:p>
            <a:pPr lvl="0"/>
            <a:r>
              <a:rPr lang="de-DE" sz="3200" dirty="0">
                <a:solidFill>
                  <a:prstClr val="white"/>
                </a:solidFill>
                <a:latin typeface="Verdana" panose="020B0604030504040204" pitchFamily="34" charset="0"/>
                <a:ea typeface="Verdana" panose="020B0604030504040204" pitchFamily="34" charset="0"/>
                <a:cs typeface="Verdana" panose="020B0604030504040204" pitchFamily="34" charset="0"/>
              </a:rPr>
              <a:t>PRINZIPIEN FÜR ENGAGEMENT UND DIALOG ANWENDEN</a:t>
            </a:r>
          </a:p>
        </p:txBody>
      </p:sp>
    </p:spTree>
    <p:extLst>
      <p:ext uri="{BB962C8B-B14F-4D97-AF65-F5344CB8AC3E}">
        <p14:creationId xmlns:p14="http://schemas.microsoft.com/office/powerpoint/2010/main" val="69671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572126"/>
            <a:ext cx="11172406" cy="4600079"/>
          </a:xfrm>
        </p:spPr>
        <p:txBody>
          <a:bodyPr/>
          <a:lstStyle/>
          <a:p>
            <a:endParaRPr lang="de-DE" sz="1500" b="1" noProof="0" dirty="0"/>
          </a:p>
          <a:p>
            <a:r>
              <a:rPr lang="de-DE" sz="1500" b="1" noProof="0" dirty="0">
                <a:latin typeface="Verdana" panose="020B0604030504040204" pitchFamily="34" charset="0"/>
                <a:ea typeface="Verdana" panose="020B0604030504040204" pitchFamily="34" charset="0"/>
                <a:cs typeface="Verdana" panose="020B0604030504040204" pitchFamily="34" charset="0"/>
              </a:rPr>
              <a:t>Ziel der Übung:</a:t>
            </a:r>
          </a:p>
          <a:p>
            <a:r>
              <a:rPr lang="de-DE" sz="1500" dirty="0">
                <a:latin typeface="Verdana" panose="020B0604030504040204" pitchFamily="34" charset="0"/>
                <a:ea typeface="Verdana" panose="020B0604030504040204" pitchFamily="34" charset="0"/>
                <a:cs typeface="Verdana" panose="020B0604030504040204" pitchFamily="34" charset="0"/>
              </a:rPr>
              <a:t>Einkaufsverantwortliche darin unterstützen, Engagement und Dialog zu nutzen um das Thema und seine Bedeutung aufzubringen.</a:t>
            </a:r>
          </a:p>
          <a:p>
            <a:endParaRPr lang="de-DE" sz="15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15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Vorbereitung: </a:t>
            </a:r>
          </a:p>
          <a:p>
            <a:pPr marL="285750" indent="-285750">
              <a:buFont typeface="Wingdings" panose="05000000000000000000" pitchFamily="2" charset="2"/>
              <a:buChar char="§"/>
            </a:pPr>
            <a:r>
              <a:rPr lang="de-DE" sz="1500" noProof="0" dirty="0">
                <a:solidFill>
                  <a:schemeClr val="tx1"/>
                </a:solidFill>
                <a:latin typeface="Verdana" panose="020B0604030504040204" pitchFamily="34" charset="0"/>
                <a:ea typeface="Verdana" panose="020B0604030504040204" pitchFamily="34" charset="0"/>
                <a:cs typeface="Verdana" panose="020B0604030504040204" pitchFamily="34" charset="0"/>
              </a:rPr>
              <a:t>Eine ‚Zuhörübung‘ wird </a:t>
            </a:r>
            <a:r>
              <a:rPr lang="de-DE" sz="1500" dirty="0">
                <a:solidFill>
                  <a:schemeClr val="tx1"/>
                </a:solidFill>
                <a:latin typeface="Verdana" panose="020B0604030504040204" pitchFamily="34" charset="0"/>
                <a:ea typeface="Verdana" panose="020B0604030504040204" pitchFamily="34" charset="0"/>
                <a:cs typeface="Verdana" panose="020B0604030504040204" pitchFamily="34" charset="0"/>
              </a:rPr>
              <a:t>den Teilnehmenden vorgestellt, um die Wichtigkeit dessen, ‚wie‘ man sich in einem Gespräch verhält gegenüber dem, ‚was‘ man sagt, zu unterstreichen. </a:t>
            </a:r>
            <a:endParaRPr lang="de-DE" sz="15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de-DE" sz="1500" noProof="0" dirty="0">
                <a:solidFill>
                  <a:schemeClr val="tx1"/>
                </a:solidFill>
                <a:latin typeface="Verdana" panose="020B0604030504040204" pitchFamily="34" charset="0"/>
                <a:ea typeface="Verdana" panose="020B0604030504040204" pitchFamily="34" charset="0"/>
                <a:cs typeface="Verdana" panose="020B0604030504040204" pitchFamily="34" charset="0"/>
              </a:rPr>
              <a:t>Reflektionen werden mit der Gruppe geteilt. </a:t>
            </a:r>
          </a:p>
          <a:p>
            <a:pPr marL="285750" indent="-285750">
              <a:buFont typeface="Wingdings" panose="05000000000000000000" pitchFamily="2" charset="2"/>
              <a:buChar char="§"/>
            </a:pPr>
            <a:r>
              <a:rPr lang="de-DE" sz="1500" dirty="0">
                <a:solidFill>
                  <a:schemeClr val="tx1"/>
                </a:solidFill>
                <a:latin typeface="Verdana" panose="020B0604030504040204" pitchFamily="34" charset="0"/>
                <a:ea typeface="Verdana" panose="020B0604030504040204" pitchFamily="34" charset="0"/>
                <a:cs typeface="Verdana" panose="020B0604030504040204" pitchFamily="34" charset="0"/>
              </a:rPr>
              <a:t>Zusammenfassung: Informationen dazu, warum Engagement und Dialog wichtig sind, werden geteilt</a:t>
            </a:r>
            <a:endParaRPr lang="de-DE" sz="15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de-DE" sz="15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15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Zeitmanagement: </a:t>
            </a:r>
          </a:p>
          <a:p>
            <a:r>
              <a:rPr lang="de-DE" sz="1500" b="1" dirty="0">
                <a:solidFill>
                  <a:schemeClr val="tx1"/>
                </a:solidFill>
                <a:latin typeface="Verdana" panose="020B0604030504040204" pitchFamily="34" charset="0"/>
                <a:ea typeface="Verdana" panose="020B0604030504040204" pitchFamily="34" charset="0"/>
                <a:cs typeface="Verdana" panose="020B0604030504040204" pitchFamily="34" charset="0"/>
              </a:rPr>
              <a:t>Gesamtzeit von 25 Minuten</a:t>
            </a:r>
            <a:endParaRPr lang="de-DE" sz="15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de-DE" sz="1500" noProof="0" dirty="0">
                <a:solidFill>
                  <a:schemeClr val="tx1"/>
                </a:solidFill>
                <a:latin typeface="Verdana" panose="020B0604030504040204" pitchFamily="34" charset="0"/>
                <a:ea typeface="Verdana" panose="020B0604030504040204" pitchFamily="34" charset="0"/>
                <a:cs typeface="Verdana" panose="020B0604030504040204" pitchFamily="34" charset="0"/>
              </a:rPr>
              <a:t>Informationsfolien (5 Minuten)</a:t>
            </a:r>
          </a:p>
          <a:p>
            <a:pPr marL="285750" indent="-285750">
              <a:buFont typeface="Wingdings" panose="05000000000000000000" pitchFamily="2" charset="2"/>
              <a:buChar char="§"/>
            </a:pPr>
            <a:r>
              <a:rPr lang="de-DE" sz="1500" dirty="0">
                <a:solidFill>
                  <a:schemeClr val="tx1"/>
                </a:solidFill>
                <a:latin typeface="Verdana" panose="020B0604030504040204" pitchFamily="34" charset="0"/>
                <a:ea typeface="Verdana" panose="020B0604030504040204" pitchFamily="34" charset="0"/>
                <a:cs typeface="Verdana" panose="020B0604030504040204" pitchFamily="34" charset="0"/>
              </a:rPr>
              <a:t>Vorstellung der Übung (5 Minuten)</a:t>
            </a:r>
            <a:endParaRPr lang="de-DE" sz="15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de-DE" sz="1500" noProof="0" dirty="0">
                <a:solidFill>
                  <a:schemeClr val="tx1"/>
                </a:solidFill>
                <a:latin typeface="Verdana" panose="020B0604030504040204" pitchFamily="34" charset="0"/>
                <a:ea typeface="Verdana" panose="020B0604030504040204" pitchFamily="34" charset="0"/>
                <a:cs typeface="Verdana" panose="020B0604030504040204" pitchFamily="34" charset="0"/>
              </a:rPr>
              <a:t>Übung in Zweierteams (10 Minuten)</a:t>
            </a:r>
          </a:p>
          <a:p>
            <a:pPr marL="285750" indent="-285750">
              <a:buFont typeface="Wingdings" panose="05000000000000000000" pitchFamily="2" charset="2"/>
              <a:buChar char="§"/>
            </a:pPr>
            <a:r>
              <a:rPr lang="de-DE" sz="1500" noProof="0" dirty="0">
                <a:solidFill>
                  <a:schemeClr val="tx1"/>
                </a:solidFill>
                <a:latin typeface="Verdana" panose="020B0604030504040204" pitchFamily="34" charset="0"/>
                <a:ea typeface="Verdana" panose="020B0604030504040204" pitchFamily="34" charset="0"/>
                <a:cs typeface="Verdana" panose="020B0604030504040204" pitchFamily="34" charset="0"/>
              </a:rPr>
              <a:t>Reflektion im Plenum (5 Minuten)</a:t>
            </a:r>
          </a:p>
          <a:p>
            <a:endParaRPr lang="de-DE" sz="15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1800" noProof="0" dirty="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de-DE" sz="15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de-DE" sz="1400" noProof="0" dirty="0">
              <a:solidFill>
                <a:schemeClr val="accent5"/>
              </a:solidFill>
            </a:endParaRPr>
          </a:p>
          <a:p>
            <a:pPr lvl="1"/>
            <a:endParaRPr lang="de-DE" noProof="0" dirty="0">
              <a:solidFill>
                <a:schemeClr val="accent5"/>
              </a:solidFill>
            </a:endParaRPr>
          </a:p>
          <a:p>
            <a:endParaRPr lang="de-DE" noProof="0" dirty="0">
              <a:solidFill>
                <a:schemeClr val="accent5"/>
              </a:solidFill>
            </a:endParaRPr>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22</a:t>
            </a:fld>
            <a:endParaRPr lang="en-US"/>
          </a:p>
        </p:txBody>
      </p:sp>
      <p:sp>
        <p:nvSpPr>
          <p:cNvPr id="9" name="Title 1">
            <a:extLst>
              <a:ext uri="{FF2B5EF4-FFF2-40B4-BE49-F238E27FC236}">
                <a16:creationId xmlns:a16="http://schemas.microsoft.com/office/drawing/2014/main" id="{0F3FB9AB-78EC-6541-A51D-D479FF722DC6}"/>
              </a:ext>
            </a:extLst>
          </p:cNvPr>
          <p:cNvSpPr>
            <a:spLocks noGrp="1"/>
          </p:cNvSpPr>
          <p:nvPr>
            <p:ph type="ctrTitle"/>
          </p:nvPr>
        </p:nvSpPr>
        <p:spPr>
          <a:xfrm>
            <a:off x="575094" y="691754"/>
            <a:ext cx="11172406" cy="1024751"/>
          </a:xfrm>
        </p:spPr>
        <p:txBody>
          <a:bodyPr/>
          <a:lstStyle/>
          <a:p>
            <a:pPr>
              <a:spcBef>
                <a:spcPts val="1200"/>
              </a:spcBef>
              <a:spcAft>
                <a:spcPts val="1200"/>
              </a:spcAft>
            </a:pPr>
            <a:r>
              <a:rPr lang="de-DE" sz="2900" b="1" dirty="0">
                <a:latin typeface="Verdana" panose="020B0604030504040204" pitchFamily="34" charset="0"/>
                <a:ea typeface="Verdana" panose="020B0604030504040204" pitchFamily="34" charset="0"/>
                <a:cs typeface="Verdana" panose="020B0604030504040204" pitchFamily="34" charset="0"/>
              </a:rPr>
              <a:t>PRINZIPIEN FÜR ENGAGEMENT UND DIALOG ANWENDEN </a:t>
            </a:r>
            <a:r>
              <a:rPr lang="de-DE" sz="2800" b="1" noProof="0" dirty="0">
                <a:latin typeface="Verdana" panose="020B0604030504040204" pitchFamily="34" charset="0"/>
                <a:ea typeface="Verdana" panose="020B0604030504040204" pitchFamily="34" charset="0"/>
                <a:cs typeface="Verdana" panose="020B0604030504040204" pitchFamily="34" charset="0"/>
              </a:rPr>
              <a:t>|</a:t>
            </a:r>
            <a:r>
              <a:rPr lang="de-DE" sz="2900" b="1" noProof="0" dirty="0">
                <a:latin typeface="Verdana" panose="020B0604030504040204" pitchFamily="34" charset="0"/>
                <a:ea typeface="Verdana" panose="020B0604030504040204" pitchFamily="34" charset="0"/>
                <a:cs typeface="Verdana" panose="020B0604030504040204" pitchFamily="34" charset="0"/>
              </a:rPr>
              <a:t> </a:t>
            </a:r>
            <a:r>
              <a:rPr lang="de-DE" sz="2900" b="1" noProof="0" dirty="0">
                <a:solidFill>
                  <a:srgbClr val="FF0000"/>
                </a:solidFill>
                <a:latin typeface="Verdana" panose="020B0604030504040204" pitchFamily="34" charset="0"/>
                <a:ea typeface="Verdana" panose="020B0604030504040204" pitchFamily="34" charset="0"/>
                <a:cs typeface="Verdana" panose="020B0604030504040204" pitchFamily="34" charset="0"/>
              </a:rPr>
              <a:t>Moderationsanleitung</a:t>
            </a:r>
            <a:endParaRPr lang="de-DE" sz="2900" b="1" noProof="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7225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0756935" cy="4792409"/>
          </a:xfrm>
        </p:spPr>
        <p:txBody>
          <a:bodyPr/>
          <a:lstStyle/>
          <a:p>
            <a:endParaRPr lang="de-DE" b="1" noProof="0" dirty="0">
              <a:latin typeface="Verdana" panose="020B0604030504040204" pitchFamily="34" charset="0"/>
              <a:ea typeface="Verdana" panose="020B0604030504040204" pitchFamily="34" charset="0"/>
              <a:cs typeface="Verdana" panose="020B0604030504040204" pitchFamily="34" charset="0"/>
            </a:endParaRPr>
          </a:p>
          <a:p>
            <a:r>
              <a:rPr lang="de-DE" b="1" noProof="0" dirty="0">
                <a:latin typeface="Verdana" panose="020B0604030504040204" pitchFamily="34" charset="0"/>
                <a:ea typeface="Verdana" panose="020B0604030504040204" pitchFamily="34" charset="0"/>
                <a:cs typeface="Verdana" panose="020B0604030504040204" pitchFamily="34" charset="0"/>
              </a:rPr>
              <a:t>Lernziel: </a:t>
            </a:r>
          </a:p>
          <a:p>
            <a:r>
              <a:rPr lang="de-DE" noProof="0" dirty="0">
                <a:latin typeface="Verdana" panose="020B0604030504040204" pitchFamily="34" charset="0"/>
                <a:ea typeface="Verdana" panose="020B0604030504040204" pitchFamily="34" charset="0"/>
                <a:cs typeface="Verdana" panose="020B0604030504040204" pitchFamily="34" charset="0"/>
              </a:rPr>
              <a:t>Dieses Rollenspiel unterstreicht die Wichtigkeit des ‚wie‘ Sie </a:t>
            </a:r>
            <a:r>
              <a:rPr lang="de-DE" dirty="0">
                <a:latin typeface="Verdana" panose="020B0604030504040204" pitchFamily="34" charset="0"/>
                <a:ea typeface="Verdana" panose="020B0604030504040204" pitchFamily="34" charset="0"/>
                <a:cs typeface="Verdana" panose="020B0604030504040204" pitchFamily="34" charset="0"/>
              </a:rPr>
              <a:t>sich in Unterhaltungen verhalten gegenüber dem ‚was‘ Sie sagen. Diese Erfahrung wird Ihnen helfen, dies im Hinterkopf zu behalten, wenn Sie Workshops mit Lieferbetrieben zum Teilen von </a:t>
            </a:r>
            <a:r>
              <a:rPr lang="de-DE" dirty="0" err="1">
                <a:latin typeface="Verdana" panose="020B0604030504040204" pitchFamily="34" charset="0"/>
                <a:ea typeface="Verdana" panose="020B0604030504040204" pitchFamily="34" charset="0"/>
                <a:cs typeface="Verdana" panose="020B0604030504040204" pitchFamily="34" charset="0"/>
              </a:rPr>
              <a:t>Good</a:t>
            </a:r>
            <a:r>
              <a:rPr lang="de-DE" dirty="0">
                <a:latin typeface="Verdana" panose="020B0604030504040204" pitchFamily="34" charset="0"/>
                <a:ea typeface="Verdana" panose="020B0604030504040204" pitchFamily="34" charset="0"/>
                <a:cs typeface="Verdana" panose="020B0604030504040204" pitchFamily="34" charset="0"/>
              </a:rPr>
              <a:t> Practice durchführen. </a:t>
            </a:r>
            <a:endParaRPr lang="de-DE" noProof="0" dirty="0">
              <a:latin typeface="Verdana" panose="020B0604030504040204" pitchFamily="34" charset="0"/>
              <a:ea typeface="Verdana" panose="020B0604030504040204" pitchFamily="34" charset="0"/>
              <a:cs typeface="Verdana" panose="020B0604030504040204" pitchFamily="34" charset="0"/>
            </a:endParaRPr>
          </a:p>
          <a:p>
            <a:pPr>
              <a:spcBef>
                <a:spcPts val="1800"/>
              </a:spcBef>
            </a:pPr>
            <a:r>
              <a:rPr lang="de-DE" b="1" noProof="0" dirty="0">
                <a:latin typeface="Verdana" panose="020B0604030504040204" pitchFamily="34" charset="0"/>
                <a:ea typeface="Verdana" panose="020B0604030504040204" pitchFamily="34" charset="0"/>
                <a:cs typeface="Verdana" panose="020B0604030504040204" pitchFamily="34" charset="0"/>
              </a:rPr>
              <a:t>Übung:</a:t>
            </a:r>
          </a:p>
          <a:p>
            <a:r>
              <a:rPr lang="de-DE" noProof="0" dirty="0">
                <a:latin typeface="Verdana" panose="020B0604030504040204" pitchFamily="34" charset="0"/>
                <a:ea typeface="Verdana" panose="020B0604030504040204" pitchFamily="34" charset="0"/>
                <a:cs typeface="Verdana" panose="020B0604030504040204" pitchFamily="34" charset="0"/>
              </a:rPr>
              <a:t>Die ‚Zuhörübung‘ unterstreicht die Wirksamkeit </a:t>
            </a:r>
            <a:r>
              <a:rPr lang="de-DE" dirty="0">
                <a:latin typeface="Verdana" panose="020B0604030504040204" pitchFamily="34" charset="0"/>
                <a:ea typeface="Verdana" panose="020B0604030504040204" pitchFamily="34" charset="0"/>
                <a:cs typeface="Verdana" panose="020B0604030504040204" pitchFamily="34" charset="0"/>
              </a:rPr>
              <a:t>einer ausbalancierten Verwendung von ‚</a:t>
            </a:r>
            <a:r>
              <a:rPr lang="de-DE" dirty="0" err="1">
                <a:latin typeface="Verdana" panose="020B0604030504040204" pitchFamily="34" charset="0"/>
                <a:ea typeface="Verdana" panose="020B0604030504040204" pitchFamily="34" charset="0"/>
                <a:cs typeface="Verdana" panose="020B0604030504040204" pitchFamily="34" charset="0"/>
              </a:rPr>
              <a:t>Advocacy</a:t>
            </a:r>
            <a:r>
              <a:rPr lang="de-DE" dirty="0">
                <a:latin typeface="Verdana" panose="020B0604030504040204" pitchFamily="34" charset="0"/>
                <a:ea typeface="Verdana" panose="020B0604030504040204" pitchFamily="34" charset="0"/>
                <a:cs typeface="Verdana" panose="020B0604030504040204" pitchFamily="34" charset="0"/>
              </a:rPr>
              <a:t>‘ (oder dem Ausdrücken eigener Meinungen) und ‚Deep Listening‘ (dem Zeigen von Neugier und Interesse gegenüber dem, was die andere Person sagt). </a:t>
            </a:r>
            <a:endParaRPr lang="de-DE" noProof="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de-DE" noProof="0" dirty="0">
                <a:solidFill>
                  <a:srgbClr val="FF0000"/>
                </a:solidFill>
                <a:latin typeface="Verdana" panose="020B0604030504040204" pitchFamily="34" charset="0"/>
                <a:ea typeface="Verdana" panose="020B0604030504040204" pitchFamily="34" charset="0"/>
                <a:cs typeface="Verdana" panose="020B0604030504040204" pitchFamily="34" charset="0"/>
              </a:rPr>
              <a:t>Teilnehmende finden sich in Zweierteams zusammen, ein*e </a:t>
            </a: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Sprecher*in und ein*e Zuhörer*in </a:t>
            </a:r>
          </a:p>
          <a:p>
            <a:pPr marL="285750" indent="-285750">
              <a:buFont typeface="Wingdings" panose="05000000000000000000" pitchFamily="2" charset="2"/>
              <a:buChar char="§"/>
            </a:pPr>
            <a:r>
              <a:rPr lang="de-DE" noProof="0" dirty="0">
                <a:solidFill>
                  <a:srgbClr val="FF0000"/>
                </a:solidFill>
                <a:latin typeface="Verdana" panose="020B0604030504040204" pitchFamily="34" charset="0"/>
                <a:ea typeface="Verdana" panose="020B0604030504040204" pitchFamily="34" charset="0"/>
                <a:cs typeface="Verdana" panose="020B0604030504040204" pitchFamily="34" charset="0"/>
              </a:rPr>
              <a:t>Eine Person spricht für 2 Minuten über </a:t>
            </a: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etwas, für das sie sich begeistert. Der/die Zuhörer*in verhält sich passiv (kein Nicken oder Lächeln, keine Rückfragen, ...)</a:t>
            </a:r>
            <a:r>
              <a:rPr lang="de-DE" noProof="0" dirty="0">
                <a:solidFill>
                  <a:srgbClr val="FF0000"/>
                </a:solidFill>
                <a:latin typeface="Verdana" panose="020B0604030504040204" pitchFamily="34" charset="0"/>
                <a:ea typeface="Verdana" panose="020B0604030504040204" pitchFamily="34" charset="0"/>
                <a:cs typeface="Verdana" panose="020B0604030504040204" pitchFamily="34" charset="0"/>
              </a:rPr>
              <a:t> </a:t>
            </a:r>
          </a:p>
          <a:p>
            <a:pPr marL="285750" indent="-285750">
              <a:buFont typeface="Wingdings" panose="05000000000000000000" pitchFamily="2" charset="2"/>
              <a:buChar char="§"/>
            </a:pPr>
            <a:r>
              <a:rPr lang="de-DE" noProof="0" dirty="0">
                <a:solidFill>
                  <a:srgbClr val="FF0000"/>
                </a:solidFill>
                <a:latin typeface="Verdana" panose="020B0604030504040204" pitchFamily="34" charset="0"/>
                <a:ea typeface="Verdana" panose="020B0604030504040204" pitchFamily="34" charset="0"/>
                <a:cs typeface="Verdana" panose="020B0604030504040204" pitchFamily="34" charset="0"/>
              </a:rPr>
              <a:t>Die Rollen werden getauscht </a:t>
            </a:r>
          </a:p>
          <a:p>
            <a:pPr marL="285750" indent="-285750">
              <a:buFont typeface="Wingdings" panose="05000000000000000000" pitchFamily="2" charset="2"/>
              <a:buChar char="§"/>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Erneut 2 Personen pro Gruppe; dieses mal darf der/die Zuhörer*in reagieren und Fragen stellen</a:t>
            </a:r>
          </a:p>
          <a:p>
            <a:pPr marL="285750" indent="-285750">
              <a:buFont typeface="Wingdings" panose="05000000000000000000" pitchFamily="2" charset="2"/>
              <a:buChar char="§"/>
            </a:pPr>
            <a:endParaRPr lang="de-DE"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de-DE" b="1" noProof="0" dirty="0" err="1">
                <a:latin typeface="Verdana" panose="020B0604030504040204" pitchFamily="34" charset="0"/>
                <a:ea typeface="Verdana" panose="020B0604030504040204" pitchFamily="34" charset="0"/>
                <a:cs typeface="Verdana" panose="020B0604030504040204" pitchFamily="34" charset="0"/>
              </a:rPr>
              <a:t>Debrief</a:t>
            </a:r>
            <a:r>
              <a:rPr lang="de-DE" b="1" noProof="0" dirty="0">
                <a:latin typeface="Verdana" panose="020B0604030504040204" pitchFamily="34" charset="0"/>
                <a:ea typeface="Verdana" panose="020B0604030504040204" pitchFamily="34" charset="0"/>
                <a:cs typeface="Verdana" panose="020B0604030504040204" pitchFamily="34" charset="0"/>
              </a:rPr>
              <a:t>: </a:t>
            </a:r>
            <a:r>
              <a:rPr lang="de-DE" noProof="0" dirty="0">
                <a:latin typeface="Verdana" panose="020B0604030504040204" pitchFamily="34" charset="0"/>
                <a:ea typeface="Verdana" panose="020B0604030504040204" pitchFamily="34" charset="0"/>
                <a:cs typeface="Verdana" panose="020B0604030504040204" pitchFamily="34" charset="0"/>
              </a:rPr>
              <a:t>Reflektion im Plenum</a:t>
            </a:r>
          </a:p>
          <a:p>
            <a:pPr marL="742950" lvl="1" indent="-285750" algn="l">
              <a:buFont typeface="Wingdings" panose="05000000000000000000" pitchFamily="2" charset="2"/>
              <a:buChar char="§"/>
            </a:pPr>
            <a:r>
              <a:rPr lang="de-DE" sz="1500" noProof="0" dirty="0">
                <a:solidFill>
                  <a:schemeClr val="tx1"/>
                </a:solidFill>
                <a:latin typeface="Verdana" panose="020B0604030504040204" pitchFamily="34" charset="0"/>
                <a:ea typeface="Verdana" panose="020B0604030504040204" pitchFamily="34" charset="0"/>
                <a:cs typeface="Verdana" panose="020B0604030504040204" pitchFamily="34" charset="0"/>
              </a:rPr>
              <a:t>Wie fühlt sich die jeweilige Erfahrung an? </a:t>
            </a:r>
          </a:p>
          <a:p>
            <a:pPr marL="742950" lvl="1" indent="-285750" algn="l">
              <a:buFont typeface="Wingdings" panose="05000000000000000000" pitchFamily="2" charset="2"/>
              <a:buChar char="§"/>
            </a:pPr>
            <a:r>
              <a:rPr lang="de-DE" sz="1500" noProof="0" dirty="0">
                <a:solidFill>
                  <a:schemeClr val="tx1"/>
                </a:solidFill>
                <a:latin typeface="Verdana" panose="020B0604030504040204" pitchFamily="34" charset="0"/>
                <a:ea typeface="Verdana" panose="020B0604030504040204" pitchFamily="34" charset="0"/>
                <a:cs typeface="Verdana" panose="020B0604030504040204" pitchFamily="34" charset="0"/>
              </a:rPr>
              <a:t>In Anbetracht dessen, was Sie jetzt wissen, was würden Sie anders machen? </a:t>
            </a:r>
          </a:p>
          <a:p>
            <a:pPr marL="628650" lvl="1" indent="-171450" algn="l">
              <a:buFont typeface="Arial" panose="020B0604020202020204" pitchFamily="34" charset="0"/>
              <a:buChar char="•"/>
            </a:pPr>
            <a:endParaRPr lang="de-DE" noProof="0" dirty="0"/>
          </a:p>
          <a:p>
            <a:pPr marL="285750" indent="-285750">
              <a:buFont typeface="Arial" panose="020B0604020202020204" pitchFamily="34" charset="0"/>
              <a:buChar char="•"/>
            </a:pPr>
            <a:endParaRPr lang="de-DE" noProof="0" dirty="0"/>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23</a:t>
            </a:fld>
            <a:endParaRPr lang="en-US"/>
          </a:p>
        </p:txBody>
      </p:sp>
      <p:sp>
        <p:nvSpPr>
          <p:cNvPr id="9" name="Title 1">
            <a:extLst>
              <a:ext uri="{FF2B5EF4-FFF2-40B4-BE49-F238E27FC236}">
                <a16:creationId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e-DE" sz="2400" b="1" dirty="0">
                <a:latin typeface="Verdana" panose="020B0604030504040204" pitchFamily="34" charset="0"/>
                <a:ea typeface="Verdana" panose="020B0604030504040204" pitchFamily="34" charset="0"/>
                <a:cs typeface="Verdana" panose="020B0604030504040204" pitchFamily="34" charset="0"/>
              </a:rPr>
              <a:t>PRINZIPIEN FÜR ENGAGEMENT UND DIALOG ANWENDEN | </a:t>
            </a:r>
            <a:r>
              <a:rPr lang="de-DE" sz="2400" b="1" noProof="0" dirty="0">
                <a:solidFill>
                  <a:srgbClr val="FF0000"/>
                </a:solidFill>
                <a:latin typeface="Verdana" panose="020B0604030504040204" pitchFamily="34" charset="0"/>
                <a:ea typeface="Verdana" panose="020B0604030504040204" pitchFamily="34" charset="0"/>
                <a:cs typeface="Verdana" panose="020B0604030504040204" pitchFamily="34" charset="0"/>
              </a:rPr>
              <a:t>Mit Moderationsanleitung</a:t>
            </a:r>
          </a:p>
        </p:txBody>
      </p:sp>
    </p:spTree>
    <p:extLst>
      <p:ext uri="{BB962C8B-B14F-4D97-AF65-F5344CB8AC3E}">
        <p14:creationId xmlns:p14="http://schemas.microsoft.com/office/powerpoint/2010/main" val="81419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Zusammenfassung: Weshalb braucht es </a:t>
            </a:r>
            <a:r>
              <a:rPr lang="de-DE" b="1" noProof="0" dirty="0" err="1">
                <a:latin typeface="Verdana" panose="020B0604030504040204" pitchFamily="34" charset="0"/>
                <a:ea typeface="Verdana" panose="020B0604030504040204" pitchFamily="34" charset="0"/>
                <a:cs typeface="Verdana" panose="020B0604030504040204" pitchFamily="34" charset="0"/>
              </a:rPr>
              <a:t>engagement</a:t>
            </a:r>
            <a:r>
              <a:rPr lang="de-DE" b="1" noProof="0" dirty="0">
                <a:latin typeface="Verdana" panose="020B0604030504040204" pitchFamily="34" charset="0"/>
                <a:ea typeface="Verdana" panose="020B0604030504040204" pitchFamily="34" charset="0"/>
                <a:cs typeface="Verdana" panose="020B0604030504040204" pitchFamily="34" charset="0"/>
              </a:rPr>
              <a:t> und </a:t>
            </a:r>
            <a:r>
              <a:rPr lang="de-DE" b="1" noProof="0" dirty="0" err="1">
                <a:latin typeface="Verdana" panose="020B0604030504040204" pitchFamily="34" charset="0"/>
                <a:ea typeface="Verdana" panose="020B0604030504040204" pitchFamily="34" charset="0"/>
                <a:cs typeface="Verdana" panose="020B0604030504040204" pitchFamily="34" charset="0"/>
              </a:rPr>
              <a:t>dialog</a:t>
            </a:r>
            <a:r>
              <a:rPr lang="de-DE" b="1" noProof="0" dirty="0">
                <a:latin typeface="Verdana" panose="020B0604030504040204" pitchFamily="34" charset="0"/>
                <a:ea typeface="Verdana" panose="020B0604030504040204" pitchFamily="34" charset="0"/>
                <a:cs typeface="Verdana" panose="020B0604030504040204" pitchFamily="34" charset="0"/>
              </a:rPr>
              <a:t>?</a:t>
            </a:r>
            <a:endParaRPr lang="de-DE" noProof="0" dirty="0"/>
          </a:p>
        </p:txBody>
      </p:sp>
    </p:spTree>
    <p:extLst>
      <p:ext uri="{BB962C8B-B14F-4D97-AF65-F5344CB8AC3E}">
        <p14:creationId xmlns:p14="http://schemas.microsoft.com/office/powerpoint/2010/main" val="2179606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488906"/>
            <a:ext cx="10756935" cy="5223051"/>
          </a:xfrm>
        </p:spPr>
        <p:txBody>
          <a:bodyPr/>
          <a:lstStyle/>
          <a:p>
            <a:endParaRPr lang="de-DE" sz="18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20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Risiken in Ihrer weiter vorgelagerten Lieferkette effektiv zu identifizieren und anzugehen wird erheblich leichter, wenn Sie </a:t>
            </a:r>
            <a:r>
              <a:rPr lang="de-DE" sz="2000" b="1" dirty="0">
                <a:solidFill>
                  <a:schemeClr val="tx1"/>
                </a:solidFill>
                <a:latin typeface="Verdana" panose="020B0604030504040204" pitchFamily="34" charset="0"/>
                <a:ea typeface="Verdana" panose="020B0604030504040204" pitchFamily="34" charset="0"/>
                <a:cs typeface="Verdana" panose="020B0604030504040204" pitchFamily="34" charset="0"/>
              </a:rPr>
              <a:t>ein gutes Verhältnis mit Ihren direkten Zulieferern pflegen. </a:t>
            </a:r>
            <a:endParaRPr lang="de-DE" sz="20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de-DE" sz="20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2000" noProof="0" dirty="0">
                <a:solidFill>
                  <a:schemeClr val="tx1"/>
                </a:solidFill>
                <a:latin typeface="Verdana" panose="020B0604030504040204" pitchFamily="34" charset="0"/>
                <a:ea typeface="Verdana" panose="020B0604030504040204" pitchFamily="34" charset="0"/>
                <a:cs typeface="Verdana" panose="020B0604030504040204" pitchFamily="34" charset="0"/>
              </a:rPr>
              <a:t>Offenheit und Transparenz mit Ihren Zulieferbetrieben aufzubauen wird Ihnen dabei helfen:</a:t>
            </a:r>
          </a:p>
          <a:p>
            <a:r>
              <a:rPr lang="de-DE" sz="2000" noProof="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342900" lvl="0" indent="-342900">
              <a:buFont typeface="Wingdings" panose="05000000000000000000" pitchFamily="2" charset="2"/>
              <a:buChar char="§"/>
            </a:pPr>
            <a:r>
              <a:rPr lang="de-DE" sz="2000" noProof="0" dirty="0">
                <a:latin typeface="Verdana" panose="020B0604030504040204" pitchFamily="34" charset="0"/>
                <a:ea typeface="Verdana" panose="020B0604030504040204" pitchFamily="34" charset="0"/>
                <a:cs typeface="Verdana" panose="020B0604030504040204" pitchFamily="34" charset="0"/>
              </a:rPr>
              <a:t>Lieferketten mit höherem Risiko</a:t>
            </a:r>
            <a:r>
              <a:rPr lang="de-DE" sz="2000" dirty="0">
                <a:latin typeface="Verdana" panose="020B0604030504040204" pitchFamily="34" charset="0"/>
                <a:ea typeface="Verdana" panose="020B0604030504040204" pitchFamily="34" charset="0"/>
                <a:cs typeface="Verdana" panose="020B0604030504040204" pitchFamily="34" charset="0"/>
              </a:rPr>
              <a:t> zu kartieren</a:t>
            </a:r>
          </a:p>
          <a:p>
            <a:pPr marL="342900" lvl="0" indent="-342900">
              <a:buFont typeface="Wingdings" panose="05000000000000000000" pitchFamily="2" charset="2"/>
              <a:buChar char="§"/>
            </a:pPr>
            <a:r>
              <a:rPr lang="de-DE" sz="2000" noProof="0" dirty="0">
                <a:latin typeface="Verdana" panose="020B0604030504040204" pitchFamily="34" charset="0"/>
                <a:ea typeface="Verdana" panose="020B0604030504040204" pitchFamily="34" charset="0"/>
                <a:cs typeface="Verdana" panose="020B0604030504040204" pitchFamily="34" charset="0"/>
              </a:rPr>
              <a:t>Defizite mit Blick auf menschenwürdige Arbeit in Ihren Lieferketten zu </a:t>
            </a:r>
            <a:r>
              <a:rPr lang="de-DE" sz="2000" dirty="0">
                <a:latin typeface="Verdana" panose="020B0604030504040204" pitchFamily="34" charset="0"/>
                <a:ea typeface="Verdana" panose="020B0604030504040204" pitchFamily="34" charset="0"/>
                <a:cs typeface="Verdana" panose="020B0604030504040204" pitchFamily="34" charset="0"/>
              </a:rPr>
              <a:t>ermitteln</a:t>
            </a:r>
            <a:endParaRPr lang="de-DE" sz="2000" noProof="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Wingdings" panose="05000000000000000000" pitchFamily="2" charset="2"/>
              <a:buChar char="§"/>
            </a:pPr>
            <a:r>
              <a:rPr lang="de-DE" sz="2000" noProof="0" dirty="0">
                <a:latin typeface="Verdana" panose="020B0604030504040204" pitchFamily="34" charset="0"/>
                <a:ea typeface="Verdana" panose="020B0604030504040204" pitchFamily="34" charset="0"/>
                <a:cs typeface="Verdana" panose="020B0604030504040204" pitchFamily="34" charset="0"/>
              </a:rPr>
              <a:t>Zu sehen, ob lokale </a:t>
            </a:r>
            <a:r>
              <a:rPr lang="de-DE" sz="2000" dirty="0">
                <a:latin typeface="Verdana" panose="020B0604030504040204" pitchFamily="34" charset="0"/>
                <a:ea typeface="Verdana" panose="020B0604030504040204" pitchFamily="34" charset="0"/>
                <a:cs typeface="Verdana" panose="020B0604030504040204" pitchFamily="34" charset="0"/>
              </a:rPr>
              <a:t>Vermittler genutzt werden, um Unterauftragnehmer zu finden oder Arbeitende anzustellen sowie deren Vorgehensweisen zu verstehen</a:t>
            </a:r>
          </a:p>
          <a:p>
            <a:pPr marL="342900" lvl="0" indent="-342900">
              <a:buFont typeface="Wingdings" panose="05000000000000000000" pitchFamily="2" charset="2"/>
              <a:buChar char="§"/>
            </a:pPr>
            <a:r>
              <a:rPr lang="de-DE" sz="2000" dirty="0">
                <a:latin typeface="Verdana" panose="020B0604030504040204" pitchFamily="34" charset="0"/>
                <a:ea typeface="Verdana" panose="020B0604030504040204" pitchFamily="34" charset="0"/>
                <a:cs typeface="Verdana" panose="020B0604030504040204" pitchFamily="34" charset="0"/>
              </a:rPr>
              <a:t>Bei der Identifizierung und Bearbeitung von Grundursachen zu kooperieren</a:t>
            </a:r>
            <a:endParaRPr lang="de-DE" sz="2000" noProof="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Wingdings" panose="05000000000000000000" pitchFamily="2" charset="2"/>
              <a:buChar char="§"/>
            </a:pPr>
            <a:r>
              <a:rPr lang="de-DE" sz="2000" noProof="0" dirty="0">
                <a:latin typeface="Verdana" panose="020B0604030504040204" pitchFamily="34" charset="0"/>
                <a:ea typeface="Verdana" panose="020B0604030504040204" pitchFamily="34" charset="0"/>
                <a:cs typeface="Verdana" panose="020B0604030504040204" pitchFamily="34" charset="0"/>
              </a:rPr>
              <a:t>Feedback zu Ihren Einkaufspraktiken zu erhalten sowie dazu, ob diese sich negativ auf die Rechte von Arbeitnehmer*innen auswirken</a:t>
            </a:r>
          </a:p>
          <a:p>
            <a:pPr marL="342900" lvl="0" indent="-342900">
              <a:buFont typeface="Wingdings" panose="05000000000000000000" pitchFamily="2" charset="2"/>
              <a:buChar char="§"/>
            </a:pPr>
            <a:r>
              <a:rPr lang="de-DE" sz="2000" noProof="0" dirty="0">
                <a:latin typeface="Verdana" panose="020B0604030504040204" pitchFamily="34" charset="0"/>
                <a:ea typeface="Verdana" panose="020B0604030504040204" pitchFamily="34" charset="0"/>
                <a:cs typeface="Verdana" panose="020B0604030504040204" pitchFamily="34" charset="0"/>
              </a:rPr>
              <a:t>Wo angemessen bei der Wiedergutmachung negativer Auswirkungen zu kooperieren</a:t>
            </a:r>
          </a:p>
          <a:p>
            <a:pPr marL="342900" lvl="0" indent="-342900">
              <a:buFont typeface="Wingdings" panose="05000000000000000000" pitchFamily="2" charset="2"/>
              <a:buChar char="§"/>
            </a:pPr>
            <a:r>
              <a:rPr lang="de-DE" sz="2000" noProof="0" dirty="0">
                <a:latin typeface="Verdana" panose="020B0604030504040204" pitchFamily="34" charset="0"/>
                <a:ea typeface="Verdana" panose="020B0604030504040204" pitchFamily="34" charset="0"/>
                <a:cs typeface="Verdana" panose="020B0604030504040204" pitchFamily="34" charset="0"/>
              </a:rPr>
              <a:t>Verbesserungen </a:t>
            </a:r>
            <a:r>
              <a:rPr lang="de-DE" sz="2000" dirty="0">
                <a:latin typeface="Verdana" panose="020B0604030504040204" pitchFamily="34" charset="0"/>
                <a:ea typeface="Verdana" panose="020B0604030504040204" pitchFamily="34" charset="0"/>
                <a:cs typeface="Verdana" panose="020B0604030504040204" pitchFamily="34" charset="0"/>
              </a:rPr>
              <a:t>zu tracken</a:t>
            </a: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25</a:t>
            </a:fld>
            <a:endParaRPr lang="en-US"/>
          </a:p>
        </p:txBody>
      </p:sp>
    </p:spTree>
    <p:extLst>
      <p:ext uri="{BB962C8B-B14F-4D97-AF65-F5344CB8AC3E}">
        <p14:creationId xmlns:p14="http://schemas.microsoft.com/office/powerpoint/2010/main" val="975534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255297"/>
            <a:ext cx="10756935" cy="4792409"/>
          </a:xfrm>
        </p:spPr>
        <p:txBody>
          <a:bodyPr/>
          <a:lstStyle/>
          <a:p>
            <a:pPr marL="285750" indent="-285750">
              <a:spcAft>
                <a:spcPts val="1200"/>
              </a:spcAft>
              <a:buFont typeface="Arial" panose="020B0604020202020204" pitchFamily="34" charset="0"/>
              <a:buChar char="•"/>
            </a:pPr>
            <a:endParaRPr lang="de-DE" sz="1800" b="1" noProof="0" dirty="0"/>
          </a:p>
          <a:p>
            <a:pPr marL="285750" indent="-285750">
              <a:spcAft>
                <a:spcPts val="1200"/>
              </a:spcAft>
              <a:buFont typeface="Wingdings" panose="05000000000000000000" pitchFamily="2" charset="2"/>
              <a:buChar char="§"/>
            </a:pPr>
            <a:r>
              <a:rPr lang="de-DE" sz="1700" b="1" noProof="0" dirty="0">
                <a:latin typeface="Verdana" panose="020B0604030504040204" pitchFamily="34" charset="0"/>
                <a:ea typeface="Verdana" panose="020B0604030504040204" pitchFamily="34" charset="0"/>
                <a:cs typeface="Verdana" panose="020B0604030504040204" pitchFamily="34" charset="0"/>
              </a:rPr>
              <a:t>Wie </a:t>
            </a:r>
            <a:r>
              <a:rPr lang="de-DE" sz="1700" noProof="0" dirty="0">
                <a:latin typeface="Verdana" panose="020B0604030504040204" pitchFamily="34" charset="0"/>
                <a:ea typeface="Verdana" panose="020B0604030504040204" pitchFamily="34" charset="0"/>
                <a:cs typeface="Verdana" panose="020B0604030504040204" pitchFamily="34" charset="0"/>
              </a:rPr>
              <a:t>Sie sich verhalten ist zentral, nicht welche Inhalte Sie abdecken</a:t>
            </a:r>
          </a:p>
          <a:p>
            <a:pPr marL="285750" indent="-285750">
              <a:spcAft>
                <a:spcPts val="1200"/>
              </a:spcAft>
              <a:buFont typeface="Wingdings" panose="05000000000000000000" pitchFamily="2" charset="2"/>
              <a:buChar char="§"/>
            </a:pPr>
            <a:r>
              <a:rPr lang="de-DE" sz="1700" noProof="0" dirty="0">
                <a:latin typeface="Verdana" panose="020B0604030504040204" pitchFamily="34" charset="0"/>
                <a:ea typeface="Verdana" panose="020B0604030504040204" pitchFamily="34" charset="0"/>
                <a:cs typeface="Verdana" panose="020B0604030504040204" pitchFamily="34" charset="0"/>
              </a:rPr>
              <a:t>Verdeutlichen </a:t>
            </a:r>
            <a:r>
              <a:rPr lang="de-DE" sz="1700" dirty="0">
                <a:latin typeface="Verdana" panose="020B0604030504040204" pitchFamily="34" charset="0"/>
                <a:ea typeface="Verdana" panose="020B0604030504040204" pitchFamily="34" charset="0"/>
                <a:cs typeface="Verdana" panose="020B0604030504040204" pitchFamily="34" charset="0"/>
              </a:rPr>
              <a:t>Sie den Hintergrund und die Beweggründe für die </a:t>
            </a:r>
            <a:r>
              <a:rPr lang="de-DE" sz="1700" dirty="0" err="1">
                <a:latin typeface="Verdana" panose="020B0604030504040204" pitchFamily="34" charset="0"/>
                <a:ea typeface="Verdana" panose="020B0604030504040204" pitchFamily="34" charset="0"/>
                <a:cs typeface="Verdana" panose="020B0604030504040204" pitchFamily="34" charset="0"/>
              </a:rPr>
              <a:t>Engagementübung</a:t>
            </a:r>
            <a:r>
              <a:rPr lang="de-DE" sz="1700" dirty="0">
                <a:latin typeface="Verdana" panose="020B0604030504040204" pitchFamily="34" charset="0"/>
                <a:ea typeface="Verdana" panose="020B0604030504040204" pitchFamily="34" charset="0"/>
                <a:cs typeface="Verdana" panose="020B0604030504040204" pitchFamily="34" charset="0"/>
              </a:rPr>
              <a:t> – unterstreichen Sie, dass es sich </a:t>
            </a:r>
            <a:r>
              <a:rPr lang="de-DE" sz="1700" i="1" dirty="0">
                <a:latin typeface="Verdana" panose="020B0604030504040204" pitchFamily="34" charset="0"/>
                <a:ea typeface="Verdana" panose="020B0604030504040204" pitchFamily="34" charset="0"/>
                <a:cs typeface="Verdana" panose="020B0604030504040204" pitchFamily="34" charset="0"/>
              </a:rPr>
              <a:t>nicht</a:t>
            </a:r>
            <a:r>
              <a:rPr lang="de-DE" sz="1700" dirty="0">
                <a:latin typeface="Verdana" panose="020B0604030504040204" pitchFamily="34" charset="0"/>
                <a:ea typeface="Verdana" panose="020B0604030504040204" pitchFamily="34" charset="0"/>
                <a:cs typeface="Verdana" panose="020B0604030504040204" pitchFamily="34" charset="0"/>
              </a:rPr>
              <a:t> um einen Audit oder eine Zertifizierung handelt, sondern darum, verstärkten Dialog zwischen Ihrem Unternehmen und seinen Lieferanten zu etablieren um das Teilen von </a:t>
            </a:r>
            <a:r>
              <a:rPr lang="de-DE" sz="1700" dirty="0" err="1">
                <a:latin typeface="Verdana" panose="020B0604030504040204" pitchFamily="34" charset="0"/>
                <a:ea typeface="Verdana" panose="020B0604030504040204" pitchFamily="34" charset="0"/>
                <a:cs typeface="Verdana" panose="020B0604030504040204" pitchFamily="34" charset="0"/>
              </a:rPr>
              <a:t>Good</a:t>
            </a:r>
            <a:r>
              <a:rPr lang="de-DE" sz="1700" dirty="0">
                <a:latin typeface="Verdana" panose="020B0604030504040204" pitchFamily="34" charset="0"/>
                <a:ea typeface="Verdana" panose="020B0604030504040204" pitchFamily="34" charset="0"/>
                <a:cs typeface="Verdana" panose="020B0604030504040204" pitchFamily="34" charset="0"/>
              </a:rPr>
              <a:t> Practice zu ermöglichen und die Performance mit Blick auf menschenwürdige Arbeit zu verbessern</a:t>
            </a:r>
            <a:endParaRPr lang="de-DE" sz="1700" noProof="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de-DE" sz="1700" noProof="0" dirty="0">
                <a:latin typeface="Verdana" panose="020B0604030504040204" pitchFamily="34" charset="0"/>
                <a:ea typeface="Verdana" panose="020B0604030504040204" pitchFamily="34" charset="0"/>
                <a:cs typeface="Verdana" panose="020B0604030504040204" pitchFamily="34" charset="0"/>
              </a:rPr>
              <a:t>Echter Dialog und Austausch – schaffen Sie Möglichkeiten für Ihre Zulieferer, Ihnen/Ihrem Unternehmen </a:t>
            </a:r>
            <a:r>
              <a:rPr lang="de-DE" sz="1700" dirty="0">
                <a:latin typeface="Verdana" panose="020B0604030504040204" pitchFamily="34" charset="0"/>
                <a:ea typeface="Verdana" panose="020B0604030504040204" pitchFamily="34" charset="0"/>
                <a:cs typeface="Verdana" panose="020B0604030504040204" pitchFamily="34" charset="0"/>
              </a:rPr>
              <a:t>Fragen zu stellen, ebenso wie andersherum</a:t>
            </a:r>
            <a:endParaRPr lang="de-DE" sz="1700" noProof="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de-DE" sz="1700" noProof="0" dirty="0">
                <a:latin typeface="Verdana" panose="020B0604030504040204" pitchFamily="34" charset="0"/>
                <a:ea typeface="Verdana" panose="020B0604030504040204" pitchFamily="34" charset="0"/>
                <a:cs typeface="Verdana" panose="020B0604030504040204" pitchFamily="34" charset="0"/>
              </a:rPr>
              <a:t>Klären Sie ab, wer von beiden Seiten </a:t>
            </a:r>
            <a:r>
              <a:rPr lang="de-DE" sz="1700" dirty="0">
                <a:latin typeface="Verdana" panose="020B0604030504040204" pitchFamily="34" charset="0"/>
                <a:ea typeface="Verdana" panose="020B0604030504040204" pitchFamily="34" charset="0"/>
                <a:cs typeface="Verdana" panose="020B0604030504040204" pitchFamily="34" charset="0"/>
              </a:rPr>
              <a:t>während des Besuchs anwesend sein wird um eine ausgeglichene Diskussion sicherzustellen</a:t>
            </a:r>
            <a:endParaRPr lang="de-DE" sz="1700" noProof="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de-DE" sz="1700" dirty="0">
                <a:latin typeface="Verdana" panose="020B0604030504040204" pitchFamily="34" charset="0"/>
                <a:ea typeface="Verdana" panose="020B0604030504040204" pitchFamily="34" charset="0"/>
                <a:cs typeface="Verdana" panose="020B0604030504040204" pitchFamily="34" charset="0"/>
              </a:rPr>
              <a:t>Verwenden Sie vorab Zeit darauf, ein gemeinsames Verständnis des Kontext des jeweiligen Zulieferbetriebs zu schaffen, einschließlich dem allgemeinen Wirtschafts- und Wettbewerbsumfeld und der Frage, wie es ist, mit Ihrem Unternehmen zu arbeiten </a:t>
            </a:r>
          </a:p>
          <a:p>
            <a:pPr marL="285750" indent="-285750">
              <a:spcAft>
                <a:spcPts val="1200"/>
              </a:spcAft>
              <a:buFont typeface="Wingdings" panose="05000000000000000000" pitchFamily="2" charset="2"/>
              <a:buChar char="§"/>
            </a:pPr>
            <a:r>
              <a:rPr lang="de-DE" sz="1700" noProof="0" dirty="0">
                <a:latin typeface="Verdana" panose="020B0604030504040204" pitchFamily="34" charset="0"/>
                <a:ea typeface="Verdana" panose="020B0604030504040204" pitchFamily="34" charset="0"/>
                <a:cs typeface="Verdana" panose="020B0604030504040204" pitchFamily="34" charset="0"/>
              </a:rPr>
              <a:t>Falls möglich, nehmen Sie sich Zeit</a:t>
            </a:r>
            <a:r>
              <a:rPr lang="de-DE" sz="1700" dirty="0">
                <a:latin typeface="Verdana" panose="020B0604030504040204" pitchFamily="34" charset="0"/>
                <a:ea typeface="Verdana" panose="020B0604030504040204" pitchFamily="34" charset="0"/>
                <a:cs typeface="Verdana" panose="020B0604030504040204" pitchFamily="34" charset="0"/>
              </a:rPr>
              <a:t> um Beziehungen mit zentralen Personen aufzubauen – idealerweise im Vorfeld des Besuchs</a:t>
            </a:r>
            <a:endParaRPr lang="de-DE" sz="1800" noProof="0" dirty="0"/>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26</a:t>
            </a:fld>
            <a:endParaRPr lang="en-US"/>
          </a:p>
        </p:txBody>
      </p:sp>
      <p:sp>
        <p:nvSpPr>
          <p:cNvPr id="9" name="Title 1">
            <a:extLst>
              <a:ext uri="{FF2B5EF4-FFF2-40B4-BE49-F238E27FC236}">
                <a16:creationId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PRINZIPIEN FÜR ENGAGEMENT UND DIALOG</a:t>
            </a:r>
          </a:p>
        </p:txBody>
      </p:sp>
    </p:spTree>
    <p:extLst>
      <p:ext uri="{BB962C8B-B14F-4D97-AF65-F5344CB8AC3E}">
        <p14:creationId xmlns:p14="http://schemas.microsoft.com/office/powerpoint/2010/main" val="2626371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6237514" y="1757328"/>
            <a:ext cx="5094515" cy="4074816"/>
          </a:xfrm>
        </p:spPr>
        <p:txBody>
          <a:bodyPr/>
          <a:lstStyle/>
          <a:p>
            <a:pPr marL="285750" indent="-285750">
              <a:lnSpc>
                <a:spcPct val="107000"/>
              </a:lnSpc>
              <a:buFont typeface="Wingdings" panose="05000000000000000000" pitchFamily="2" charset="2"/>
              <a:buChar char="§"/>
            </a:pPr>
            <a:r>
              <a:rPr lang="de-DE" sz="1800" noProof="0" dirty="0">
                <a:latin typeface="Verdana" panose="020B0604030504040204" pitchFamily="34" charset="0"/>
                <a:ea typeface="Verdana" panose="020B0604030504040204" pitchFamily="34" charset="0"/>
                <a:cs typeface="Verdana" panose="020B0604030504040204" pitchFamily="34" charset="0"/>
              </a:rPr>
              <a:t>Unterhaltungen mit Fokus auf Handlung (</a:t>
            </a:r>
            <a:r>
              <a:rPr lang="de-DE" sz="1800" b="1" noProof="0"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actions</a:t>
            </a:r>
            <a:r>
              <a:rPr lang="de-DE" sz="1800" noProof="0" dirty="0">
                <a:latin typeface="Verdana" panose="020B0604030504040204" pitchFamily="34" charset="0"/>
                <a:ea typeface="Verdana" panose="020B0604030504040204" pitchFamily="34" charset="0"/>
                <a:cs typeface="Verdana" panose="020B0604030504040204" pitchFamily="34" charset="0"/>
              </a:rPr>
              <a:t>) sind üblicherweise dann am erfolgreichsten, wenn sie auf Unterhaltungen folgen, in denen Personen/Organisationen gemeinsam die Möglichkeiten ergründet haben und…</a:t>
            </a:r>
          </a:p>
          <a:p>
            <a:pPr marL="257175" indent="-257175">
              <a:lnSpc>
                <a:spcPct val="107000"/>
              </a:lnSpc>
              <a:buFont typeface="Symbol" pitchFamily="2" charset="2"/>
              <a:buChar char=""/>
            </a:pPr>
            <a:endParaRPr lang="de-DE" sz="1800" noProof="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7000"/>
              </a:lnSpc>
              <a:buFont typeface="Wingdings" panose="05000000000000000000" pitchFamily="2" charset="2"/>
              <a:buChar char="§"/>
            </a:pPr>
            <a:r>
              <a:rPr lang="de-DE" sz="1800" noProof="0" dirty="0">
                <a:latin typeface="Verdana" panose="020B0604030504040204" pitchFamily="34" charset="0"/>
                <a:ea typeface="Verdana" panose="020B0604030504040204" pitchFamily="34" charset="0"/>
                <a:cs typeface="Verdana" panose="020B0604030504040204" pitchFamily="34" charset="0"/>
              </a:rPr>
              <a:t>Unterhaltungen mit Fokus auf Möglichkeiten (</a:t>
            </a:r>
            <a:r>
              <a:rPr lang="de-DE" sz="1800" b="1" noProof="0"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possibilities</a:t>
            </a:r>
            <a:r>
              <a:rPr lang="de-DE" sz="1800" dirty="0">
                <a:latin typeface="Verdana" panose="020B0604030504040204" pitchFamily="34" charset="0"/>
                <a:ea typeface="Verdana" panose="020B0604030504040204" pitchFamily="34" charset="0"/>
              </a:rPr>
              <a:t>) sind üblicherweise dann am erfolgreichsten, wenn sie auf Unterhaltungen folgen, in denen die involvierten Personen sich die Zeit genommen haben, eine Beziehung (</a:t>
            </a:r>
            <a:r>
              <a:rPr lang="de-DE" sz="1800" b="1" dirty="0" err="1">
                <a:solidFill>
                  <a:schemeClr val="accent1">
                    <a:lumMod val="75000"/>
                  </a:schemeClr>
                </a:solidFill>
                <a:latin typeface="Verdana" panose="020B0604030504040204" pitchFamily="34" charset="0"/>
                <a:ea typeface="Verdana" panose="020B0604030504040204" pitchFamily="34" charset="0"/>
              </a:rPr>
              <a:t>relationship</a:t>
            </a:r>
            <a:r>
              <a:rPr lang="de-DE" sz="1800" dirty="0">
                <a:latin typeface="Verdana" panose="020B0604030504040204" pitchFamily="34" charset="0"/>
                <a:ea typeface="Verdana" panose="020B0604030504040204" pitchFamily="34" charset="0"/>
              </a:rPr>
              <a:t>) aufzubauen. </a:t>
            </a:r>
            <a:endParaRPr lang="de-DE" sz="1800" noProof="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27</a:t>
            </a:fld>
            <a:endParaRPr lang="en-US"/>
          </a:p>
        </p:txBody>
      </p:sp>
      <p:sp>
        <p:nvSpPr>
          <p:cNvPr id="9" name="Title 1">
            <a:extLst>
              <a:ext uri="{FF2B5EF4-FFF2-40B4-BE49-F238E27FC236}">
                <a16:creationId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e-DE" sz="2800" b="1" dirty="0">
                <a:latin typeface="Verdana" panose="020B0604030504040204" pitchFamily="34" charset="0"/>
                <a:ea typeface="Verdana" panose="020B0604030504040204" pitchFamily="34" charset="0"/>
                <a:cs typeface="Verdana" panose="020B0604030504040204" pitchFamily="34" charset="0"/>
              </a:rPr>
              <a:t>WESHALB SIND ENGAGEMENT UND DIALOG WICHTIG?</a:t>
            </a:r>
            <a:endParaRPr lang="de-DE" sz="2800" b="1" noProof="0" dirty="0">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a:extLst>
              <a:ext uri="{FF2B5EF4-FFF2-40B4-BE49-F238E27FC236}">
                <a16:creationId xmlns:a16="http://schemas.microsoft.com/office/drawing/2014/main" id="{BB00D321-5327-0643-900B-7B86A2852A65}"/>
              </a:ext>
            </a:extLst>
          </p:cNvPr>
          <p:cNvGrpSpPr>
            <a:grpSpLocks noChangeAspect="1"/>
          </p:cNvGrpSpPr>
          <p:nvPr/>
        </p:nvGrpSpPr>
        <p:grpSpPr bwMode="auto">
          <a:xfrm>
            <a:off x="1633921" y="2251307"/>
            <a:ext cx="3143325" cy="3049385"/>
            <a:chOff x="0" y="0"/>
            <a:chExt cx="47901" cy="46466"/>
          </a:xfrm>
        </p:grpSpPr>
        <p:grpSp>
          <p:nvGrpSpPr>
            <p:cNvPr id="6" name="Group 5">
              <a:extLst>
                <a:ext uri="{FF2B5EF4-FFF2-40B4-BE49-F238E27FC236}">
                  <a16:creationId xmlns:a16="http://schemas.microsoft.com/office/drawing/2014/main" id="{9589DFA8-4DE3-5541-8FEA-F30D1DE31719}"/>
                </a:ext>
              </a:extLst>
            </p:cNvPr>
            <p:cNvGrpSpPr>
              <a:grpSpLocks noChangeAspect="1"/>
            </p:cNvGrpSpPr>
            <p:nvPr/>
          </p:nvGrpSpPr>
          <p:grpSpPr bwMode="auto">
            <a:xfrm>
              <a:off x="0" y="0"/>
              <a:ext cx="47901" cy="46466"/>
              <a:chOff x="0" y="0"/>
              <a:chExt cx="32381" cy="31458"/>
            </a:xfrm>
          </p:grpSpPr>
          <p:sp>
            <p:nvSpPr>
              <p:cNvPr id="11" name="Circle: Hollow 7">
                <a:extLst>
                  <a:ext uri="{FF2B5EF4-FFF2-40B4-BE49-F238E27FC236}">
                    <a16:creationId xmlns:a16="http://schemas.microsoft.com/office/drawing/2014/main" id="{26A5ACF8-86D2-7346-8CFA-8133DAF1679D}"/>
                  </a:ext>
                </a:extLst>
              </p:cNvPr>
              <p:cNvSpPr>
                <a:spLocks noChangeAspect="1" noEditPoints="1" noChangeArrowheads="1" noChangeShapeType="1" noTextEdit="1"/>
              </p:cNvSpPr>
              <p:nvPr/>
            </p:nvSpPr>
            <p:spPr bwMode="auto">
              <a:xfrm>
                <a:off x="0" y="0"/>
                <a:ext cx="32381" cy="31458"/>
              </a:xfrm>
              <a:prstGeom prst="donut">
                <a:avLst>
                  <a:gd name="adj" fmla="val 24638"/>
                </a:avLst>
              </a:prstGeom>
              <a:noFill/>
              <a:ln w="25400">
                <a:solidFill>
                  <a:schemeClr val="accent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n-US" sz="1500"/>
              </a:p>
            </p:txBody>
          </p:sp>
          <p:sp>
            <p:nvSpPr>
              <p:cNvPr id="12" name="Flowchart: Connector 8">
                <a:extLst>
                  <a:ext uri="{FF2B5EF4-FFF2-40B4-BE49-F238E27FC236}">
                    <a16:creationId xmlns:a16="http://schemas.microsoft.com/office/drawing/2014/main" id="{07E76223-4BCB-DE43-841D-9934356D35AA}"/>
                  </a:ext>
                </a:extLst>
              </p:cNvPr>
              <p:cNvSpPr>
                <a:spLocks noChangeAspect="1" noEditPoints="1" noChangeArrowheads="1" noChangeShapeType="1" noTextEdit="1"/>
              </p:cNvSpPr>
              <p:nvPr/>
            </p:nvSpPr>
            <p:spPr bwMode="auto">
              <a:xfrm>
                <a:off x="13904" y="13443"/>
                <a:ext cx="4572" cy="4572"/>
              </a:xfrm>
              <a:prstGeom prst="flowChartConnector">
                <a:avLst/>
              </a:prstGeom>
              <a:noFill/>
              <a:ln w="25400">
                <a:solidFill>
                  <a:schemeClr val="accent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n-US" sz="1500"/>
              </a:p>
            </p:txBody>
          </p:sp>
        </p:grpSp>
        <p:sp>
          <p:nvSpPr>
            <p:cNvPr id="7" name="TextBox 11">
              <a:extLst>
                <a:ext uri="{FF2B5EF4-FFF2-40B4-BE49-F238E27FC236}">
                  <a16:creationId xmlns:a16="http://schemas.microsoft.com/office/drawing/2014/main" id="{04B9FB45-C737-6B46-ADAE-C3DCBD447222}"/>
                </a:ext>
              </a:extLst>
            </p:cNvPr>
            <p:cNvSpPr txBox="1">
              <a:spLocks noChangeAspect="1" noEditPoints="1" noChangeArrowheads="1" noChangeShapeType="1" noTextEdit="1"/>
            </p:cNvSpPr>
            <p:nvPr/>
          </p:nvSpPr>
          <p:spPr bwMode="auto">
            <a:xfrm>
              <a:off x="19104" y="20621"/>
              <a:ext cx="11274" cy="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de-DE" sz="16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Action </a:t>
              </a:r>
              <a:endParaRPr lang="en-GB" sz="1600" dirty="0">
                <a:solidFill>
                  <a:schemeClr val="accent1">
                    <a:lumMod val="75000"/>
                  </a:schemeClr>
                </a:solidFill>
                <a:latin typeface="Times New Roman" panose="02020603050405020304" pitchFamily="18" charset="0"/>
                <a:ea typeface="Times New Roman" panose="02020603050405020304" pitchFamily="18" charset="0"/>
              </a:endParaRPr>
            </a:p>
          </p:txBody>
        </p:sp>
        <p:sp>
          <p:nvSpPr>
            <p:cNvPr id="8" name="TextBox 12">
              <a:extLst>
                <a:ext uri="{FF2B5EF4-FFF2-40B4-BE49-F238E27FC236}">
                  <a16:creationId xmlns:a16="http://schemas.microsoft.com/office/drawing/2014/main" id="{B4A71494-E00D-E74C-B27F-BAB2BBFB1EF0}"/>
                </a:ext>
              </a:extLst>
            </p:cNvPr>
            <p:cNvSpPr txBox="1">
              <a:spLocks noChangeAspect="1" noEditPoints="1" noChangeArrowheads="1" noChangeShapeType="1" noTextEdit="1"/>
            </p:cNvSpPr>
            <p:nvPr/>
          </p:nvSpPr>
          <p:spPr bwMode="auto">
            <a:xfrm>
              <a:off x="16593" y="13868"/>
              <a:ext cx="18680" cy="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de-DE" sz="1600" b="1" dirty="0" err="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Opportunity</a:t>
              </a:r>
              <a:endParaRPr lang="en-GB" sz="1600" dirty="0">
                <a:solidFill>
                  <a:schemeClr val="accent1">
                    <a:lumMod val="75000"/>
                  </a:schemeClr>
                </a:solidFill>
                <a:latin typeface="Times New Roman" panose="02020603050405020304" pitchFamily="18" charset="0"/>
                <a:ea typeface="Times New Roman" panose="02020603050405020304" pitchFamily="18" charset="0"/>
              </a:endParaRPr>
            </a:p>
          </p:txBody>
        </p:sp>
        <p:sp>
          <p:nvSpPr>
            <p:cNvPr id="10" name="TextBox 13">
              <a:extLst>
                <a:ext uri="{FF2B5EF4-FFF2-40B4-BE49-F238E27FC236}">
                  <a16:creationId xmlns:a16="http://schemas.microsoft.com/office/drawing/2014/main" id="{6E325CA7-01FC-2B4E-9EC5-868997B2BFC8}"/>
                </a:ext>
              </a:extLst>
            </p:cNvPr>
            <p:cNvSpPr txBox="1">
              <a:spLocks noChangeAspect="1" noEditPoints="1" noChangeArrowheads="1" noChangeShapeType="1" noTextEdit="1"/>
            </p:cNvSpPr>
            <p:nvPr/>
          </p:nvSpPr>
          <p:spPr bwMode="auto">
            <a:xfrm>
              <a:off x="15092" y="3879"/>
              <a:ext cx="18680" cy="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de-DE" sz="1600" b="1" dirty="0" err="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Relationship</a:t>
              </a:r>
              <a:endParaRPr lang="en-GB" sz="1600" dirty="0">
                <a:solidFill>
                  <a:schemeClr val="accent1">
                    <a:lumMod val="75000"/>
                  </a:schemeClr>
                </a:solidFill>
                <a:latin typeface="Times New Roman" panose="02020603050405020304" pitchFamily="18" charset="0"/>
                <a:ea typeface="Times New Roman" panose="02020603050405020304" pitchFamily="18" charset="0"/>
              </a:endParaRPr>
            </a:p>
          </p:txBody>
        </p:sp>
      </p:grpSp>
      <p:sp>
        <p:nvSpPr>
          <p:cNvPr id="13" name="Rectangle 12">
            <a:extLst>
              <a:ext uri="{FF2B5EF4-FFF2-40B4-BE49-F238E27FC236}">
                <a16:creationId xmlns:a16="http://schemas.microsoft.com/office/drawing/2014/main" id="{75E74867-F6D2-CB4E-BAB8-15A2B23242C7}"/>
              </a:ext>
            </a:extLst>
          </p:cNvPr>
          <p:cNvSpPr/>
          <p:nvPr/>
        </p:nvSpPr>
        <p:spPr>
          <a:xfrm>
            <a:off x="340445" y="6102680"/>
            <a:ext cx="6655382" cy="251672"/>
          </a:xfrm>
          <a:prstGeom prst="rect">
            <a:avLst/>
          </a:prstGeom>
        </p:spPr>
        <p:txBody>
          <a:bodyPr wrap="square">
            <a:spAutoFit/>
          </a:bodyPr>
          <a:lstStyle/>
          <a:p>
            <a:pPr>
              <a:lnSpc>
                <a:spcPct val="115000"/>
              </a:lnSpc>
              <a:spcAft>
                <a:spcPts val="750"/>
              </a:spcAft>
            </a:pPr>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n-US"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Nach</a:t>
            </a:r>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 Searle &amp; Austin, &amp; </a:t>
            </a:r>
            <a:r>
              <a:rPr lang="en-US"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mit</a:t>
            </a:r>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 Dan an </a:t>
            </a:r>
            <a:r>
              <a:rPr lang="en-US"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Thirdspace</a:t>
            </a:r>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 Coaching ©)</a:t>
            </a:r>
            <a:endParaRPr lang="en-GB" sz="1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1345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mj-lt"/>
            </a:endParaRPr>
          </a:p>
          <a:p>
            <a:r>
              <a:rPr lang="en-GB" sz="3600" b="1" dirty="0">
                <a:solidFill>
                  <a:prstClr val="white"/>
                </a:solidFill>
                <a:latin typeface="Verdana" panose="020B0604030504040204" pitchFamily="34" charset="0"/>
                <a:ea typeface="Verdana" panose="020B0604030504040204" pitchFamily="34" charset="0"/>
                <a:cs typeface="Verdana" panose="020B0604030504040204" pitchFamily="34" charset="0"/>
              </a:rPr>
              <a:t>ÜBUNG 4</a:t>
            </a:r>
          </a:p>
          <a:p>
            <a:r>
              <a:rPr lang="de-DE" sz="3600" dirty="0">
                <a:solidFill>
                  <a:prstClr val="white"/>
                </a:solidFill>
                <a:latin typeface="Verdana" panose="020B0604030504040204" pitchFamily="34" charset="0"/>
                <a:ea typeface="Verdana" panose="020B0604030504040204" pitchFamily="34" charset="0"/>
                <a:cs typeface="Verdana" panose="020B0604030504040204" pitchFamily="34" charset="0"/>
              </a:rPr>
              <a:t>PEER COACHING: DILEMMATA IN BEZUG AUF MENSCHEN-WÜRDIGE ARBEIT LÖSEN</a:t>
            </a:r>
            <a:endParaRPr lang="en-GB" sz="36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148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29</a:t>
            </a:fld>
            <a:endParaRPr lang="en-US"/>
          </a:p>
        </p:txBody>
      </p:sp>
      <p:sp>
        <p:nvSpPr>
          <p:cNvPr id="4" name="Title 3">
            <a:extLst>
              <a:ext uri="{FF2B5EF4-FFF2-40B4-BE49-F238E27FC236}">
                <a16:creationId xmlns:a16="http://schemas.microsoft.com/office/drawing/2014/main" id="{2C02A31C-DACA-4AF5-A8BA-FBE2909E7B86}"/>
              </a:ext>
            </a:extLst>
          </p:cNvPr>
          <p:cNvSpPr>
            <a:spLocks noGrp="1"/>
          </p:cNvSpPr>
          <p:nvPr>
            <p:ph type="ctrTitle"/>
          </p:nvPr>
        </p:nvSpPr>
        <p:spPr>
          <a:xfrm>
            <a:off x="5909470" y="318012"/>
            <a:ext cx="5902574" cy="844945"/>
          </a:xfrm>
        </p:spPr>
        <p:txBody>
          <a:bodyPr/>
          <a:lstStyle/>
          <a:p>
            <a:r>
              <a:rPr lang="de-DE" sz="2600" b="1" dirty="0">
                <a:latin typeface="Verdana" panose="020B0604030504040204" pitchFamily="34" charset="0"/>
                <a:ea typeface="Verdana" panose="020B0604030504040204" pitchFamily="34" charset="0"/>
                <a:cs typeface="Verdana" panose="020B0604030504040204" pitchFamily="34" charset="0"/>
              </a:rPr>
              <a:t>PEER COACHING: DILEMMATA IN BEZUG AUF MENSCHENWÜRDIGE ARBEIT LÖSEN| </a:t>
            </a:r>
            <a:r>
              <a:rPr lang="de-DE" sz="2600" b="1" noProof="0" dirty="0">
                <a:solidFill>
                  <a:srgbClr val="FF0000"/>
                </a:solidFill>
                <a:latin typeface="Verdana" panose="020B0604030504040204" pitchFamily="34" charset="0"/>
                <a:ea typeface="Verdana" panose="020B0604030504040204" pitchFamily="34" charset="0"/>
                <a:cs typeface="Verdana" panose="020B0604030504040204" pitchFamily="34" charset="0"/>
              </a:rPr>
              <a:t>Moderationsanleitung</a:t>
            </a:r>
          </a:p>
        </p:txBody>
      </p:sp>
      <p:sp>
        <p:nvSpPr>
          <p:cNvPr id="5" name="Subtitle 4">
            <a:extLst>
              <a:ext uri="{FF2B5EF4-FFF2-40B4-BE49-F238E27FC236}">
                <a16:creationId xmlns:a16="http://schemas.microsoft.com/office/drawing/2014/main" id="{297AC081-21FE-4966-AC60-18194F2084C1}"/>
              </a:ext>
            </a:extLst>
          </p:cNvPr>
          <p:cNvSpPr>
            <a:spLocks noGrp="1"/>
          </p:cNvSpPr>
          <p:nvPr>
            <p:ph type="subTitle" idx="1"/>
          </p:nvPr>
        </p:nvSpPr>
        <p:spPr>
          <a:xfrm>
            <a:off x="5909470" y="1981754"/>
            <a:ext cx="5559006" cy="4198448"/>
          </a:xfrm>
        </p:spPr>
        <p:txBody>
          <a:bodyPr/>
          <a:lstStyle/>
          <a:p>
            <a:r>
              <a:rPr lang="de-DE" sz="1400" b="1" noProof="0" dirty="0">
                <a:latin typeface="Verdana" panose="020B0604030504040204" pitchFamily="34" charset="0"/>
                <a:ea typeface="Verdana" panose="020B0604030504040204" pitchFamily="34" charset="0"/>
                <a:cs typeface="Verdana" panose="020B0604030504040204" pitchFamily="34" charset="0"/>
              </a:rPr>
              <a:t>Ziel der Übung: </a:t>
            </a:r>
          </a:p>
          <a:p>
            <a:r>
              <a:rPr lang="de-DE" sz="1400" dirty="0">
                <a:latin typeface="Verdana" panose="020B0604030504040204" pitchFamily="34" charset="0"/>
                <a:ea typeface="Verdana" panose="020B0604030504040204" pitchFamily="34" charset="0"/>
                <a:cs typeface="Verdana" panose="020B0604030504040204" pitchFamily="34" charset="0"/>
              </a:rPr>
              <a:t>Eine*n Einkaufsverantwortlich*e durch die Nutzung von Peer Coaching bei der Bearbeitung einer Herausforderung in Bezug auf menschenwürdige Arbeit in der Lieferkette unterstützen</a:t>
            </a:r>
            <a:br>
              <a:rPr lang="de-DE" sz="1400" noProof="0" dirty="0">
                <a:solidFill>
                  <a:srgbClr val="000000"/>
                </a:solidFill>
                <a:latin typeface="Verdana" panose="020B0604030504040204" pitchFamily="34" charset="0"/>
                <a:ea typeface="Verdana" panose="020B0604030504040204" pitchFamily="34" charset="0"/>
                <a:cs typeface="Verdana" panose="020B0604030504040204" pitchFamily="34" charset="0"/>
              </a:rPr>
            </a:br>
            <a:br>
              <a:rPr lang="de-DE" sz="1400" b="1" noProof="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de-DE" sz="1400" b="1" noProof="0" dirty="0">
                <a:latin typeface="Verdana" panose="020B0604030504040204" pitchFamily="34" charset="0"/>
                <a:ea typeface="Verdana" panose="020B0604030504040204" pitchFamily="34" charset="0"/>
                <a:cs typeface="Verdana" panose="020B0604030504040204" pitchFamily="34" charset="0"/>
              </a:rPr>
              <a:t>Vorbereitung:</a:t>
            </a:r>
          </a:p>
          <a:p>
            <a:r>
              <a:rPr lang="de-DE" sz="1400" noProof="0" dirty="0">
                <a:latin typeface="Verdana" panose="020B0604030504040204" pitchFamily="34" charset="0"/>
                <a:ea typeface="Verdana" panose="020B0604030504040204" pitchFamily="34" charset="0"/>
                <a:cs typeface="Verdana" panose="020B0604030504040204" pitchFamily="34" charset="0"/>
              </a:rPr>
              <a:t>Teilen Sie die Teilnehmenden in Gruppen von 4-5 Personen ein und legen Sie die Rollen für die Übung fest:</a:t>
            </a:r>
          </a:p>
          <a:p>
            <a:pPr marL="285750" lvl="1" indent="-285750" algn="l">
              <a:lnSpc>
                <a:spcPct val="90000"/>
              </a:lnSpc>
              <a:spcBef>
                <a:spcPts val="600"/>
              </a:spcBef>
              <a:buFont typeface="Wingdings" panose="05000000000000000000" pitchFamily="2" charset="2"/>
              <a:buChar char="§"/>
            </a:pPr>
            <a:r>
              <a:rPr lang="de-DE" noProof="0" dirty="0">
                <a:solidFill>
                  <a:srgbClr val="1E3250"/>
                </a:solidFill>
                <a:latin typeface="Verdana" panose="020B0604030504040204" pitchFamily="34" charset="0"/>
                <a:ea typeface="Verdana" panose="020B0604030504040204" pitchFamily="34" charset="0"/>
                <a:cs typeface="Verdana" panose="020B0604030504040204" pitchFamily="34" charset="0"/>
              </a:rPr>
              <a:t>1 Vortragende*r, der/die die Möglichkeit hat, Peer Coaching zu erhalten</a:t>
            </a:r>
          </a:p>
          <a:p>
            <a:pPr marL="285750" lvl="1" indent="-285750" algn="l">
              <a:lnSpc>
                <a:spcPct val="90000"/>
              </a:lnSpc>
              <a:spcBef>
                <a:spcPts val="600"/>
              </a:spcBef>
              <a:buFont typeface="Wingdings" panose="05000000000000000000" pitchFamily="2" charset="2"/>
              <a:buChar char="§"/>
            </a:pPr>
            <a:r>
              <a:rPr lang="de-DE" noProof="0" dirty="0">
                <a:solidFill>
                  <a:srgbClr val="1E3250"/>
                </a:solidFill>
                <a:latin typeface="Verdana" panose="020B0604030504040204" pitchFamily="34" charset="0"/>
                <a:ea typeface="Verdana" panose="020B0604030504040204" pitchFamily="34" charset="0"/>
                <a:cs typeface="Verdana" panose="020B0604030504040204" pitchFamily="34" charset="0"/>
              </a:rPr>
              <a:t>3 – 4 Teilnehmende nehmen die Rolle der Coaches ein</a:t>
            </a:r>
            <a:endParaRPr lang="de-DE" b="1" noProof="0" dirty="0">
              <a:latin typeface="Verdana" panose="020B0604030504040204" pitchFamily="34" charset="0"/>
              <a:ea typeface="Verdana" panose="020B0604030504040204" pitchFamily="34" charset="0"/>
              <a:cs typeface="Verdana" panose="020B0604030504040204" pitchFamily="34" charset="0"/>
            </a:endParaRPr>
          </a:p>
          <a:p>
            <a:r>
              <a:rPr lang="de-DE" sz="1400" b="1" noProof="0" dirty="0">
                <a:latin typeface="Verdana" panose="020B0604030504040204" pitchFamily="34" charset="0"/>
                <a:ea typeface="Verdana" panose="020B0604030504040204" pitchFamily="34" charset="0"/>
                <a:cs typeface="Verdana" panose="020B0604030504040204" pitchFamily="34" charset="0"/>
              </a:rPr>
              <a:t>Zeitmanagement: </a:t>
            </a:r>
          </a:p>
          <a:p>
            <a:pPr marL="0" lvl="1" algn="l">
              <a:lnSpc>
                <a:spcPct val="90000"/>
              </a:lnSpc>
              <a:spcBef>
                <a:spcPts val="600"/>
              </a:spcBef>
              <a:spcAft>
                <a:spcPts val="0"/>
              </a:spcAft>
            </a:pPr>
            <a:r>
              <a:rPr lang="de-DE" b="1" noProof="0" dirty="0">
                <a:solidFill>
                  <a:srgbClr val="1E3250"/>
                </a:solidFill>
                <a:latin typeface="Verdana" panose="020B0604030504040204" pitchFamily="34" charset="0"/>
                <a:ea typeface="Verdana" panose="020B0604030504040204" pitchFamily="34" charset="0"/>
                <a:cs typeface="Verdana" panose="020B0604030504040204" pitchFamily="34" charset="0"/>
              </a:rPr>
              <a:t>Gesamtzeit von 55 Minuten</a:t>
            </a:r>
          </a:p>
          <a:p>
            <a:pPr marL="0" lvl="1" algn="l">
              <a:lnSpc>
                <a:spcPct val="90000"/>
              </a:lnSpc>
              <a:spcBef>
                <a:spcPts val="600"/>
              </a:spcBef>
              <a:spcAft>
                <a:spcPts val="0"/>
              </a:spcAft>
            </a:pPr>
            <a:r>
              <a:rPr lang="de-DE" noProof="0" dirty="0">
                <a:solidFill>
                  <a:srgbClr val="1E3250"/>
                </a:solidFill>
                <a:latin typeface="Verdana" panose="020B0604030504040204" pitchFamily="34" charset="0"/>
                <a:ea typeface="Verdana" panose="020B0604030504040204" pitchFamily="34" charset="0"/>
                <a:cs typeface="Verdana" panose="020B0604030504040204" pitchFamily="34" charset="0"/>
              </a:rPr>
              <a:t>Detailliertere Angaben zum Zeitmanagement finden sich auf der folgenden </a:t>
            </a:r>
            <a:r>
              <a:rPr lang="de-DE" noProof="0" dirty="0" err="1">
                <a:solidFill>
                  <a:srgbClr val="1E3250"/>
                </a:solidFill>
                <a:latin typeface="Verdana" panose="020B0604030504040204" pitchFamily="34" charset="0"/>
                <a:ea typeface="Verdana" panose="020B0604030504040204" pitchFamily="34" charset="0"/>
                <a:cs typeface="Verdana" panose="020B0604030504040204" pitchFamily="34" charset="0"/>
              </a:rPr>
              <a:t>Agendafolie</a:t>
            </a:r>
            <a:r>
              <a:rPr lang="de-DE" noProof="0" dirty="0">
                <a:solidFill>
                  <a:srgbClr val="1E3250"/>
                </a:solidFill>
                <a:latin typeface="Verdana" panose="020B0604030504040204" pitchFamily="34" charset="0"/>
                <a:ea typeface="Verdana" panose="020B0604030504040204" pitchFamily="34" charset="0"/>
                <a:cs typeface="Verdana" panose="020B0604030504040204" pitchFamily="34" charset="0"/>
              </a:rPr>
              <a:t>.</a:t>
            </a:r>
          </a:p>
          <a:p>
            <a:pPr marL="0" lvl="1" algn="l">
              <a:lnSpc>
                <a:spcPct val="90000"/>
              </a:lnSpc>
              <a:spcBef>
                <a:spcPts val="600"/>
              </a:spcBef>
              <a:spcAft>
                <a:spcPts val="0"/>
              </a:spcAft>
            </a:pPr>
            <a:r>
              <a:rPr lang="de-DE" noProof="0" dirty="0">
                <a:solidFill>
                  <a:srgbClr val="1E3250"/>
                </a:solidFill>
                <a:latin typeface="Verdana" panose="020B0604030504040204" pitchFamily="34" charset="0"/>
                <a:ea typeface="Verdana" panose="020B0604030504040204" pitchFamily="34" charset="0"/>
                <a:cs typeface="Verdana" panose="020B0604030504040204" pitchFamily="34" charset="0"/>
              </a:rPr>
              <a:t>Moderator*innen sind verantwortlich für das Zeitmanagement und </a:t>
            </a:r>
            <a:r>
              <a:rPr lang="de-DE" dirty="0">
                <a:solidFill>
                  <a:srgbClr val="1E3250"/>
                </a:solidFill>
                <a:latin typeface="Verdana" panose="020B0604030504040204" pitchFamily="34" charset="0"/>
                <a:ea typeface="Verdana" panose="020B0604030504040204" pitchFamily="34" charset="0"/>
                <a:cs typeface="Verdana" panose="020B0604030504040204" pitchFamily="34" charset="0"/>
              </a:rPr>
              <a:t>fordern die Gruppen auf, zur nächsten Aktivität zu wechseln, wenn erforderlich. </a:t>
            </a:r>
            <a:endParaRPr lang="de-DE" noProof="0" dirty="0">
              <a:solidFill>
                <a:srgbClr val="1E325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AC111074-46EE-48C1-AA5B-559E6E624E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32314"/>
            <a:ext cx="5398312" cy="5849411"/>
          </a:xfrm>
          <a:prstGeom prst="rect">
            <a:avLst/>
          </a:prstGeom>
        </p:spPr>
      </p:pic>
    </p:spTree>
    <p:extLst>
      <p:ext uri="{BB962C8B-B14F-4D97-AF65-F5344CB8AC3E}">
        <p14:creationId xmlns:p14="http://schemas.microsoft.com/office/powerpoint/2010/main" val="242235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INHALT </a:t>
            </a:r>
            <a:r>
              <a:rPr lang="de-DE" sz="2400" b="1" noProof="0" dirty="0">
                <a:solidFill>
                  <a:srgbClr val="FF0000"/>
                </a:solidFill>
                <a:latin typeface="Verdana" panose="020B0604030504040204" pitchFamily="34" charset="0"/>
                <a:ea typeface="Verdana" panose="020B0604030504040204" pitchFamily="34" charset="0"/>
                <a:cs typeface="Verdana" panose="020B0604030504040204" pitchFamily="34" charset="0"/>
              </a:rPr>
              <a:t>Mit Moderationsanleitung</a:t>
            </a:r>
            <a:endParaRPr lang="de-DE" sz="2400" b="1" noProof="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4"/>
          </p:nvPr>
        </p:nvSpPr>
        <p:spPr/>
        <p:txBody>
          <a:bodyPr/>
          <a:lstStyle/>
          <a:p>
            <a:fld id="{E1C3621B-6C8A-6941-9CAD-B981455913CB}" type="slidenum">
              <a:rPr lang="en-US" smtClean="0"/>
              <a:pPr/>
              <a:t>3</a:t>
            </a:fld>
            <a:endParaRPr lang="en-US"/>
          </a:p>
        </p:txBody>
      </p:sp>
      <p:sp>
        <p:nvSpPr>
          <p:cNvPr id="7" name="Content Placeholder 2">
            <a:extLst>
              <a:ext uri="{FF2B5EF4-FFF2-40B4-BE49-F238E27FC236}">
                <a16:creationId xmlns:a16="http://schemas.microsoft.com/office/drawing/2014/main" id="{CCAFC360-ECE5-4524-B0A7-80A3B3355DF5}"/>
              </a:ext>
            </a:extLst>
          </p:cNvPr>
          <p:cNvSpPr txBox="1">
            <a:spLocks/>
          </p:cNvSpPr>
          <p:nvPr/>
        </p:nvSpPr>
        <p:spPr>
          <a:xfrm>
            <a:off x="672589" y="1295401"/>
            <a:ext cx="11074911" cy="4408871"/>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00000"/>
              </a:lnSpc>
              <a:buFont typeface="Wingdings" panose="05000000000000000000" pitchFamily="2" charset="2"/>
              <a:buChar char="§"/>
            </a:pPr>
            <a:r>
              <a:rPr lang="de-DE" dirty="0">
                <a:solidFill>
                  <a:schemeClr val="bg2"/>
                </a:solidFill>
                <a:latin typeface="Verdana" panose="020B0604030504040204" pitchFamily="34" charset="0"/>
                <a:ea typeface="Verdana" panose="020B0604030504040204" pitchFamily="34" charset="0"/>
                <a:cs typeface="Verdana" panose="020B0604030504040204" pitchFamily="34" charset="0"/>
              </a:rPr>
              <a:t>Übung 1: </a:t>
            </a:r>
            <a:r>
              <a:rPr lang="de-DE" dirty="0">
                <a:latin typeface="Verdana" panose="020B0604030504040204" pitchFamily="34" charset="0"/>
                <a:ea typeface="Verdana" panose="020B0604030504040204" pitchFamily="34" charset="0"/>
                <a:cs typeface="Verdana" panose="020B0604030504040204" pitchFamily="34" charset="0"/>
              </a:rPr>
              <a:t>Warm-Up-Übungen</a:t>
            </a:r>
          </a:p>
          <a:p>
            <a:pPr>
              <a:lnSpc>
                <a:spcPct val="100000"/>
              </a:lnSpc>
            </a:pPr>
            <a:r>
              <a:rPr lang="de-DE" b="1" dirty="0">
                <a:solidFill>
                  <a:srgbClr val="FF0000"/>
                </a:solidFill>
                <a:latin typeface="Verdana" panose="020B0604030504040204" pitchFamily="34" charset="0"/>
                <a:ea typeface="Verdana" panose="020B0604030504040204" pitchFamily="34" charset="0"/>
                <a:cs typeface="Verdana" panose="020B0604030504040204" pitchFamily="34" charset="0"/>
              </a:rPr>
              <a:t>Ziel: </a:t>
            </a:r>
            <a:r>
              <a:rPr lang="de-DE"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Teilnehmenden die “richtige Perspektive” eröffnen um ihre Erfahrungen in der Arbeit mit Zulieferbetrieben zu menschenwürdiger Arbeit zu reflektieren</a:t>
            </a:r>
          </a:p>
          <a:p>
            <a:pPr marL="285750" indent="-285750">
              <a:lnSpc>
                <a:spcPct val="100000"/>
              </a:lnSpc>
              <a:buFont typeface="Wingdings" panose="05000000000000000000" pitchFamily="2" charset="2"/>
              <a:buChar char="§"/>
            </a:pPr>
            <a:r>
              <a:rPr lang="de-DE" dirty="0">
                <a:solidFill>
                  <a:schemeClr val="bg2"/>
                </a:solidFill>
                <a:latin typeface="Verdana" panose="020B0604030504040204" pitchFamily="34" charset="0"/>
                <a:ea typeface="Verdana" panose="020B0604030504040204" pitchFamily="34" charset="0"/>
                <a:cs typeface="Verdana" panose="020B0604030504040204" pitchFamily="34" charset="0"/>
              </a:rPr>
              <a:t>Übung 2: </a:t>
            </a:r>
            <a:r>
              <a:rPr lang="de-DE" dirty="0">
                <a:latin typeface="Verdana" panose="020B0604030504040204" pitchFamily="34" charset="0"/>
                <a:ea typeface="Verdana" panose="020B0604030504040204" pitchFamily="34" charset="0"/>
                <a:cs typeface="Verdana" panose="020B0604030504040204" pitchFamily="34" charset="0"/>
              </a:rPr>
              <a:t>Warum ist es wichtig, menschenwürdige Arbeit für alle zu unterstützen? </a:t>
            </a:r>
          </a:p>
          <a:p>
            <a:pPr>
              <a:lnSpc>
                <a:spcPct val="100000"/>
              </a:lnSpc>
            </a:pPr>
            <a:r>
              <a:rPr lang="de-DE" b="1" dirty="0">
                <a:solidFill>
                  <a:srgbClr val="FF0000"/>
                </a:solidFill>
                <a:latin typeface="Verdana" panose="020B0604030504040204" pitchFamily="34" charset="0"/>
                <a:ea typeface="Verdana" panose="020B0604030504040204" pitchFamily="34" charset="0"/>
                <a:cs typeface="Verdana" panose="020B0604030504040204" pitchFamily="34" charset="0"/>
              </a:rPr>
              <a:t>Ziel: </a:t>
            </a:r>
            <a:r>
              <a:rPr lang="de-DE"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Die zentralen Argumente für die Bedeutung menschenwürdiger Arbeit für alle in Lieferketten mit Einkaufsverantwortlichen teilen</a:t>
            </a:r>
            <a:endParaRPr lang="de-DE"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de-DE" dirty="0">
                <a:solidFill>
                  <a:schemeClr val="bg2"/>
                </a:solidFill>
                <a:latin typeface="Verdana" panose="020B0604030504040204" pitchFamily="34" charset="0"/>
                <a:ea typeface="Verdana" panose="020B0604030504040204" pitchFamily="34" charset="0"/>
                <a:cs typeface="Verdana" panose="020B0604030504040204" pitchFamily="34" charset="0"/>
              </a:rPr>
              <a:t>Übung 3: P</a:t>
            </a:r>
            <a:r>
              <a:rPr lang="de-DE" dirty="0">
                <a:latin typeface="Verdana" panose="020B0604030504040204" pitchFamily="34" charset="0"/>
                <a:ea typeface="Verdana" panose="020B0604030504040204" pitchFamily="34" charset="0"/>
                <a:cs typeface="Verdana" panose="020B0604030504040204" pitchFamily="34" charset="0"/>
              </a:rPr>
              <a:t>rinzipien für Engagement und Dialog anwenden</a:t>
            </a:r>
          </a:p>
          <a:p>
            <a:pPr>
              <a:lnSpc>
                <a:spcPct val="100000"/>
              </a:lnSpc>
            </a:pPr>
            <a:r>
              <a:rPr lang="de-DE" b="1" dirty="0">
                <a:solidFill>
                  <a:srgbClr val="FF0000"/>
                </a:solidFill>
                <a:latin typeface="Verdana" panose="020B0604030504040204" pitchFamily="34" charset="0"/>
                <a:ea typeface="Verdana" panose="020B0604030504040204" pitchFamily="34" charset="0"/>
                <a:cs typeface="Verdana" panose="020B0604030504040204" pitchFamily="34" charset="0"/>
              </a:rPr>
              <a:t>Ziel: </a:t>
            </a:r>
            <a:r>
              <a:rPr lang="de-DE"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Einkaufsverantwortliche ermutigen, Engagement und Dialog zu nutzen um das Thema und seine Bedeutung aufzubringen</a:t>
            </a:r>
            <a:endParaRPr lang="de-DE"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de-DE" dirty="0">
                <a:solidFill>
                  <a:schemeClr val="bg2"/>
                </a:solidFill>
                <a:latin typeface="Verdana" panose="020B0604030504040204" pitchFamily="34" charset="0"/>
                <a:ea typeface="Verdana" panose="020B0604030504040204" pitchFamily="34" charset="0"/>
                <a:cs typeface="Verdana" panose="020B0604030504040204" pitchFamily="34" charset="0"/>
              </a:rPr>
              <a:t>Übung 4: </a:t>
            </a:r>
            <a:r>
              <a:rPr lang="de-DE" dirty="0">
                <a:latin typeface="Verdana" panose="020B0604030504040204" pitchFamily="34" charset="0"/>
                <a:ea typeface="Verdana" panose="020B0604030504040204" pitchFamily="34" charset="0"/>
                <a:cs typeface="Verdana" panose="020B0604030504040204" pitchFamily="34" charset="0"/>
              </a:rPr>
              <a:t>Peer Coaching: Dilemmata in Bezug auf menschenwürdige Arbeit lösen</a:t>
            </a:r>
          </a:p>
          <a:p>
            <a:pPr>
              <a:lnSpc>
                <a:spcPct val="100000"/>
              </a:lnSpc>
            </a:pPr>
            <a:r>
              <a:rPr lang="de-DE" b="1" dirty="0">
                <a:solidFill>
                  <a:srgbClr val="FF0000"/>
                </a:solidFill>
                <a:latin typeface="Verdana" panose="020B0604030504040204" pitchFamily="34" charset="0"/>
                <a:ea typeface="Verdana" panose="020B0604030504040204" pitchFamily="34" charset="0"/>
                <a:cs typeface="Verdana" panose="020B0604030504040204" pitchFamily="34" charset="0"/>
              </a:rPr>
              <a:t>Ziel: </a:t>
            </a:r>
            <a:r>
              <a:rPr lang="de-DE"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Eine*n Einkaufsverantwortlich*e durch die Nutzung von Peer Coaching bei der Bearbeitung einer Herausforderung in Bezug auf menschenwürdige Arbeit in der Lieferkette unterstützen</a:t>
            </a:r>
            <a:endParaRPr lang="de-DE"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de-DE" dirty="0">
                <a:solidFill>
                  <a:schemeClr val="bg2"/>
                </a:solidFill>
                <a:latin typeface="Verdana" panose="020B0604030504040204" pitchFamily="34" charset="0"/>
                <a:ea typeface="Verdana" panose="020B0604030504040204" pitchFamily="34" charset="0"/>
                <a:cs typeface="Verdana" panose="020B0604030504040204" pitchFamily="34" charset="0"/>
              </a:rPr>
              <a:t>Übung 5: </a:t>
            </a:r>
            <a:r>
              <a:rPr lang="de-DE" dirty="0" err="1">
                <a:latin typeface="Verdana" panose="020B0604030504040204" pitchFamily="34" charset="0"/>
                <a:ea typeface="Verdana" panose="020B0604030504040204" pitchFamily="34" charset="0"/>
                <a:cs typeface="Verdana" panose="020B0604030504040204" pitchFamily="34" charset="0"/>
              </a:rPr>
              <a:t>Szenariendiskussion</a:t>
            </a:r>
            <a:r>
              <a:rPr lang="de-DE" dirty="0">
                <a:latin typeface="Verdana" panose="020B0604030504040204" pitchFamily="34" charset="0"/>
                <a:ea typeface="Verdana" panose="020B0604030504040204" pitchFamily="34" charset="0"/>
                <a:cs typeface="Verdana" panose="020B0604030504040204" pitchFamily="34" charset="0"/>
              </a:rPr>
              <a:t>: Zulieferer zum Thema menschenwürdige Arbeit einbinden</a:t>
            </a:r>
          </a:p>
          <a:p>
            <a:pPr>
              <a:lnSpc>
                <a:spcPct val="100000"/>
              </a:lnSpc>
            </a:pPr>
            <a:r>
              <a:rPr lang="de-DE" b="1" dirty="0">
                <a:solidFill>
                  <a:srgbClr val="FF0000"/>
                </a:solidFill>
                <a:latin typeface="Verdana" panose="020B0604030504040204" pitchFamily="34" charset="0"/>
                <a:ea typeface="Verdana" panose="020B0604030504040204" pitchFamily="34" charset="0"/>
                <a:cs typeface="Verdana" panose="020B0604030504040204" pitchFamily="34" charset="0"/>
              </a:rPr>
              <a:t>Ziel: </a:t>
            </a:r>
            <a:r>
              <a:rPr lang="de-DE"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Einkaufsverantwortlichen ermöglichen, eine Interaktion mit einem Lieferbetrieb im Rahmen eines Rollenspiels so zu gestalten, dass es ihnen hilft, ihre Fähigkeiten für die Sensibilisierung von Zulieferern aufzubauen</a:t>
            </a:r>
            <a:br>
              <a:rPr lang="de-DE" dirty="0"/>
            </a:br>
            <a:endParaRPr lang="de-DE" b="1" dirty="0">
              <a:solidFill>
                <a:srgbClr val="FF0000"/>
              </a:solidFill>
              <a:latin typeface="Flama" panose="02000506000000020004" pitchFamily="2" charset="0"/>
            </a:endParaRPr>
          </a:p>
        </p:txBody>
      </p:sp>
    </p:spTree>
    <p:extLst>
      <p:ext uri="{BB962C8B-B14F-4D97-AF65-F5344CB8AC3E}">
        <p14:creationId xmlns:p14="http://schemas.microsoft.com/office/powerpoint/2010/main" val="76956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30</a:t>
            </a:fld>
            <a:endParaRPr lang="en-US"/>
          </a:p>
        </p:txBody>
      </p:sp>
      <p:sp>
        <p:nvSpPr>
          <p:cNvPr id="4" name="Title 3">
            <a:extLst>
              <a:ext uri="{FF2B5EF4-FFF2-40B4-BE49-F238E27FC236}">
                <a16:creationId xmlns:a16="http://schemas.microsoft.com/office/drawing/2014/main" id="{2C02A31C-DACA-4AF5-A8BA-FBE2909E7B86}"/>
              </a:ext>
            </a:extLst>
          </p:cNvPr>
          <p:cNvSpPr>
            <a:spLocks noGrp="1"/>
          </p:cNvSpPr>
          <p:nvPr>
            <p:ph type="ctrTitle"/>
          </p:nvPr>
        </p:nvSpPr>
        <p:spPr>
          <a:xfrm>
            <a:off x="5909470" y="691754"/>
            <a:ext cx="5890048" cy="844945"/>
          </a:xfrm>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PEER COACHING: </a:t>
            </a:r>
            <a:r>
              <a:rPr lang="de-DE" b="1" dirty="0">
                <a:latin typeface="Verdana" panose="020B0604030504040204" pitchFamily="34" charset="0"/>
                <a:ea typeface="Verdana" panose="020B0604030504040204" pitchFamily="34" charset="0"/>
                <a:cs typeface="Verdana" panose="020B0604030504040204" pitchFamily="34" charset="0"/>
              </a:rPr>
              <a:t>DILEMMATA IN BEZUG AUF MENSCHENWÜRDIGE ARBEIT LÖSEN</a:t>
            </a:r>
            <a:endParaRPr lang="de-DE" b="1" noProof="0"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id="{297AC081-21FE-4966-AC60-18194F2084C1}"/>
              </a:ext>
            </a:extLst>
          </p:cNvPr>
          <p:cNvSpPr>
            <a:spLocks noGrp="1"/>
          </p:cNvSpPr>
          <p:nvPr>
            <p:ph type="subTitle" idx="1"/>
          </p:nvPr>
        </p:nvSpPr>
        <p:spPr>
          <a:xfrm>
            <a:off x="5909470" y="2488019"/>
            <a:ext cx="5559006" cy="3803923"/>
          </a:xfrm>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Coaching-Übung: </a:t>
            </a:r>
          </a:p>
          <a:p>
            <a:r>
              <a:rPr lang="de-DE" sz="1500" noProof="0" dirty="0">
                <a:latin typeface="Verdana" panose="020B0604030504040204" pitchFamily="34" charset="0"/>
                <a:ea typeface="Verdana" panose="020B0604030504040204" pitchFamily="34" charset="0"/>
                <a:cs typeface="Verdana" panose="020B0604030504040204" pitchFamily="34" charset="0"/>
              </a:rPr>
              <a:t>Der/die Vortragende </a:t>
            </a:r>
            <a:r>
              <a:rPr lang="de-DE" sz="1500" dirty="0">
                <a:latin typeface="Verdana" panose="020B0604030504040204" pitchFamily="34" charset="0"/>
                <a:ea typeface="Verdana" panose="020B0604030504040204" pitchFamily="34" charset="0"/>
                <a:cs typeface="Verdana" panose="020B0604030504040204" pitchFamily="34" charset="0"/>
              </a:rPr>
              <a:t>erzählt, woran er/sie mit Blick auf die Einbindung von Lieferanten zum Thema menschenwürdige Arbeit derzeit arbeitet </a:t>
            </a:r>
            <a:r>
              <a:rPr lang="de-DE" sz="1500" noProof="0" dirty="0">
                <a:latin typeface="Verdana" panose="020B0604030504040204" pitchFamily="34" charset="0"/>
                <a:ea typeface="Verdana" panose="020B0604030504040204" pitchFamily="34" charset="0"/>
                <a:cs typeface="Verdana" panose="020B0604030504040204" pitchFamily="34" charset="0"/>
              </a:rPr>
              <a:t>(ein Projekt/ein Dilemma/eine Herausforderung/eine Aktivität). </a:t>
            </a:r>
          </a:p>
          <a:p>
            <a:r>
              <a:rPr lang="de-DE" sz="1500" dirty="0">
                <a:latin typeface="Verdana" panose="020B0604030504040204" pitchFamily="34" charset="0"/>
                <a:ea typeface="Verdana" panose="020B0604030504040204" pitchFamily="34" charset="0"/>
                <a:cs typeface="Verdana" panose="020B0604030504040204" pitchFamily="34" charset="0"/>
              </a:rPr>
              <a:t>Alternativ kann die Gruppe eines der häufigen Dilemmata nutzen, die auf der nächsten Folie dargestellt werden. </a:t>
            </a:r>
          </a:p>
          <a:p>
            <a:r>
              <a:rPr lang="de-DE" sz="1500" noProof="0" dirty="0">
                <a:latin typeface="Verdana" panose="020B0604030504040204" pitchFamily="34" charset="0"/>
                <a:ea typeface="Verdana" panose="020B0604030504040204" pitchFamily="34" charset="0"/>
                <a:cs typeface="Verdana" panose="020B0604030504040204" pitchFamily="34" charset="0"/>
              </a:rPr>
              <a:t>Nachdem </a:t>
            </a:r>
            <a:r>
              <a:rPr lang="de-DE" sz="1500" dirty="0">
                <a:latin typeface="Verdana" panose="020B0604030504040204" pitchFamily="34" charset="0"/>
                <a:ea typeface="Verdana" panose="020B0604030504040204" pitchFamily="34" charset="0"/>
                <a:cs typeface="Verdana" panose="020B0604030504040204" pitchFamily="34" charset="0"/>
              </a:rPr>
              <a:t>die Situation vorgestellt wurde, coachen die übrigen Mitglieder der Gruppe den/die Vortragende gemäß dem in den Folien beschriebenem Prozess, um bei der Entwicklung von Lösungen zu unterstützen.  </a:t>
            </a:r>
            <a:endParaRPr lang="de-DE" sz="1500" noProof="0" dirty="0"/>
          </a:p>
          <a:p>
            <a:pPr marL="0" lvl="1" algn="l">
              <a:lnSpc>
                <a:spcPct val="90000"/>
              </a:lnSpc>
              <a:spcBef>
                <a:spcPts val="600"/>
              </a:spcBef>
              <a:spcAft>
                <a:spcPts val="0"/>
              </a:spcAft>
            </a:pPr>
            <a:endParaRPr lang="de-DE" noProof="0" dirty="0">
              <a:solidFill>
                <a:srgbClr val="1E3250"/>
              </a:solidFill>
              <a:latin typeface="Flama-Light"/>
            </a:endParaRPr>
          </a:p>
        </p:txBody>
      </p:sp>
      <p:pic>
        <p:nvPicPr>
          <p:cNvPr id="7" name="Picture 6">
            <a:extLst>
              <a:ext uri="{FF2B5EF4-FFF2-40B4-BE49-F238E27FC236}">
                <a16:creationId xmlns:a16="http://schemas.microsoft.com/office/drawing/2014/main" id="{CD4257A7-01F1-6D43-9796-11C1D3930B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4"/>
            <a:ext cx="5397065" cy="5846270"/>
          </a:xfrm>
          <a:prstGeom prst="rect">
            <a:avLst/>
          </a:prstGeom>
        </p:spPr>
      </p:pic>
    </p:spTree>
    <p:extLst>
      <p:ext uri="{BB962C8B-B14F-4D97-AF65-F5344CB8AC3E}">
        <p14:creationId xmlns:p14="http://schemas.microsoft.com/office/powerpoint/2010/main" val="2680660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a:xfrm>
            <a:off x="595876" y="307288"/>
            <a:ext cx="10891001" cy="603646"/>
          </a:xfrm>
        </p:spPr>
        <p:txBody>
          <a:bodyPr/>
          <a:lstStyle/>
          <a:p>
            <a:r>
              <a:rPr lang="de-DE" b="1" dirty="0">
                <a:latin typeface="Verdana" panose="020B0604030504040204" pitchFamily="34" charset="0"/>
                <a:ea typeface="Verdana" panose="020B0604030504040204" pitchFamily="34" charset="0"/>
                <a:cs typeface="Verdana" panose="020B0604030504040204" pitchFamily="34" charset="0"/>
              </a:rPr>
              <a:t>PEER COACHING: DILEMMATA IN BEZUG AUF MENSCHENWÜRDIGE ARBEIT LÖSEN</a:t>
            </a:r>
            <a:br>
              <a:rPr lang="de-DE" noProof="0" dirty="0"/>
            </a:br>
            <a:endParaRPr lang="de-DE" noProof="0" dirty="0"/>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p:txBody>
          <a:bodyPr/>
          <a:lstStyle/>
          <a:p>
            <a:endParaRPr lang="de-DE" b="1"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pPr lvl="0"/>
            <a:endParaRPr lang="de-DE" noProof="0" dirty="0">
              <a:solidFill>
                <a:srgbClr val="FF0000"/>
              </a:solidFill>
            </a:endParaRPr>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31</a:t>
            </a:fld>
            <a:endParaRPr lang="en-US"/>
          </a:p>
        </p:txBody>
      </p:sp>
      <p:sp>
        <p:nvSpPr>
          <p:cNvPr id="5" name="Subtitle 2">
            <a:extLst>
              <a:ext uri="{FF2B5EF4-FFF2-40B4-BE49-F238E27FC236}">
                <a16:creationId xmlns:a16="http://schemas.microsoft.com/office/drawing/2014/main" id="{E0F2C228-F6B8-4F7E-AE36-1D98579B9364}"/>
              </a:ext>
            </a:extLst>
          </p:cNvPr>
          <p:cNvSpPr txBox="1">
            <a:spLocks/>
          </p:cNvSpPr>
          <p:nvPr/>
        </p:nvSpPr>
        <p:spPr>
          <a:xfrm>
            <a:off x="737885" y="1210075"/>
            <a:ext cx="11172406" cy="4792409"/>
          </a:xfrm>
          <a:prstGeom prst="rect">
            <a:avLst/>
          </a:prstGeom>
        </p:spPr>
        <p:txBody>
          <a:bodyPr vert="horz" lIns="91440" tIns="45720" rIns="91440" bIns="45720" numCol="1" rtlCol="0">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b="1" dirty="0">
                <a:latin typeface="Verdana" panose="020B0604030504040204" pitchFamily="34" charset="0"/>
                <a:ea typeface="Verdana" panose="020B0604030504040204" pitchFamily="34" charset="0"/>
                <a:cs typeface="Verdana" panose="020B0604030504040204" pitchFamily="34" charset="0"/>
              </a:rPr>
              <a:t>Beispiele für Dilemmata oder Herausforderungen rund um das Thema menschenwürdige Arbeit</a:t>
            </a:r>
          </a:p>
          <a:p>
            <a:pPr marL="285750" lvl="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Eine Geschäftseinheit hat mich gebeten, ein Produkt oder eine Dienstleistung zu beschaffen, aber ich kann sehen, dass der Preis oder die Zeitvorgaben, die sie im Sinn hat, menschenwürdige Arbeitsbedingungen für die Mitarbeiter*innen des Lieferanten untergraben könnten (d.h. der Lieferant wird wahrscheinlich nicht in der Lage sein, unseren Verhaltenskodex für Lieferanten einzuhalten). </a:t>
            </a:r>
          </a:p>
          <a:p>
            <a:pPr marL="285750" lvl="0" indent="-285750">
              <a:buFont typeface="Wingdings" panose="05000000000000000000" pitchFamily="2" charset="2"/>
              <a:buChar char="§"/>
            </a:pPr>
            <a:endParaRPr lang="de-DE"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Ein Lieferant will unseren Auftrag und bietet daher einen niedrigen Preis an, von dem ich weiß, dass er seine Fähigkeit beeinträchtigen kann, seinen Mitarbeiter*innen menschenwürdige Arbeitsbedingungen zu gewährleisten. </a:t>
            </a:r>
          </a:p>
          <a:p>
            <a:pPr marL="285750" lvl="0" indent="-285750">
              <a:buFont typeface="Wingdings" panose="05000000000000000000" pitchFamily="2" charset="2"/>
              <a:buChar char="§"/>
            </a:pPr>
            <a:endParaRPr lang="de-DE"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Im Allgemeinen werde ich gebeten, dafür zu sorgen, dass Zulieferbetriebe den Verhaltenskodex meines Unternehmens für Lieferanten einhalten, aber auch Produkte und Dienstleistungen so billig wie möglich einzukaufen</a:t>
            </a:r>
          </a:p>
          <a:p>
            <a:pPr marL="285750" indent="-285750">
              <a:buFont typeface="Wingdings" panose="05000000000000000000" pitchFamily="2" charset="2"/>
              <a:buChar char="§"/>
            </a:pPr>
            <a:endParaRPr lang="de-DE"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Wir beschaffen ein Produkt/eine Dienstleistung aus einer einzigen Quelle, wobei ein Anbieter faktisch eine Monopolstellung innehat. Dieser Anbieter weist Defizite bei den Arbeitsbedingungen seiner Mitarbeiter*innen auf und zeigt keine Bereitschaft zur Verbesserung.</a:t>
            </a:r>
          </a:p>
          <a:p>
            <a:pPr marL="285750" lvl="0" indent="-285750">
              <a:buFont typeface="Wingdings" panose="05000000000000000000" pitchFamily="2" charset="2"/>
              <a:buChar char="§"/>
            </a:pPr>
            <a:endParaRPr lang="de-DE"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Wir haben keine Einsicht in die Kostenaufschlüsselung unserer Zulieferer und sie sind nicht bereit, diese Informationen bereitzustellen. Daher wissen wir nicht, was ein fairer Preis ist. </a:t>
            </a:r>
          </a:p>
        </p:txBody>
      </p:sp>
    </p:spTree>
    <p:extLst>
      <p:ext uri="{BB962C8B-B14F-4D97-AF65-F5344CB8AC3E}">
        <p14:creationId xmlns:p14="http://schemas.microsoft.com/office/powerpoint/2010/main" val="236672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a:xfrm>
            <a:off x="366392" y="668027"/>
            <a:ext cx="10842874" cy="603646"/>
          </a:xfrm>
        </p:spPr>
        <p:txBody>
          <a:bodyPr/>
          <a:lstStyle/>
          <a:p>
            <a:r>
              <a:rPr lang="de-DE" sz="2400" b="1" dirty="0">
                <a:latin typeface="Verdana" panose="020B0604030504040204" pitchFamily="34" charset="0"/>
                <a:ea typeface="Verdana" panose="020B0604030504040204" pitchFamily="34" charset="0"/>
                <a:cs typeface="Verdana" panose="020B0604030504040204" pitchFamily="34" charset="0"/>
              </a:rPr>
              <a:t>PEER COACHING: DILEMMATA IN BEZUG AUF MENSCHENWÜRDIGE ARBEIT LÖSEN </a:t>
            </a:r>
            <a:r>
              <a:rPr lang="de-DE" sz="2400" b="1" noProof="0" dirty="0">
                <a:latin typeface="Verdana" panose="020B0604030504040204" pitchFamily="34" charset="0"/>
                <a:ea typeface="Verdana" panose="020B0604030504040204" pitchFamily="34" charset="0"/>
                <a:cs typeface="Verdana" panose="020B0604030504040204" pitchFamily="34" charset="0"/>
              </a:rPr>
              <a:t>| </a:t>
            </a:r>
            <a:r>
              <a:rPr lang="de-DE" sz="2400" b="1" noProof="0" dirty="0">
                <a:solidFill>
                  <a:srgbClr val="FF0000"/>
                </a:solidFill>
                <a:latin typeface="Verdana" panose="020B0604030504040204" pitchFamily="34" charset="0"/>
                <a:ea typeface="Verdana" panose="020B0604030504040204" pitchFamily="34" charset="0"/>
                <a:cs typeface="Verdana" panose="020B0604030504040204" pitchFamily="34" charset="0"/>
              </a:rPr>
              <a:t>Moderationsanleitung</a:t>
            </a:r>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32</a:t>
            </a:fld>
            <a:endParaRPr lang="en-US"/>
          </a:p>
        </p:txBody>
      </p:sp>
      <p:graphicFrame>
        <p:nvGraphicFramePr>
          <p:cNvPr id="9" name="Table 8">
            <a:extLst>
              <a:ext uri="{FF2B5EF4-FFF2-40B4-BE49-F238E27FC236}">
                <a16:creationId xmlns:a16="http://schemas.microsoft.com/office/drawing/2014/main" id="{DE17A197-2DBD-A04A-A19B-C2C7B63C1C97}"/>
              </a:ext>
            </a:extLst>
          </p:cNvPr>
          <p:cNvGraphicFramePr>
            <a:graphicFrameLocks noGrp="1"/>
          </p:cNvGraphicFramePr>
          <p:nvPr>
            <p:extLst>
              <p:ext uri="{D42A27DB-BD31-4B8C-83A1-F6EECF244321}">
                <p14:modId xmlns:p14="http://schemas.microsoft.com/office/powerpoint/2010/main" val="1122442572"/>
              </p:ext>
            </p:extLst>
          </p:nvPr>
        </p:nvGraphicFramePr>
        <p:xfrm>
          <a:off x="670344" y="1583153"/>
          <a:ext cx="10747624" cy="4980802"/>
        </p:xfrm>
        <a:graphic>
          <a:graphicData uri="http://schemas.openxmlformats.org/drawingml/2006/table">
            <a:tbl>
              <a:tblPr firstRow="1" firstCol="1" bandRow="1">
                <a:tableStyleId>{5C22544A-7EE6-4342-B048-85BDC9FD1C3A}</a:tableStyleId>
              </a:tblPr>
              <a:tblGrid>
                <a:gridCol w="855278">
                  <a:extLst>
                    <a:ext uri="{9D8B030D-6E8A-4147-A177-3AD203B41FA5}">
                      <a16:colId xmlns:a16="http://schemas.microsoft.com/office/drawing/2014/main" val="2574844098"/>
                    </a:ext>
                  </a:extLst>
                </a:gridCol>
                <a:gridCol w="9892346">
                  <a:extLst>
                    <a:ext uri="{9D8B030D-6E8A-4147-A177-3AD203B41FA5}">
                      <a16:colId xmlns:a16="http://schemas.microsoft.com/office/drawing/2014/main" val="576241566"/>
                    </a:ext>
                  </a:extLst>
                </a:gridCol>
              </a:tblGrid>
              <a:tr h="312185">
                <a:tc>
                  <a:txBody>
                    <a:bodyPr/>
                    <a:lstStyle/>
                    <a:p>
                      <a:pPr algn="ctr">
                        <a:lnSpc>
                          <a:spcPct val="150000"/>
                        </a:lnSpc>
                        <a:spcBef>
                          <a:spcPts val="600"/>
                        </a:spcBef>
                        <a:spcAft>
                          <a:spcPts val="0"/>
                        </a:spcAft>
                      </a:pPr>
                      <a:r>
                        <a:rPr lang="de-DE" sz="1600" noProof="0" dirty="0">
                          <a:effectLst/>
                          <a:latin typeface="Verdana" panose="020B0604030504040204" pitchFamily="34" charset="0"/>
                          <a:ea typeface="Verdana" panose="020B0604030504040204" pitchFamily="34" charset="0"/>
                          <a:cs typeface="Verdana" panose="020B0604030504040204" pitchFamily="34" charset="0"/>
                        </a:rPr>
                        <a:t>Zeit</a:t>
                      </a:r>
                      <a:r>
                        <a:rPr lang="de-DE" sz="1600" noProof="0" dirty="0">
                          <a:effectLst/>
                        </a:rPr>
                        <a:t> </a:t>
                      </a:r>
                      <a:endParaRPr lang="de-DE" sz="1600" noProof="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Bef>
                          <a:spcPts val="600"/>
                        </a:spcBef>
                        <a:spcAft>
                          <a:spcPts val="0"/>
                        </a:spcAft>
                      </a:pPr>
                      <a:r>
                        <a:rPr lang="de-DE" sz="1600" noProof="0">
                          <a:effectLst/>
                          <a:latin typeface="Verdana" panose="020B0604030504040204" pitchFamily="34" charset="0"/>
                          <a:ea typeface="Verdana" panose="020B0604030504040204" pitchFamily="34" charset="0"/>
                          <a:cs typeface="Verdana" panose="020B0604030504040204" pitchFamily="34" charset="0"/>
                        </a:rPr>
                        <a:t>Aktivität</a:t>
                      </a:r>
                    </a:p>
                  </a:txBody>
                  <a:tcPr marL="51435" marR="51435" marT="0" marB="0"/>
                </a:tc>
                <a:extLst>
                  <a:ext uri="{0D108BD9-81ED-4DB2-BD59-A6C34878D82A}">
                    <a16:rowId xmlns:a16="http://schemas.microsoft.com/office/drawing/2014/main" val="2289205661"/>
                  </a:ext>
                </a:extLst>
              </a:tr>
              <a:tr h="847396">
                <a:tc>
                  <a:txBody>
                    <a:bodyPr/>
                    <a:lstStyle/>
                    <a:p>
                      <a:pPr algn="just">
                        <a:lnSpc>
                          <a:spcPct val="150000"/>
                        </a:lnSpc>
                        <a:spcBef>
                          <a:spcPts val="600"/>
                        </a:spcBef>
                        <a:spcAft>
                          <a:spcPts val="0"/>
                        </a:spcAft>
                      </a:pPr>
                      <a:r>
                        <a:rPr lang="de-DE" sz="1400" noProof="0" dirty="0">
                          <a:effectLst/>
                          <a:latin typeface="Verdana" panose="020B0604030504040204" pitchFamily="34" charset="0"/>
                          <a:ea typeface="Verdana" panose="020B0604030504040204" pitchFamily="34" charset="0"/>
                          <a:cs typeface="Verdana" panose="020B0604030504040204" pitchFamily="34" charset="0"/>
                        </a:rPr>
                        <a:t>5 Min.</a:t>
                      </a:r>
                    </a:p>
                  </a:txBody>
                  <a:tcPr marL="51435" marR="51435" marT="0" marB="0"/>
                </a:tc>
                <a:tc>
                  <a:txBody>
                    <a:bodyPr/>
                    <a:lstStyle/>
                    <a:p>
                      <a:pPr marL="285750" indent="-285750" algn="l">
                        <a:lnSpc>
                          <a:spcPct val="150000"/>
                        </a:lnSpc>
                        <a:spcBef>
                          <a:spcPts val="600"/>
                        </a:spcBef>
                        <a:spcAft>
                          <a:spcPts val="0"/>
                        </a:spcAft>
                        <a:buFont typeface="Wingdings" panose="05000000000000000000" pitchFamily="2" charset="2"/>
                        <a:buChar char="§"/>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Vorstellen des Dilemmas </a:t>
                      </a:r>
                    </a:p>
                    <a:p>
                      <a:pPr marL="342900" lvl="0" indent="-342900" algn="l">
                        <a:lnSpc>
                          <a:spcPct val="100000"/>
                        </a:lnSpc>
                        <a:spcBef>
                          <a:spcPts val="600"/>
                        </a:spcBef>
                        <a:spcAft>
                          <a:spcPts val="0"/>
                        </a:spcAft>
                        <a:buFont typeface="Wingdings" panose="05000000000000000000" pitchFamily="2" charset="2"/>
                        <a:buChar char="§"/>
                      </a:pPr>
                      <a:r>
                        <a:rPr lang="de-DE" sz="1400" noProof="0" dirty="0">
                          <a:effectLst/>
                          <a:latin typeface="Verdana" panose="020B0604030504040204" pitchFamily="34" charset="0"/>
                          <a:ea typeface="Verdana" panose="020B0604030504040204" pitchFamily="34" charset="0"/>
                          <a:cs typeface="Verdana" panose="020B0604030504040204" pitchFamily="34" charset="0"/>
                        </a:rPr>
                        <a:t>Der/die Vortragende stellt einen Fall/ein Projekt/ein Dilemma/eine Aktivität in Zusammenhang mit der Einbindung von Lieferanten zum Thema menschenwürdige Arbeit vor, an dem/der er/sie derzeit arbeitet. </a:t>
                      </a:r>
                    </a:p>
                  </a:txBody>
                  <a:tcPr marL="51435" marR="51435" marT="0" marB="0"/>
                </a:tc>
                <a:extLst>
                  <a:ext uri="{0D108BD9-81ED-4DB2-BD59-A6C34878D82A}">
                    <a16:rowId xmlns:a16="http://schemas.microsoft.com/office/drawing/2014/main" val="251816374"/>
                  </a:ext>
                </a:extLst>
              </a:tr>
              <a:tr h="921082">
                <a:tc>
                  <a:txBody>
                    <a:bodyPr/>
                    <a:lstStyle/>
                    <a:p>
                      <a:pPr algn="just">
                        <a:lnSpc>
                          <a:spcPct val="150000"/>
                        </a:lnSpc>
                        <a:spcBef>
                          <a:spcPts val="600"/>
                        </a:spcBef>
                        <a:spcAft>
                          <a:spcPts val="0"/>
                        </a:spcAft>
                      </a:pPr>
                      <a:r>
                        <a:rPr lang="de-DE" sz="1400" noProof="0" dirty="0">
                          <a:effectLst/>
                          <a:latin typeface="Verdana" panose="020B0604030504040204" pitchFamily="34" charset="0"/>
                          <a:ea typeface="Verdana" panose="020B0604030504040204" pitchFamily="34" charset="0"/>
                          <a:cs typeface="Verdana" panose="020B0604030504040204" pitchFamily="34" charset="0"/>
                        </a:rPr>
                        <a:t>10 Min.</a:t>
                      </a:r>
                    </a:p>
                  </a:txBody>
                  <a:tcPr marL="51435" marR="51435" marT="0" marB="0"/>
                </a:tc>
                <a:tc>
                  <a:txBody>
                    <a:bodyPr/>
                    <a:lstStyle/>
                    <a:p>
                      <a:pPr marL="285750" indent="-285750" algn="l">
                        <a:lnSpc>
                          <a:spcPct val="150000"/>
                        </a:lnSpc>
                        <a:spcBef>
                          <a:spcPts val="600"/>
                        </a:spcBef>
                        <a:spcAft>
                          <a:spcPts val="0"/>
                        </a:spcAft>
                        <a:buFont typeface="Wingdings" panose="05000000000000000000" pitchFamily="2" charset="2"/>
                        <a:buChar char="§"/>
                      </a:pPr>
                      <a:r>
                        <a:rPr lang="de-DE" sz="1400" b="1" noProof="0">
                          <a:effectLst/>
                          <a:latin typeface="Verdana" panose="020B0604030504040204" pitchFamily="34" charset="0"/>
                          <a:ea typeface="Verdana" panose="020B0604030504040204" pitchFamily="34" charset="0"/>
                          <a:cs typeface="Verdana" panose="020B0604030504040204" pitchFamily="34" charset="0"/>
                        </a:rPr>
                        <a:t>Ein besseres Verständnis entwickeln</a:t>
                      </a:r>
                    </a:p>
                    <a:p>
                      <a:pPr marL="342900" lvl="0" indent="-342900" algn="l">
                        <a:lnSpc>
                          <a:spcPct val="100000"/>
                        </a:lnSpc>
                        <a:spcBef>
                          <a:spcPts val="600"/>
                        </a:spcBef>
                        <a:spcAft>
                          <a:spcPts val="0"/>
                        </a:spcAft>
                        <a:buFont typeface="Wingdings" panose="05000000000000000000" pitchFamily="2" charset="2"/>
                        <a:buChar char="§"/>
                      </a:pPr>
                      <a:r>
                        <a:rPr lang="de-DE" sz="1400" noProof="0">
                          <a:effectLst/>
                          <a:latin typeface="Verdana" panose="020B0604030504040204" pitchFamily="34" charset="0"/>
                          <a:ea typeface="Verdana" panose="020B0604030504040204" pitchFamily="34" charset="0"/>
                          <a:cs typeface="Verdana" panose="020B0604030504040204" pitchFamily="34" charset="0"/>
                        </a:rPr>
                        <a:t>Die Coaches stellen Fragen um ein besseres Verständnis der Situation zu entwickeln</a:t>
                      </a:r>
                    </a:p>
                    <a:p>
                      <a:pPr marL="342900" lvl="0" indent="-342900" algn="l">
                        <a:lnSpc>
                          <a:spcPct val="100000"/>
                        </a:lnSpc>
                        <a:spcBef>
                          <a:spcPts val="600"/>
                        </a:spcBef>
                        <a:spcAft>
                          <a:spcPts val="0"/>
                        </a:spcAft>
                        <a:buFont typeface="Wingdings" panose="05000000000000000000" pitchFamily="2" charset="2"/>
                        <a:buChar char="§"/>
                      </a:pPr>
                      <a:r>
                        <a:rPr lang="de-DE" sz="1400" b="1" noProof="0">
                          <a:solidFill>
                            <a:srgbClr val="FF0000"/>
                          </a:solidFill>
                          <a:effectLst/>
                          <a:latin typeface="Verdana" panose="020B0604030504040204" pitchFamily="34" charset="0"/>
                          <a:ea typeface="Verdana" panose="020B0604030504040204" pitchFamily="34" charset="0"/>
                          <a:cs typeface="Verdana" panose="020B0604030504040204" pitchFamily="34" charset="0"/>
                        </a:rPr>
                        <a:t>Wichtig: </a:t>
                      </a:r>
                      <a:r>
                        <a:rPr lang="de-DE" sz="1400" noProof="0">
                          <a:effectLst/>
                          <a:latin typeface="Verdana" panose="020B0604030504040204" pitchFamily="34" charset="0"/>
                          <a:ea typeface="Verdana" panose="020B0604030504040204" pitchFamily="34" charset="0"/>
                          <a:cs typeface="Verdana" panose="020B0604030504040204" pitchFamily="34" charset="0"/>
                        </a:rPr>
                        <a:t>Zu diesem Zeitpunkt sollten lediglich Fragen gestellt und noch keine Vorschläge und Empfehlungen gemacht werden. </a:t>
                      </a:r>
                    </a:p>
                  </a:txBody>
                  <a:tcPr marL="51435" marR="51435" marT="0" marB="0"/>
                </a:tc>
                <a:extLst>
                  <a:ext uri="{0D108BD9-81ED-4DB2-BD59-A6C34878D82A}">
                    <a16:rowId xmlns:a16="http://schemas.microsoft.com/office/drawing/2014/main" val="3637260442"/>
                  </a:ext>
                </a:extLst>
              </a:tr>
              <a:tr h="2634698">
                <a:tc>
                  <a:txBody>
                    <a:bodyPr/>
                    <a:lstStyle/>
                    <a:p>
                      <a:pPr algn="just">
                        <a:lnSpc>
                          <a:spcPct val="150000"/>
                        </a:lnSpc>
                        <a:spcBef>
                          <a:spcPts val="600"/>
                        </a:spcBef>
                        <a:spcAft>
                          <a:spcPts val="0"/>
                        </a:spcAft>
                      </a:pPr>
                      <a:r>
                        <a:rPr lang="de-DE" sz="1400" noProof="0" dirty="0">
                          <a:effectLst/>
                          <a:latin typeface="Verdana" panose="020B0604030504040204" pitchFamily="34" charset="0"/>
                          <a:ea typeface="Verdana" panose="020B0604030504040204" pitchFamily="34" charset="0"/>
                          <a:cs typeface="Verdana" panose="020B0604030504040204" pitchFamily="34" charset="0"/>
                        </a:rPr>
                        <a:t>10 Min.</a:t>
                      </a:r>
                    </a:p>
                  </a:txBody>
                  <a:tcPr marL="51435" marR="51435" marT="0" marB="0"/>
                </a:tc>
                <a:tc>
                  <a:txBody>
                    <a:bodyPr/>
                    <a:lstStyle/>
                    <a:p>
                      <a:pPr marL="285750" indent="-285750" algn="l">
                        <a:lnSpc>
                          <a:spcPct val="150000"/>
                        </a:lnSpc>
                        <a:spcBef>
                          <a:spcPts val="600"/>
                        </a:spcBef>
                        <a:spcAft>
                          <a:spcPts val="0"/>
                        </a:spcAft>
                        <a:buFont typeface="Wingdings" panose="05000000000000000000" pitchFamily="2" charset="2"/>
                        <a:buChar char="§"/>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Hypothesen erarbeiten</a:t>
                      </a:r>
                    </a:p>
                    <a:p>
                      <a:pPr marL="342900" lvl="0" indent="-342900" algn="l">
                        <a:lnSpc>
                          <a:spcPct val="100000"/>
                        </a:lnSpc>
                        <a:spcBef>
                          <a:spcPts val="600"/>
                        </a:spcBef>
                        <a:spcAft>
                          <a:spcPts val="0"/>
                        </a:spcAft>
                        <a:buFont typeface="Wingdings" panose="05000000000000000000" pitchFamily="2" charset="2"/>
                        <a:buChar char="§"/>
                      </a:pPr>
                      <a:r>
                        <a:rPr lang="de-DE" sz="1400" noProof="0" dirty="0">
                          <a:effectLst/>
                          <a:latin typeface="Verdana" panose="020B0604030504040204" pitchFamily="34" charset="0"/>
                          <a:ea typeface="Verdana" panose="020B0604030504040204" pitchFamily="34" charset="0"/>
                          <a:cs typeface="Verdana" panose="020B0604030504040204" pitchFamily="34" charset="0"/>
                        </a:rPr>
                        <a:t>Der/die Vortragende dreht seinen/ihren Stuhl von den Coaches weg. Er/sie sitzt mit dem Rücken zu ihnen, ist aber nah genug, um sie zu hören und sich Notizen zu machen. </a:t>
                      </a:r>
                    </a:p>
                    <a:p>
                      <a:pPr marL="342900" lvl="0" indent="-342900" algn="l">
                        <a:lnSpc>
                          <a:spcPct val="100000"/>
                        </a:lnSpc>
                        <a:spcBef>
                          <a:spcPts val="600"/>
                        </a:spcBef>
                        <a:spcAft>
                          <a:spcPts val="0"/>
                        </a:spcAft>
                        <a:buFont typeface="Wingdings" panose="05000000000000000000" pitchFamily="2" charset="2"/>
                        <a:buChar char="§"/>
                      </a:pPr>
                      <a:r>
                        <a:rPr lang="de-DE" sz="1400" noProof="0" dirty="0">
                          <a:effectLst/>
                          <a:latin typeface="Verdana" panose="020B0604030504040204" pitchFamily="34" charset="0"/>
                          <a:ea typeface="Verdana" panose="020B0604030504040204" pitchFamily="34" charset="0"/>
                          <a:cs typeface="Verdana" panose="020B0604030504040204" pitchFamily="34" charset="0"/>
                        </a:rPr>
                        <a:t>Die Coaches diskutieren, was sie über den Fall und seine spezifischen Herausforderungen gehört haben. Sie entwickeln und diskutieren:</a:t>
                      </a:r>
                    </a:p>
                    <a:p>
                      <a:pPr marL="742950" lvl="1" indent="-285750" algn="l">
                        <a:lnSpc>
                          <a:spcPct val="100000"/>
                        </a:lnSpc>
                        <a:spcBef>
                          <a:spcPts val="600"/>
                        </a:spcBef>
                        <a:spcAft>
                          <a:spcPts val="0"/>
                        </a:spcAft>
                        <a:buFont typeface="Wingdings" panose="05000000000000000000" pitchFamily="2" charset="2"/>
                        <a:buChar char="§"/>
                      </a:pPr>
                      <a:r>
                        <a:rPr lang="de-DE" sz="1400" noProof="0" dirty="0">
                          <a:effectLst/>
                          <a:latin typeface="Verdana" panose="020B0604030504040204" pitchFamily="34" charset="0"/>
                          <a:ea typeface="Verdana" panose="020B0604030504040204" pitchFamily="34" charset="0"/>
                          <a:cs typeface="Verdana" panose="020B0604030504040204" pitchFamily="34" charset="0"/>
                        </a:rPr>
                        <a:t>Annahmen</a:t>
                      </a:r>
                    </a:p>
                    <a:p>
                      <a:pPr marL="742950" lvl="1" indent="-285750" algn="l">
                        <a:lnSpc>
                          <a:spcPct val="100000"/>
                        </a:lnSpc>
                        <a:spcBef>
                          <a:spcPts val="600"/>
                        </a:spcBef>
                        <a:spcAft>
                          <a:spcPts val="0"/>
                        </a:spcAft>
                        <a:buFont typeface="Wingdings" panose="05000000000000000000" pitchFamily="2" charset="2"/>
                        <a:buChar char="§"/>
                      </a:pPr>
                      <a:r>
                        <a:rPr lang="de-DE" sz="1400" noProof="0" dirty="0">
                          <a:effectLst/>
                          <a:latin typeface="Verdana" panose="020B0604030504040204" pitchFamily="34" charset="0"/>
                          <a:ea typeface="Verdana" panose="020B0604030504040204" pitchFamily="34" charset="0"/>
                          <a:cs typeface="Verdana" panose="020B0604030504040204" pitchFamily="34" charset="0"/>
                        </a:rPr>
                        <a:t>Hypothesen </a:t>
                      </a:r>
                    </a:p>
                    <a:p>
                      <a:pPr marL="742950" lvl="1" indent="-285750" algn="l">
                        <a:lnSpc>
                          <a:spcPct val="100000"/>
                        </a:lnSpc>
                        <a:spcBef>
                          <a:spcPts val="600"/>
                        </a:spcBef>
                        <a:spcAft>
                          <a:spcPts val="0"/>
                        </a:spcAft>
                        <a:buFont typeface="Wingdings" panose="05000000000000000000" pitchFamily="2" charset="2"/>
                        <a:buChar char="§"/>
                      </a:pPr>
                      <a:r>
                        <a:rPr lang="de-DE" sz="1400" noProof="0" dirty="0">
                          <a:effectLst/>
                          <a:latin typeface="Verdana" panose="020B0604030504040204" pitchFamily="34" charset="0"/>
                          <a:ea typeface="Verdana" panose="020B0604030504040204" pitchFamily="34" charset="0"/>
                          <a:cs typeface="Verdana" panose="020B0604030504040204" pitchFamily="34" charset="0"/>
                        </a:rPr>
                        <a:t>Mögliche erste Ideen hinsichtlich Lösungen/nächsten Schritten/Richtungen (wichtig: noch sollten keine Empfehlungen ausgesprochen werden)</a:t>
                      </a:r>
                    </a:p>
                    <a:p>
                      <a:pPr marL="342900" lvl="0" indent="-342900" algn="l">
                        <a:lnSpc>
                          <a:spcPct val="100000"/>
                        </a:lnSpc>
                        <a:spcBef>
                          <a:spcPts val="600"/>
                        </a:spcBef>
                        <a:spcAft>
                          <a:spcPts val="0"/>
                        </a:spcAft>
                        <a:buFont typeface="Wingdings" panose="05000000000000000000" pitchFamily="2" charset="2"/>
                        <a:buChar char="§"/>
                      </a:pPr>
                      <a:r>
                        <a:rPr lang="de-DE" sz="1400" noProof="0" dirty="0">
                          <a:effectLst/>
                          <a:latin typeface="Verdana" panose="020B0604030504040204" pitchFamily="34" charset="0"/>
                          <a:ea typeface="Verdana" panose="020B0604030504040204" pitchFamily="34" charset="0"/>
                          <a:cs typeface="Verdana" panose="020B0604030504040204" pitchFamily="34" charset="0"/>
                        </a:rPr>
                        <a:t>Der/die Vortragende macht sich Notizen zu der Unterhaltung. </a:t>
                      </a:r>
                    </a:p>
                  </a:txBody>
                  <a:tcPr marL="51435" marR="51435" marT="0" marB="0"/>
                </a:tc>
                <a:extLst>
                  <a:ext uri="{0D108BD9-81ED-4DB2-BD59-A6C34878D82A}">
                    <a16:rowId xmlns:a16="http://schemas.microsoft.com/office/drawing/2014/main" val="2533052012"/>
                  </a:ext>
                </a:extLst>
              </a:tr>
            </a:tbl>
          </a:graphicData>
        </a:graphic>
      </p:graphicFrame>
    </p:spTree>
    <p:extLst>
      <p:ext uri="{BB962C8B-B14F-4D97-AF65-F5344CB8AC3E}">
        <p14:creationId xmlns:p14="http://schemas.microsoft.com/office/powerpoint/2010/main" val="2763655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sz="2400" b="1" dirty="0">
                <a:solidFill>
                  <a:srgbClr val="1E3250"/>
                </a:solidFill>
                <a:latin typeface="Verdana" panose="020B0604030504040204" pitchFamily="34" charset="0"/>
                <a:ea typeface="Verdana" panose="020B0604030504040204" pitchFamily="34" charset="0"/>
                <a:cs typeface="Verdana" panose="020B0604030504040204" pitchFamily="34" charset="0"/>
              </a:rPr>
              <a:t>PEER COACHING: DILEMMATA IN BEZUG AUF MENSCHENWÜRDIGE ARBEIT LÖSEN | </a:t>
            </a:r>
            <a:r>
              <a:rPr lang="de-DE" sz="2400" b="1" dirty="0">
                <a:solidFill>
                  <a:srgbClr val="FF0000"/>
                </a:solidFill>
                <a:latin typeface="Verdana" panose="020B0604030504040204" pitchFamily="34" charset="0"/>
                <a:ea typeface="Verdana" panose="020B0604030504040204" pitchFamily="34" charset="0"/>
                <a:cs typeface="Verdana" panose="020B0604030504040204" pitchFamily="34" charset="0"/>
              </a:rPr>
              <a:t>Moderationsanleitung</a:t>
            </a:r>
            <a:endParaRPr lang="de-DE" b="1"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33</a:t>
            </a:fld>
            <a:endParaRPr lang="en-US"/>
          </a:p>
        </p:txBody>
      </p:sp>
      <p:graphicFrame>
        <p:nvGraphicFramePr>
          <p:cNvPr id="6" name="Table 5">
            <a:extLst>
              <a:ext uri="{FF2B5EF4-FFF2-40B4-BE49-F238E27FC236}">
                <a16:creationId xmlns:a16="http://schemas.microsoft.com/office/drawing/2014/main" id="{6FDCDA48-A27D-754A-AADF-61BE3B48D7D8}"/>
              </a:ext>
            </a:extLst>
          </p:cNvPr>
          <p:cNvGraphicFramePr>
            <a:graphicFrameLocks noGrp="1"/>
          </p:cNvGraphicFramePr>
          <p:nvPr>
            <p:extLst>
              <p:ext uri="{D42A27DB-BD31-4B8C-83A1-F6EECF244321}">
                <p14:modId xmlns:p14="http://schemas.microsoft.com/office/powerpoint/2010/main" val="4034357308"/>
              </p:ext>
            </p:extLst>
          </p:nvPr>
        </p:nvGraphicFramePr>
        <p:xfrm>
          <a:off x="670344" y="1672000"/>
          <a:ext cx="10567152" cy="4675124"/>
        </p:xfrm>
        <a:graphic>
          <a:graphicData uri="http://schemas.openxmlformats.org/drawingml/2006/table">
            <a:tbl>
              <a:tblPr firstRow="1" firstCol="1" bandRow="1">
                <a:tableStyleId>{5C22544A-7EE6-4342-B048-85BDC9FD1C3A}</a:tableStyleId>
              </a:tblPr>
              <a:tblGrid>
                <a:gridCol w="955088">
                  <a:extLst>
                    <a:ext uri="{9D8B030D-6E8A-4147-A177-3AD203B41FA5}">
                      <a16:colId xmlns:a16="http://schemas.microsoft.com/office/drawing/2014/main" val="1252130188"/>
                    </a:ext>
                  </a:extLst>
                </a:gridCol>
                <a:gridCol w="9612064">
                  <a:extLst>
                    <a:ext uri="{9D8B030D-6E8A-4147-A177-3AD203B41FA5}">
                      <a16:colId xmlns:a16="http://schemas.microsoft.com/office/drawing/2014/main" val="3233205245"/>
                    </a:ext>
                  </a:extLst>
                </a:gridCol>
              </a:tblGrid>
              <a:tr h="296167">
                <a:tc>
                  <a:txBody>
                    <a:bodyPr/>
                    <a:lstStyle/>
                    <a:p>
                      <a:pPr algn="ctr">
                        <a:lnSpc>
                          <a:spcPct val="150000"/>
                        </a:lnSpc>
                        <a:spcBef>
                          <a:spcPts val="600"/>
                        </a:spcBef>
                        <a:spcAft>
                          <a:spcPts val="0"/>
                        </a:spcAft>
                      </a:pPr>
                      <a:r>
                        <a:rPr lang="de-DE" sz="1600" noProof="0" dirty="0">
                          <a:effectLst/>
                          <a:latin typeface="Verdana" panose="020B0604030504040204" pitchFamily="34" charset="0"/>
                          <a:ea typeface="Verdana" panose="020B0604030504040204" pitchFamily="34" charset="0"/>
                          <a:cs typeface="Verdana" panose="020B0604030504040204" pitchFamily="34" charset="0"/>
                        </a:rPr>
                        <a:t>Zeit </a:t>
                      </a:r>
                    </a:p>
                  </a:txBody>
                  <a:tcPr marL="30707" marR="30707" marT="0" marB="0"/>
                </a:tc>
                <a:tc>
                  <a:txBody>
                    <a:bodyPr/>
                    <a:lstStyle/>
                    <a:p>
                      <a:pPr algn="ctr">
                        <a:lnSpc>
                          <a:spcPct val="150000"/>
                        </a:lnSpc>
                        <a:spcBef>
                          <a:spcPts val="600"/>
                        </a:spcBef>
                        <a:spcAft>
                          <a:spcPts val="0"/>
                        </a:spcAft>
                      </a:pPr>
                      <a:r>
                        <a:rPr lang="de-DE" sz="1600" noProof="0">
                          <a:effectLst/>
                          <a:latin typeface="Verdana" panose="020B0604030504040204" pitchFamily="34" charset="0"/>
                          <a:ea typeface="Verdana" panose="020B0604030504040204" pitchFamily="34" charset="0"/>
                          <a:cs typeface="Verdana" panose="020B0604030504040204" pitchFamily="34" charset="0"/>
                        </a:rPr>
                        <a:t>Aktivität</a:t>
                      </a:r>
                    </a:p>
                  </a:txBody>
                  <a:tcPr marL="30707" marR="30707" marT="0" marB="0"/>
                </a:tc>
                <a:extLst>
                  <a:ext uri="{0D108BD9-81ED-4DB2-BD59-A6C34878D82A}">
                    <a16:rowId xmlns:a16="http://schemas.microsoft.com/office/drawing/2014/main" val="2407629294"/>
                  </a:ext>
                </a:extLst>
              </a:tr>
              <a:tr h="1977451">
                <a:tc>
                  <a:txBody>
                    <a:bodyPr/>
                    <a:lstStyle/>
                    <a:p>
                      <a:pPr algn="just">
                        <a:lnSpc>
                          <a:spcPct val="150000"/>
                        </a:lnSpc>
                        <a:spcBef>
                          <a:spcPts val="600"/>
                        </a:spcBef>
                        <a:spcAft>
                          <a:spcPts val="0"/>
                        </a:spcAft>
                      </a:pPr>
                      <a:r>
                        <a:rPr lang="de-DE" sz="1600" noProof="0" dirty="0">
                          <a:effectLst/>
                          <a:latin typeface="Verdana" panose="020B0604030504040204" pitchFamily="34" charset="0"/>
                          <a:ea typeface="Verdana" panose="020B0604030504040204" pitchFamily="34" charset="0"/>
                          <a:cs typeface="Verdana" panose="020B0604030504040204" pitchFamily="34" charset="0"/>
                        </a:rPr>
                        <a:t>10 Min.</a:t>
                      </a:r>
                    </a:p>
                  </a:txBody>
                  <a:tcPr marL="30707" marR="30707" marT="0" marB="0"/>
                </a:tc>
                <a:tc>
                  <a:txBody>
                    <a:bodyPr/>
                    <a:lstStyle/>
                    <a:p>
                      <a:pPr marL="285750" indent="-285750" algn="l">
                        <a:lnSpc>
                          <a:spcPct val="150000"/>
                        </a:lnSpc>
                        <a:spcBef>
                          <a:spcPts val="600"/>
                        </a:spcBef>
                        <a:spcAft>
                          <a:spcPts val="0"/>
                        </a:spcAft>
                        <a:buFont typeface="Wingdings" panose="05000000000000000000" pitchFamily="2" charset="2"/>
                        <a:buChar char="§"/>
                      </a:pPr>
                      <a:r>
                        <a:rPr lang="de-DE" sz="1400" b="1" noProof="0">
                          <a:effectLst/>
                          <a:latin typeface="Verdana" panose="020B0604030504040204" pitchFamily="34" charset="0"/>
                          <a:ea typeface="Verdana" panose="020B0604030504040204" pitchFamily="34" charset="0"/>
                          <a:cs typeface="Verdana" panose="020B0604030504040204" pitchFamily="34" charset="0"/>
                        </a:rPr>
                        <a:t>Reflektion zu den Hypothesen</a:t>
                      </a:r>
                    </a:p>
                    <a:p>
                      <a:pPr marL="342900" lvl="0" indent="-342900" algn="l">
                        <a:lnSpc>
                          <a:spcPct val="100000"/>
                        </a:lnSpc>
                        <a:spcBef>
                          <a:spcPts val="600"/>
                        </a:spcBef>
                        <a:spcAft>
                          <a:spcPts val="0"/>
                        </a:spcAft>
                        <a:buFont typeface="Wingdings" panose="05000000000000000000" pitchFamily="2" charset="2"/>
                        <a:buChar char="§"/>
                      </a:pPr>
                      <a:r>
                        <a:rPr lang="de-DE" sz="1400" noProof="0">
                          <a:effectLst/>
                          <a:latin typeface="Verdana" panose="020B0604030504040204" pitchFamily="34" charset="0"/>
                          <a:ea typeface="Verdana" panose="020B0604030504040204" pitchFamily="34" charset="0"/>
                          <a:cs typeface="Verdana" panose="020B0604030504040204" pitchFamily="34" charset="0"/>
                        </a:rPr>
                        <a:t>Der/die Vortragende reflektiert das in der Diskussion Gehörte. </a:t>
                      </a:r>
                    </a:p>
                    <a:p>
                      <a:pPr marL="342900" lvl="0" indent="-342900" algn="l">
                        <a:lnSpc>
                          <a:spcPct val="100000"/>
                        </a:lnSpc>
                        <a:spcBef>
                          <a:spcPts val="600"/>
                        </a:spcBef>
                        <a:spcAft>
                          <a:spcPts val="0"/>
                        </a:spcAft>
                        <a:buFont typeface="Wingdings" panose="05000000000000000000" pitchFamily="2" charset="2"/>
                        <a:buChar char="§"/>
                      </a:pPr>
                      <a:r>
                        <a:rPr lang="de-DE" sz="1400" b="1" noProof="0">
                          <a:solidFill>
                            <a:srgbClr val="FF0000"/>
                          </a:solidFill>
                          <a:effectLst/>
                          <a:latin typeface="Verdana" panose="020B0604030504040204" pitchFamily="34" charset="0"/>
                          <a:ea typeface="Verdana" panose="020B0604030504040204" pitchFamily="34" charset="0"/>
                          <a:cs typeface="Verdana" panose="020B0604030504040204" pitchFamily="34" charset="0"/>
                        </a:rPr>
                        <a:t>Wichtig: </a:t>
                      </a:r>
                      <a:r>
                        <a:rPr lang="de-DE" sz="1400" noProof="0">
                          <a:effectLst/>
                          <a:latin typeface="Verdana" panose="020B0604030504040204" pitchFamily="34" charset="0"/>
                          <a:ea typeface="Verdana" panose="020B0604030504040204" pitchFamily="34" charset="0"/>
                          <a:cs typeface="Verdana" panose="020B0604030504040204" pitchFamily="34" charset="0"/>
                        </a:rPr>
                        <a:t>Es ist nicht erforderlich, die Hypothesen zu bestätigen oder zu korrigieren. </a:t>
                      </a:r>
                    </a:p>
                    <a:p>
                      <a:pPr marL="342900" lvl="0" indent="-342900" algn="l">
                        <a:lnSpc>
                          <a:spcPct val="100000"/>
                        </a:lnSpc>
                        <a:spcBef>
                          <a:spcPts val="600"/>
                        </a:spcBef>
                        <a:spcAft>
                          <a:spcPts val="0"/>
                        </a:spcAft>
                        <a:buFont typeface="Wingdings" panose="05000000000000000000" pitchFamily="2" charset="2"/>
                        <a:buChar char="§"/>
                      </a:pPr>
                      <a:r>
                        <a:rPr lang="de-DE" sz="1400" noProof="0">
                          <a:effectLst/>
                          <a:latin typeface="Verdana" panose="020B0604030504040204" pitchFamily="34" charset="0"/>
                          <a:ea typeface="Verdana" panose="020B0604030504040204" pitchFamily="34" charset="0"/>
                          <a:cs typeface="Verdana" panose="020B0604030504040204" pitchFamily="34" charset="0"/>
                        </a:rPr>
                        <a:t>Der/die Vortragende kann sich zu folgenden Fragen Gedanken machen:</a:t>
                      </a:r>
                    </a:p>
                    <a:p>
                      <a:pPr marL="742950" lvl="1" indent="-285750" algn="l">
                        <a:lnSpc>
                          <a:spcPct val="100000"/>
                        </a:lnSpc>
                        <a:spcBef>
                          <a:spcPts val="600"/>
                        </a:spcBef>
                        <a:spcAft>
                          <a:spcPts val="0"/>
                        </a:spcAft>
                        <a:buFont typeface="Wingdings" panose="05000000000000000000" pitchFamily="2" charset="2"/>
                        <a:buChar char="§"/>
                      </a:pPr>
                      <a:r>
                        <a:rPr lang="de-DE" sz="1400" noProof="0">
                          <a:effectLst/>
                          <a:latin typeface="Verdana" panose="020B0604030504040204" pitchFamily="34" charset="0"/>
                          <a:ea typeface="Verdana" panose="020B0604030504040204" pitchFamily="34" charset="0"/>
                          <a:cs typeface="Verdana" panose="020B0604030504040204" pitchFamily="34" charset="0"/>
                        </a:rPr>
                        <a:t>Welche Hypothesen sprechen mich an? </a:t>
                      </a:r>
                    </a:p>
                    <a:p>
                      <a:pPr marL="742950" lvl="1" indent="-285750" algn="l">
                        <a:lnSpc>
                          <a:spcPct val="100000"/>
                        </a:lnSpc>
                        <a:spcBef>
                          <a:spcPts val="600"/>
                        </a:spcBef>
                        <a:spcAft>
                          <a:spcPts val="0"/>
                        </a:spcAft>
                        <a:buFont typeface="Wingdings" panose="05000000000000000000" pitchFamily="2" charset="2"/>
                        <a:buChar char="§"/>
                      </a:pPr>
                      <a:r>
                        <a:rPr lang="de-DE" sz="1400" noProof="0">
                          <a:effectLst/>
                          <a:latin typeface="Verdana" panose="020B0604030504040204" pitchFamily="34" charset="0"/>
                          <a:ea typeface="Verdana" panose="020B0604030504040204" pitchFamily="34" charset="0"/>
                          <a:cs typeface="Verdana" panose="020B0604030504040204" pitchFamily="34" charset="0"/>
                        </a:rPr>
                        <a:t>Was hat mich zum Nachdenken angerent? </a:t>
                      </a:r>
                    </a:p>
                    <a:p>
                      <a:pPr marL="742950" lvl="1" indent="-285750" algn="l">
                        <a:lnSpc>
                          <a:spcPct val="100000"/>
                        </a:lnSpc>
                        <a:spcBef>
                          <a:spcPts val="600"/>
                        </a:spcBef>
                        <a:spcAft>
                          <a:spcPts val="0"/>
                        </a:spcAft>
                        <a:buFont typeface="Wingdings" panose="05000000000000000000" pitchFamily="2" charset="2"/>
                        <a:buChar char="§"/>
                      </a:pPr>
                      <a:r>
                        <a:rPr lang="de-DE" sz="1400" noProof="0">
                          <a:effectLst/>
                          <a:latin typeface="Verdana" panose="020B0604030504040204" pitchFamily="34" charset="0"/>
                          <a:ea typeface="Verdana" panose="020B0604030504040204" pitchFamily="34" charset="0"/>
                          <a:cs typeface="Verdana" panose="020B0604030504040204" pitchFamily="34" charset="0"/>
                        </a:rPr>
                        <a:t>Welche Ideen würde ich gern vertiefen? </a:t>
                      </a:r>
                    </a:p>
                  </a:txBody>
                  <a:tcPr marL="30707" marR="30707" marT="0" marB="0"/>
                </a:tc>
                <a:extLst>
                  <a:ext uri="{0D108BD9-81ED-4DB2-BD59-A6C34878D82A}">
                    <a16:rowId xmlns:a16="http://schemas.microsoft.com/office/drawing/2014/main" val="1697694746"/>
                  </a:ext>
                </a:extLst>
              </a:tr>
              <a:tr h="1075456">
                <a:tc>
                  <a:txBody>
                    <a:bodyPr/>
                    <a:lstStyle/>
                    <a:p>
                      <a:pPr marL="0" algn="just" defTabSz="914400" rtl="0" eaLnBrk="1" latinLnBrk="0" hangingPunct="1">
                        <a:lnSpc>
                          <a:spcPct val="150000"/>
                        </a:lnSpc>
                        <a:spcBef>
                          <a:spcPts val="600"/>
                        </a:spcBef>
                        <a:spcAft>
                          <a:spcPts val="0"/>
                        </a:spcAft>
                      </a:pPr>
                      <a:r>
                        <a:rPr lang="de-DE" sz="1600" b="1" kern="1200" noProof="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10 Min.</a:t>
                      </a:r>
                    </a:p>
                  </a:txBody>
                  <a:tcPr marL="30707" marR="30707" marT="0" marB="0"/>
                </a:tc>
                <a:tc>
                  <a:txBody>
                    <a:bodyPr/>
                    <a:lstStyle/>
                    <a:p>
                      <a:pPr marL="285750" indent="-285750" algn="l">
                        <a:lnSpc>
                          <a:spcPct val="150000"/>
                        </a:lnSpc>
                        <a:spcBef>
                          <a:spcPts val="600"/>
                        </a:spcBef>
                        <a:spcAft>
                          <a:spcPts val="0"/>
                        </a:spcAft>
                        <a:buFont typeface="Wingdings" panose="05000000000000000000" pitchFamily="2" charset="2"/>
                        <a:buChar char="§"/>
                      </a:pPr>
                      <a:r>
                        <a:rPr lang="de-DE" sz="1400" b="1" noProof="0">
                          <a:effectLst/>
                          <a:latin typeface="Verdana" panose="020B0604030504040204" pitchFamily="34" charset="0"/>
                          <a:ea typeface="Verdana" panose="020B0604030504040204" pitchFamily="34" charset="0"/>
                          <a:cs typeface="Verdana" panose="020B0604030504040204" pitchFamily="34" charset="0"/>
                        </a:rPr>
                        <a:t>Nächste Schritte entwickeln</a:t>
                      </a:r>
                    </a:p>
                    <a:p>
                      <a:pPr marL="342900" lvl="0" indent="-342900" algn="l">
                        <a:lnSpc>
                          <a:spcPct val="100000"/>
                        </a:lnSpc>
                        <a:spcBef>
                          <a:spcPts val="600"/>
                        </a:spcBef>
                        <a:spcAft>
                          <a:spcPts val="0"/>
                        </a:spcAft>
                        <a:buFont typeface="Wingdings" panose="05000000000000000000" pitchFamily="2" charset="2"/>
                        <a:buChar char="§"/>
                      </a:pPr>
                      <a:r>
                        <a:rPr lang="de-DE" sz="1400" noProof="0">
                          <a:effectLst/>
                          <a:latin typeface="Verdana" panose="020B0604030504040204" pitchFamily="34" charset="0"/>
                          <a:ea typeface="Verdana" panose="020B0604030504040204" pitchFamily="34" charset="0"/>
                          <a:cs typeface="Verdana" panose="020B0604030504040204" pitchFamily="34" charset="0"/>
                        </a:rPr>
                        <a:t>Die Perspektiven, die den/die Vortragende besonders angesprochen haben, können nun in der Gruppendiskussion vertieft werden</a:t>
                      </a:r>
                    </a:p>
                    <a:p>
                      <a:pPr marL="342900" lvl="0" indent="-342900" algn="l">
                        <a:lnSpc>
                          <a:spcPct val="100000"/>
                        </a:lnSpc>
                        <a:spcBef>
                          <a:spcPts val="600"/>
                        </a:spcBef>
                        <a:spcAft>
                          <a:spcPts val="0"/>
                        </a:spcAft>
                        <a:buFont typeface="Wingdings" panose="05000000000000000000" pitchFamily="2" charset="2"/>
                        <a:buChar char="§"/>
                      </a:pPr>
                      <a:r>
                        <a:rPr lang="de-DE" sz="1400" noProof="0">
                          <a:effectLst/>
                          <a:latin typeface="Verdana" panose="020B0604030504040204" pitchFamily="34" charset="0"/>
                          <a:ea typeface="Verdana" panose="020B0604030504040204" pitchFamily="34" charset="0"/>
                          <a:cs typeface="Verdana" panose="020B0604030504040204" pitchFamily="34" charset="0"/>
                        </a:rPr>
                        <a:t>Jetzt ist auch die Zeit, um mögliche Lösungsansätze für den Fall/das Dilemma zu diskutieren</a:t>
                      </a:r>
                    </a:p>
                  </a:txBody>
                  <a:tcPr marL="30707" marR="30707" marT="0" marB="0"/>
                </a:tc>
                <a:extLst>
                  <a:ext uri="{0D108BD9-81ED-4DB2-BD59-A6C34878D82A}">
                    <a16:rowId xmlns:a16="http://schemas.microsoft.com/office/drawing/2014/main" val="4043681791"/>
                  </a:ext>
                </a:extLst>
              </a:tr>
              <a:tr h="1144840">
                <a:tc>
                  <a:txBody>
                    <a:bodyPr/>
                    <a:lstStyle/>
                    <a:p>
                      <a:pPr algn="just">
                        <a:lnSpc>
                          <a:spcPct val="150000"/>
                        </a:lnSpc>
                        <a:spcBef>
                          <a:spcPts val="600"/>
                        </a:spcBef>
                        <a:spcAft>
                          <a:spcPts val="0"/>
                        </a:spcAft>
                      </a:pPr>
                      <a:r>
                        <a:rPr lang="de-DE" sz="1600" noProof="0" dirty="0">
                          <a:effectLst/>
                          <a:latin typeface="Verdana" panose="020B0604030504040204" pitchFamily="34" charset="0"/>
                          <a:ea typeface="Verdana" panose="020B0604030504040204" pitchFamily="34" charset="0"/>
                          <a:cs typeface="Verdana" panose="020B0604030504040204" pitchFamily="34" charset="0"/>
                        </a:rPr>
                        <a:t>15 Min.</a:t>
                      </a:r>
                    </a:p>
                  </a:txBody>
                  <a:tcPr marL="30707" marR="30707" marT="0" marB="0"/>
                </a:tc>
                <a:tc>
                  <a:txBody>
                    <a:bodyPr/>
                    <a:lstStyle/>
                    <a:p>
                      <a:pPr marL="285750" indent="-285750" algn="l">
                        <a:lnSpc>
                          <a:spcPct val="150000"/>
                        </a:lnSpc>
                        <a:spcBef>
                          <a:spcPts val="600"/>
                        </a:spcBef>
                        <a:spcAft>
                          <a:spcPts val="0"/>
                        </a:spcAft>
                        <a:buFont typeface="Wingdings" panose="05000000000000000000" pitchFamily="2" charset="2"/>
                        <a:buChar char="§"/>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Reflektion im Plenum</a:t>
                      </a:r>
                    </a:p>
                    <a:p>
                      <a:pPr marL="342900" lvl="0" indent="-342900" algn="l">
                        <a:lnSpc>
                          <a:spcPct val="100000"/>
                        </a:lnSpc>
                        <a:spcBef>
                          <a:spcPts val="600"/>
                        </a:spcBef>
                        <a:spcAft>
                          <a:spcPts val="0"/>
                        </a:spcAft>
                        <a:buFont typeface="Wingdings" panose="05000000000000000000" pitchFamily="2" charset="2"/>
                        <a:buChar char="§"/>
                      </a:pPr>
                      <a:r>
                        <a:rPr lang="de-DE" sz="1400" noProof="0" dirty="0">
                          <a:effectLst/>
                          <a:latin typeface="Verdana" panose="020B0604030504040204" pitchFamily="34" charset="0"/>
                          <a:ea typeface="Verdana" panose="020B0604030504040204" pitchFamily="34" charset="0"/>
                          <a:cs typeface="Verdana" panose="020B0604030504040204" pitchFamily="34" charset="0"/>
                        </a:rPr>
                        <a:t>Vortragende aller Arbeitsgruppen reflektieren mit dem Plenum folgende Fragen:</a:t>
                      </a:r>
                    </a:p>
                    <a:p>
                      <a:pPr marL="742950" lvl="1" indent="-285750" algn="l">
                        <a:lnSpc>
                          <a:spcPct val="100000"/>
                        </a:lnSpc>
                        <a:spcBef>
                          <a:spcPts val="600"/>
                        </a:spcBef>
                        <a:spcAft>
                          <a:spcPts val="0"/>
                        </a:spcAft>
                        <a:buFont typeface="Wingdings" panose="05000000000000000000" pitchFamily="2" charset="2"/>
                        <a:buChar char="§"/>
                      </a:pPr>
                      <a:r>
                        <a:rPr lang="de-DE" sz="1400" noProof="0" dirty="0">
                          <a:effectLst/>
                          <a:latin typeface="Verdana" panose="020B0604030504040204" pitchFamily="34" charset="0"/>
                          <a:ea typeface="Verdana" panose="020B0604030504040204" pitchFamily="34" charset="0"/>
                          <a:cs typeface="Verdana" panose="020B0604030504040204" pitchFamily="34" charset="0"/>
                        </a:rPr>
                        <a:t>Was ist mein wichtigstes Take-Away des Coaching-Prozesses? </a:t>
                      </a:r>
                    </a:p>
                    <a:p>
                      <a:pPr marL="342900" lvl="0" indent="-342900" algn="l">
                        <a:lnSpc>
                          <a:spcPct val="100000"/>
                        </a:lnSpc>
                        <a:spcBef>
                          <a:spcPts val="600"/>
                        </a:spcBef>
                        <a:spcAft>
                          <a:spcPts val="0"/>
                        </a:spcAft>
                        <a:buFont typeface="Wingdings" panose="05000000000000000000" pitchFamily="2" charset="2"/>
                        <a:buChar char="§"/>
                      </a:pPr>
                      <a:r>
                        <a:rPr lang="de-DE" sz="1400" b="1" noProof="0"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Wichtig: </a:t>
                      </a:r>
                      <a:r>
                        <a:rPr lang="de-DE" sz="1400" noProof="0" dirty="0">
                          <a:effectLst/>
                          <a:latin typeface="Verdana" panose="020B0604030504040204" pitchFamily="34" charset="0"/>
                          <a:ea typeface="Verdana" panose="020B0604030504040204" pitchFamily="34" charset="0"/>
                          <a:cs typeface="Verdana" panose="020B0604030504040204" pitchFamily="34" charset="0"/>
                        </a:rPr>
                        <a:t>Bitte beschränken Sie Ihre Reflektion auf maximal 2 Minuten</a:t>
                      </a:r>
                    </a:p>
                  </a:txBody>
                  <a:tcPr marL="30707" marR="30707" marT="0" marB="0"/>
                </a:tc>
                <a:extLst>
                  <a:ext uri="{0D108BD9-81ED-4DB2-BD59-A6C34878D82A}">
                    <a16:rowId xmlns:a16="http://schemas.microsoft.com/office/drawing/2014/main" val="955307622"/>
                  </a:ext>
                </a:extLst>
              </a:tr>
            </a:tbl>
          </a:graphicData>
        </a:graphic>
      </p:graphicFrame>
    </p:spTree>
    <p:extLst>
      <p:ext uri="{BB962C8B-B14F-4D97-AF65-F5344CB8AC3E}">
        <p14:creationId xmlns:p14="http://schemas.microsoft.com/office/powerpoint/2010/main" val="1855234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34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mj-lt"/>
            </a:endParaRPr>
          </a:p>
          <a:p>
            <a:endParaRPr lang="en-GB" sz="3600" dirty="0">
              <a:solidFill>
                <a:prstClr val="white"/>
              </a:solidFill>
              <a:latin typeface="+mj-lt"/>
            </a:endParaRPr>
          </a:p>
          <a:p>
            <a:r>
              <a:rPr lang="en-GB" sz="3600" b="1" dirty="0">
                <a:solidFill>
                  <a:prstClr val="white"/>
                </a:solidFill>
                <a:latin typeface="Verdana" panose="020B0604030504040204" pitchFamily="34" charset="0"/>
                <a:ea typeface="Verdana" panose="020B0604030504040204" pitchFamily="34" charset="0"/>
                <a:cs typeface="Verdana" panose="020B0604030504040204" pitchFamily="34" charset="0"/>
              </a:rPr>
              <a:t>ÜBUNG 5</a:t>
            </a:r>
          </a:p>
          <a:p>
            <a:pPr lvl="0"/>
            <a:r>
              <a:rPr lang="de-DE" sz="3200" dirty="0">
                <a:solidFill>
                  <a:prstClr val="white"/>
                </a:solidFill>
                <a:latin typeface="Verdana" panose="020B0604030504040204" pitchFamily="34" charset="0"/>
                <a:ea typeface="Verdana" panose="020B0604030504040204" pitchFamily="34" charset="0"/>
                <a:cs typeface="Verdana" panose="020B0604030504040204" pitchFamily="34" charset="0"/>
              </a:rPr>
              <a:t>SZENARIENDISKUSSION: ZULIEFERER ZUM THEMA MENSCHENWÜRDIGE ARBEIT EINBINDEN</a:t>
            </a:r>
            <a:endPar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63756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a:xfrm>
            <a:off x="575093" y="691755"/>
            <a:ext cx="11375901" cy="603646"/>
          </a:xfrm>
        </p:spPr>
        <p:txBody>
          <a:bodyPr/>
          <a:lstStyle/>
          <a:p>
            <a:r>
              <a:rPr lang="de-DE" sz="2400" b="1" dirty="0">
                <a:latin typeface="Verdana" panose="020B0604030504040204" pitchFamily="34" charset="0"/>
                <a:ea typeface="Verdana" panose="020B0604030504040204" pitchFamily="34" charset="0"/>
                <a:cs typeface="Verdana" panose="020B0604030504040204" pitchFamily="34" charset="0"/>
              </a:rPr>
              <a:t>SZENARIENDISKUSSION: ZULIEFERER ZUM THEMA MENSCHENWÜRDIGE ARBEIT EINBINDEN| </a:t>
            </a:r>
            <a:r>
              <a:rPr lang="de-DE" sz="2400" b="1" noProof="0" dirty="0">
                <a:solidFill>
                  <a:srgbClr val="FF0000"/>
                </a:solidFill>
                <a:latin typeface="Verdana" panose="020B0604030504040204" pitchFamily="34" charset="0"/>
                <a:ea typeface="Verdana" panose="020B0604030504040204" pitchFamily="34" charset="0"/>
                <a:cs typeface="Verdana" panose="020B0604030504040204" pitchFamily="34" charset="0"/>
              </a:rPr>
              <a:t>Moderationsanleitung</a:t>
            </a: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de-DE" b="1" noProof="0" dirty="0"/>
          </a:p>
          <a:p>
            <a:r>
              <a:rPr lang="de-DE" b="1" noProof="0" dirty="0">
                <a:latin typeface="Verdana" panose="020B0604030504040204" pitchFamily="34" charset="0"/>
                <a:ea typeface="Verdana" panose="020B0604030504040204" pitchFamily="34" charset="0"/>
                <a:cs typeface="Verdana" panose="020B0604030504040204" pitchFamily="34" charset="0"/>
              </a:rPr>
              <a:t>Ziel der Übung:</a:t>
            </a:r>
          </a:p>
          <a:p>
            <a:pPr>
              <a:spcAft>
                <a:spcPts val="600"/>
              </a:spcAft>
            </a:pPr>
            <a:r>
              <a:rPr lang="de-DE" dirty="0">
                <a:latin typeface="Verdana" panose="020B0604030504040204" pitchFamily="34" charset="0"/>
                <a:ea typeface="Verdana" panose="020B0604030504040204" pitchFamily="34" charset="0"/>
                <a:cs typeface="Verdana" panose="020B0604030504040204" pitchFamily="34" charset="0"/>
              </a:rPr>
              <a:t>Einkaufsverantwortlichen ermöglichen, eine Interaktion mit einem Lieferbetrieb im Rahmen eines Rollenspiels so zu gestalten, dass es ihnen hilft, ihre Fähigkeiten für die Sensibilisierung von Zulieferern aufzubauen</a:t>
            </a:r>
          </a:p>
          <a:p>
            <a:pPr>
              <a:spcAft>
                <a:spcPts val="600"/>
              </a:spcAft>
            </a:pPr>
            <a:r>
              <a:rPr lang="de-DE" b="1" noProof="0" dirty="0">
                <a:latin typeface="Verdana" panose="020B0604030504040204" pitchFamily="34" charset="0"/>
                <a:ea typeface="Verdana" panose="020B0604030504040204" pitchFamily="34" charset="0"/>
                <a:cs typeface="Verdana" panose="020B0604030504040204" pitchFamily="34" charset="0"/>
              </a:rPr>
              <a:t>Vorbereitung:</a:t>
            </a: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Den Teilnehmenden wird ein Szenario für das Rollenspiel vorgestellt</a:t>
            </a: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Teilnehmende teilen sich in fünf Gruppen auf. Jede Gruppe wird das Szenario durchspielen und einzelne Gruppenmitglieder werden verschiedene Rollen einnehmen </a:t>
            </a:r>
            <a:r>
              <a:rPr lang="de-DE" noProof="0" dirty="0">
                <a:solidFill>
                  <a:srgbClr val="FF0000"/>
                </a:solidFill>
                <a:latin typeface="Verdana" panose="020B0604030504040204" pitchFamily="34" charset="0"/>
                <a:ea typeface="Verdana" panose="020B0604030504040204" pitchFamily="34" charset="0"/>
                <a:cs typeface="Verdana" panose="020B0604030504040204" pitchFamily="34" charset="0"/>
              </a:rPr>
              <a:t>(Hintergrundinfo wird gestellt)</a:t>
            </a:r>
          </a:p>
          <a:p>
            <a:pPr marL="285750" indent="-285750">
              <a:spcAft>
                <a:spcPts val="600"/>
              </a:spcAft>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Teilnehmende finden sich zusammen und </a:t>
            </a:r>
            <a:r>
              <a:rPr lang="de-DE" dirty="0">
                <a:latin typeface="Verdana" panose="020B0604030504040204" pitchFamily="34" charset="0"/>
                <a:ea typeface="Verdana" panose="020B0604030504040204" pitchFamily="34" charset="0"/>
                <a:cs typeface="Verdana" panose="020B0604030504040204" pitchFamily="34" charset="0"/>
              </a:rPr>
              <a:t>reflektieren, welche Herangehensweise am geeignetsten wäre, um mit dem Szenario auf eine Weise umzugehen, die menschenwürdige Arbeit unterstützt. </a:t>
            </a:r>
            <a:endParaRPr lang="de-DE" noProof="0" dirty="0">
              <a:latin typeface="Verdana" panose="020B0604030504040204" pitchFamily="34" charset="0"/>
              <a:ea typeface="Verdana" panose="020B0604030504040204" pitchFamily="34" charset="0"/>
              <a:cs typeface="Verdana" panose="020B0604030504040204" pitchFamily="34" charset="0"/>
            </a:endParaRPr>
          </a:p>
          <a:p>
            <a:r>
              <a:rPr lang="de-DE" b="1" noProof="0" dirty="0">
                <a:latin typeface="Verdana" panose="020B0604030504040204" pitchFamily="34" charset="0"/>
                <a:ea typeface="Verdana" panose="020B0604030504040204" pitchFamily="34" charset="0"/>
                <a:cs typeface="Verdana" panose="020B0604030504040204" pitchFamily="34" charset="0"/>
              </a:rPr>
              <a:t>Zeitmanagement</a:t>
            </a:r>
            <a:r>
              <a:rPr lang="de-DE" noProof="0" dirty="0">
                <a:latin typeface="Verdana" panose="020B0604030504040204" pitchFamily="34" charset="0"/>
                <a:ea typeface="Verdana" panose="020B0604030504040204" pitchFamily="34" charset="0"/>
                <a:cs typeface="Verdana" panose="020B0604030504040204" pitchFamily="34" charset="0"/>
              </a:rPr>
              <a:t>: </a:t>
            </a:r>
          </a:p>
          <a:p>
            <a:r>
              <a:rPr lang="de-DE" b="1" noProof="0" dirty="0">
                <a:latin typeface="Verdana" panose="020B0604030504040204" pitchFamily="34" charset="0"/>
                <a:ea typeface="Verdana" panose="020B0604030504040204" pitchFamily="34" charset="0"/>
                <a:cs typeface="Verdana" panose="020B0604030504040204" pitchFamily="34" charset="0"/>
              </a:rPr>
              <a:t>Gesamtdauer von 30 Minuten</a:t>
            </a:r>
            <a:endParaRPr lang="de-DE" noProof="0" dirty="0">
              <a:latin typeface="Verdana" panose="020B0604030504040204" pitchFamily="34" charset="0"/>
              <a:ea typeface="Verdana" panose="020B0604030504040204" pitchFamily="34" charset="0"/>
              <a:cs typeface="Verdana" panose="020B0604030504040204" pitchFamily="34" charset="0"/>
            </a:endParaRPr>
          </a:p>
          <a:p>
            <a:pPr marL="285750" indent="-285750" fontAlgn="base">
              <a:lnSpc>
                <a:spcPct val="100000"/>
              </a:lnSpc>
              <a:spcBef>
                <a:spcPct val="0"/>
              </a:spcBef>
              <a:spcAft>
                <a:spcPct val="0"/>
              </a:spcAft>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Vorstellung der Übung und des Szenarios (5 Minuten) </a:t>
            </a:r>
            <a:r>
              <a:rPr lang="de-DE" noProof="0" dirty="0">
                <a:solidFill>
                  <a:srgbClr val="FF0000"/>
                </a:solidFill>
                <a:latin typeface="Verdana" panose="020B0604030504040204" pitchFamily="34" charset="0"/>
                <a:ea typeface="Verdana" panose="020B0604030504040204" pitchFamily="34" charset="0"/>
                <a:cs typeface="Verdana" panose="020B0604030504040204" pitchFamily="34" charset="0"/>
              </a:rPr>
              <a:t>(siehe nächste Folien) </a:t>
            </a:r>
          </a:p>
          <a:p>
            <a:pPr marL="285750" indent="-285750" fontAlgn="base">
              <a:lnSpc>
                <a:spcPct val="100000"/>
              </a:lnSpc>
              <a:spcBef>
                <a:spcPct val="0"/>
              </a:spcBef>
              <a:spcAft>
                <a:spcPct val="0"/>
              </a:spcAft>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Teilnehmende bereiten sich für die Diskussion vor (basierend auf dem Szenario und einer Karte pro Teilnehmer*in, welche die jeweilige Rolle erläutert) (5 Minuten)</a:t>
            </a:r>
            <a:endParaRPr lang="de-DE" noProof="0" dirty="0">
              <a:latin typeface="Verdana" panose="020B0604030504040204" pitchFamily="34" charset="0"/>
              <a:ea typeface="Verdana" panose="020B0604030504040204" pitchFamily="34" charset="0"/>
              <a:cs typeface="Verdana" panose="020B0604030504040204" pitchFamily="34" charset="0"/>
            </a:endParaRPr>
          </a:p>
          <a:p>
            <a:pPr marL="285750" indent="-285750" fontAlgn="base">
              <a:lnSpc>
                <a:spcPct val="100000"/>
              </a:lnSpc>
              <a:spcBef>
                <a:spcPct val="0"/>
              </a:spcBef>
              <a:spcAft>
                <a:spcPct val="0"/>
              </a:spcAft>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Diskussion (10 Minuten)</a:t>
            </a:r>
          </a:p>
          <a:p>
            <a:pPr marL="285750" indent="-285750" fontAlgn="base">
              <a:lnSpc>
                <a:spcPct val="100000"/>
              </a:lnSpc>
              <a:spcBef>
                <a:spcPct val="0"/>
              </a:spcBef>
              <a:spcAft>
                <a:spcPct val="0"/>
              </a:spcAft>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Nachbesprechung (10 </a:t>
            </a:r>
            <a:r>
              <a:rPr lang="de-DE" dirty="0">
                <a:latin typeface="Verdana" panose="020B0604030504040204" pitchFamily="34" charset="0"/>
                <a:ea typeface="Verdana" panose="020B0604030504040204" pitchFamily="34" charset="0"/>
                <a:cs typeface="Verdana" panose="020B0604030504040204" pitchFamily="34" charset="0"/>
              </a:rPr>
              <a:t>M</a:t>
            </a:r>
            <a:r>
              <a:rPr lang="de-DE" noProof="0" dirty="0" err="1">
                <a:latin typeface="Verdana" panose="020B0604030504040204" pitchFamily="34" charset="0"/>
                <a:ea typeface="Verdana" panose="020B0604030504040204" pitchFamily="34" charset="0"/>
                <a:cs typeface="Verdana" panose="020B0604030504040204" pitchFamily="34" charset="0"/>
              </a:rPr>
              <a:t>inuten</a:t>
            </a:r>
            <a:r>
              <a:rPr lang="de-DE" noProof="0" dirty="0">
                <a:latin typeface="Verdana" panose="020B0604030504040204" pitchFamily="34" charset="0"/>
                <a:ea typeface="Verdana" panose="020B0604030504040204" pitchFamily="34" charset="0"/>
                <a:cs typeface="Verdana" panose="020B0604030504040204" pitchFamily="34" charset="0"/>
              </a:rPr>
              <a:t>)	</a:t>
            </a:r>
            <a:r>
              <a:rPr lang="de-DE" noProof="0" dirty="0"/>
              <a:t>									</a:t>
            </a:r>
          </a:p>
          <a:p>
            <a:endParaRPr lang="de-DE" noProof="0" dirty="0"/>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35</a:t>
            </a:fld>
            <a:endParaRPr lang="en-US"/>
          </a:p>
        </p:txBody>
      </p:sp>
    </p:spTree>
    <p:extLst>
      <p:ext uri="{BB962C8B-B14F-4D97-AF65-F5344CB8AC3E}">
        <p14:creationId xmlns:p14="http://schemas.microsoft.com/office/powerpoint/2010/main" val="3118216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b="1" dirty="0">
                <a:latin typeface="Verdana" panose="020B0604030504040204" pitchFamily="34" charset="0"/>
                <a:ea typeface="Verdana" panose="020B0604030504040204" pitchFamily="34" charset="0"/>
                <a:cs typeface="Verdana" panose="020B0604030504040204" pitchFamily="34" charset="0"/>
              </a:rPr>
              <a:t>SZENARIENDISKUSSION: ZULIEFERER ZUM THEMA MENSCHENWÜRDIGE ARBEIT EINBINDEN</a:t>
            </a:r>
            <a:endParaRPr lang="de-DE" b="1" noProof="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de-DE" b="1" noProof="0" dirty="0"/>
          </a:p>
          <a:p>
            <a:r>
              <a:rPr lang="de-DE" b="1" noProof="0" dirty="0">
                <a:latin typeface="Verdana" panose="020B0604030504040204" pitchFamily="34" charset="0"/>
                <a:ea typeface="Verdana" panose="020B0604030504040204" pitchFamily="34" charset="0"/>
                <a:cs typeface="Verdana" panose="020B0604030504040204" pitchFamily="34" charset="0"/>
              </a:rPr>
              <a:t>Übung:</a:t>
            </a:r>
          </a:p>
          <a:p>
            <a:r>
              <a:rPr lang="de-DE" noProof="0" dirty="0">
                <a:latin typeface="Verdana" panose="020B0604030504040204" pitchFamily="34" charset="0"/>
                <a:ea typeface="Verdana" panose="020B0604030504040204" pitchFamily="34" charset="0"/>
                <a:cs typeface="Verdana" panose="020B0604030504040204" pitchFamily="34" charset="0"/>
              </a:rPr>
              <a:t>In Fünfergruppen nimmt jede Person eine der folgenden Rollen ein:</a:t>
            </a: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Einkäufer*in des Unternehmens</a:t>
            </a: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Manager*in der Produktionsstätte</a:t>
            </a: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Reinigungskräfte </a:t>
            </a:r>
          </a:p>
          <a:p>
            <a:pPr marL="28575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Vertreter*in der Reinigungsfirma</a:t>
            </a:r>
            <a:endParaRPr lang="de-DE" noProof="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Vertreter*in einer NGO</a:t>
            </a:r>
          </a:p>
          <a:p>
            <a:endParaRPr lang="de-DE" noProof="0" dirty="0">
              <a:latin typeface="Verdana" panose="020B0604030504040204" pitchFamily="34" charset="0"/>
              <a:ea typeface="Verdana" panose="020B0604030504040204" pitchFamily="34" charset="0"/>
              <a:cs typeface="Verdana" panose="020B0604030504040204" pitchFamily="34" charset="0"/>
            </a:endParaRPr>
          </a:p>
          <a:p>
            <a:r>
              <a:rPr lang="de-DE" dirty="0">
                <a:latin typeface="Verdana" panose="020B0604030504040204" pitchFamily="34" charset="0"/>
                <a:ea typeface="Verdana" panose="020B0604030504040204" pitchFamily="34" charset="0"/>
                <a:cs typeface="Verdana" panose="020B0604030504040204" pitchFamily="34" charset="0"/>
              </a:rPr>
              <a:t>Diskutieren Sie die Situation in Ihrer Gruppe. Jede Person vertritt ihre jeweilige Rolle. </a:t>
            </a:r>
            <a:endParaRPr lang="de-DE" noProof="0" dirty="0">
              <a:latin typeface="Verdana" panose="020B0604030504040204" pitchFamily="34" charset="0"/>
              <a:ea typeface="Verdana" panose="020B0604030504040204" pitchFamily="34" charset="0"/>
              <a:cs typeface="Verdana" panose="020B0604030504040204" pitchFamily="34" charset="0"/>
            </a:endParaRPr>
          </a:p>
          <a:p>
            <a:endParaRPr lang="de-DE" noProof="0" dirty="0">
              <a:latin typeface="Verdana" panose="020B0604030504040204" pitchFamily="34" charset="0"/>
              <a:ea typeface="Verdana" panose="020B0604030504040204" pitchFamily="34" charset="0"/>
              <a:cs typeface="Verdana" panose="020B0604030504040204" pitchFamily="34" charset="0"/>
            </a:endParaRPr>
          </a:p>
          <a:p>
            <a:r>
              <a:rPr lang="de-DE" noProof="0" dirty="0">
                <a:latin typeface="Verdana" panose="020B0604030504040204" pitchFamily="34" charset="0"/>
                <a:ea typeface="Verdana" panose="020B0604030504040204" pitchFamily="34" charset="0"/>
                <a:cs typeface="Verdana" panose="020B0604030504040204" pitchFamily="34" charset="0"/>
              </a:rPr>
              <a:t>Im Anschluss an die Diskussion muss der/die Einkäufer*in unter Einbindung aller Beteiligten </a:t>
            </a:r>
            <a:r>
              <a:rPr lang="de-DE" dirty="0">
                <a:latin typeface="Verdana" panose="020B0604030504040204" pitchFamily="34" charset="0"/>
                <a:ea typeface="Verdana" panose="020B0604030504040204" pitchFamily="34" charset="0"/>
                <a:cs typeface="Verdana" panose="020B0604030504040204" pitchFamily="34" charset="0"/>
              </a:rPr>
              <a:t>einen Lösungsweg vorschlagen. </a:t>
            </a:r>
          </a:p>
          <a:p>
            <a:endParaRPr lang="de-DE" noProof="0" dirty="0">
              <a:latin typeface="Verdana" panose="020B0604030504040204" pitchFamily="34" charset="0"/>
              <a:ea typeface="Verdana" panose="020B0604030504040204" pitchFamily="34" charset="0"/>
              <a:cs typeface="Verdana" panose="020B0604030504040204" pitchFamily="34" charset="0"/>
            </a:endParaRPr>
          </a:p>
          <a:p>
            <a:r>
              <a:rPr lang="de-DE" noProof="0" dirty="0">
                <a:latin typeface="Verdana" panose="020B0604030504040204" pitchFamily="34" charset="0"/>
                <a:ea typeface="Verdana" panose="020B0604030504040204" pitchFamily="34" charset="0"/>
                <a:cs typeface="Verdana" panose="020B0604030504040204" pitchFamily="34" charset="0"/>
              </a:rPr>
              <a:t>Sie haben 10 Minuten für die Diskussion und berichten dann allen Teilnehmenden. </a:t>
            </a:r>
          </a:p>
          <a:p>
            <a:pPr marL="285750" indent="-285750" fontAlgn="base">
              <a:lnSpc>
                <a:spcPct val="150000"/>
              </a:lnSpc>
              <a:spcBef>
                <a:spcPct val="0"/>
              </a:spcBef>
              <a:spcAft>
                <a:spcPct val="0"/>
              </a:spcAft>
              <a:buFont typeface="Arial" panose="020B0604020202020204" pitchFamily="34" charset="0"/>
              <a:buChar char="•"/>
            </a:pPr>
            <a:endParaRPr lang="de-DE" noProof="0" dirty="0"/>
          </a:p>
          <a:p>
            <a:endParaRPr lang="de-DE" sz="1400" noProof="0" dirty="0"/>
          </a:p>
          <a:p>
            <a:endParaRPr lang="de-DE" sz="1400" noProof="0" dirty="0"/>
          </a:p>
          <a:p>
            <a:endParaRPr lang="de-DE" sz="1400" noProof="0" dirty="0"/>
          </a:p>
          <a:p>
            <a:pPr lvl="1"/>
            <a:endParaRPr lang="de-DE" noProof="0" dirty="0"/>
          </a:p>
          <a:p>
            <a:endParaRPr lang="de-DE" noProof="0" dirty="0"/>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36</a:t>
            </a:fld>
            <a:endParaRPr lang="en-US"/>
          </a:p>
        </p:txBody>
      </p:sp>
    </p:spTree>
    <p:extLst>
      <p:ext uri="{BB962C8B-B14F-4D97-AF65-F5344CB8AC3E}">
        <p14:creationId xmlns:p14="http://schemas.microsoft.com/office/powerpoint/2010/main" val="990684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b="1" dirty="0">
                <a:latin typeface="Verdana" panose="020B0604030504040204" pitchFamily="34" charset="0"/>
                <a:ea typeface="Verdana" panose="020B0604030504040204" pitchFamily="34" charset="0"/>
                <a:cs typeface="Verdana" panose="020B0604030504040204" pitchFamily="34" charset="0"/>
              </a:rPr>
              <a:t>SZENARIENDISKUSSION: ZULIEFERER ZUM THEMA MENSCHENWÜRDIGE ARBEIT EINBINDEN</a:t>
            </a:r>
            <a:endParaRPr lang="de-DE" b="1" noProof="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de-DE" b="1" noProof="0" dirty="0"/>
          </a:p>
          <a:p>
            <a:r>
              <a:rPr lang="de-DE" b="1" noProof="0" dirty="0">
                <a:latin typeface="Verdana" panose="020B0604030504040204" pitchFamily="34" charset="0"/>
                <a:ea typeface="Verdana" panose="020B0604030504040204" pitchFamily="34" charset="0"/>
                <a:cs typeface="Verdana" panose="020B0604030504040204" pitchFamily="34" charset="0"/>
              </a:rPr>
              <a:t>Szenario:</a:t>
            </a:r>
          </a:p>
          <a:p>
            <a:r>
              <a:rPr lang="de-DE" noProof="0" dirty="0">
                <a:latin typeface="Verdana" panose="020B0604030504040204" pitchFamily="34" charset="0"/>
                <a:ea typeface="Verdana" panose="020B0604030504040204" pitchFamily="34" charset="0"/>
                <a:cs typeface="Verdana" panose="020B0604030504040204" pitchFamily="34" charset="0"/>
              </a:rPr>
              <a:t>Ein*e Einkäufer*in besucht eine Produktionsstätte des Unternehmens in Südamerika um mit einigen lokalen Zulieferbetrieben zu sprechen. </a:t>
            </a:r>
          </a:p>
          <a:p>
            <a:endParaRPr lang="de-DE" dirty="0">
              <a:latin typeface="Verdana" panose="020B0604030504040204" pitchFamily="34" charset="0"/>
              <a:ea typeface="Verdana" panose="020B0604030504040204" pitchFamily="34" charset="0"/>
              <a:cs typeface="Verdana" panose="020B0604030504040204" pitchFamily="34" charset="0"/>
            </a:endParaRPr>
          </a:p>
          <a:p>
            <a:r>
              <a:rPr lang="de-DE" noProof="0" dirty="0">
                <a:latin typeface="Verdana" panose="020B0604030504040204" pitchFamily="34" charset="0"/>
                <a:ea typeface="Verdana" panose="020B0604030504040204" pitchFamily="34" charset="0"/>
                <a:cs typeface="Verdana" panose="020B0604030504040204" pitchFamily="34" charset="0"/>
              </a:rPr>
              <a:t>Während des Besuchs erwähnt der/die lokale Manager*in, dass eine NGO sich zu den Arbeitsbedingungen von Arbeitsmigrant*innen in der Fabrik erkundigt hat, auch mit Blick auf ausgelagerte Dienstleistungen. Diese behauptet, dass von Reinigungskräften – die durch einen externen Dienstleister gestellt werden – exzessive Arbeitszeiten für wenig Lohn verlangt werden und dass ihnen die Reisepässe weggenommen wurden, so dass sie nicht einfach gehen können. Die NGO droht mit einer Medienkampagne, sollte das Unternehmen nicht umgehend Maßnahmen ergreifen. </a:t>
            </a:r>
          </a:p>
          <a:p>
            <a:endParaRPr lang="de-DE" noProof="0" dirty="0">
              <a:latin typeface="Verdana" panose="020B0604030504040204" pitchFamily="34" charset="0"/>
              <a:ea typeface="Verdana" panose="020B0604030504040204" pitchFamily="34" charset="0"/>
              <a:cs typeface="Verdana" panose="020B0604030504040204" pitchFamily="34" charset="0"/>
            </a:endParaRPr>
          </a:p>
          <a:p>
            <a:r>
              <a:rPr lang="de-DE" noProof="0" dirty="0">
                <a:latin typeface="Verdana" panose="020B0604030504040204" pitchFamily="34" charset="0"/>
                <a:ea typeface="Verdana" panose="020B0604030504040204" pitchFamily="34" charset="0"/>
                <a:cs typeface="Verdana" panose="020B0604030504040204" pitchFamily="34" charset="0"/>
              </a:rPr>
              <a:t>Der/die lokale Manager*in sagt, dass einige der größtenteils weiblichen </a:t>
            </a:r>
            <a:r>
              <a:rPr lang="de-DE" dirty="0">
                <a:latin typeface="Verdana" panose="020B0604030504040204" pitchFamily="34" charset="0"/>
                <a:ea typeface="Verdana" panose="020B0604030504040204" pitchFamily="34" charset="0"/>
                <a:cs typeface="Verdana" panose="020B0604030504040204" pitchFamily="34" charset="0"/>
              </a:rPr>
              <a:t>Reinigungskräfte in der Tat unterernährt aussehen und ängstlich reagieren, wenn sie nach ihrem Wohlbefinden gefragt werden. </a:t>
            </a:r>
          </a:p>
          <a:p>
            <a:endParaRPr lang="de-DE" noProof="0" dirty="0">
              <a:latin typeface="Verdana" panose="020B0604030504040204" pitchFamily="34" charset="0"/>
              <a:ea typeface="Verdana" panose="020B0604030504040204" pitchFamily="34" charset="0"/>
              <a:cs typeface="Verdana" panose="020B0604030504040204" pitchFamily="34" charset="0"/>
            </a:endParaRPr>
          </a:p>
          <a:p>
            <a:r>
              <a:rPr lang="de-DE" noProof="0" dirty="0">
                <a:latin typeface="Verdana" panose="020B0604030504040204" pitchFamily="34" charset="0"/>
                <a:ea typeface="Verdana" panose="020B0604030504040204" pitchFamily="34" charset="0"/>
                <a:cs typeface="Verdana" panose="020B0604030504040204" pitchFamily="34" charset="0"/>
              </a:rPr>
              <a:t>Der/die Einkäufer*in </a:t>
            </a:r>
            <a:r>
              <a:rPr lang="de-DE" dirty="0">
                <a:latin typeface="Verdana" panose="020B0604030504040204" pitchFamily="34" charset="0"/>
                <a:ea typeface="Verdana" panose="020B0604030504040204" pitchFamily="34" charset="0"/>
                <a:cs typeface="Verdana" panose="020B0604030504040204" pitchFamily="34" charset="0"/>
              </a:rPr>
              <a:t>ist der Ansicht</a:t>
            </a:r>
            <a:r>
              <a:rPr lang="de-DE" noProof="0" dirty="0">
                <a:latin typeface="Verdana" panose="020B0604030504040204" pitchFamily="34" charset="0"/>
                <a:ea typeface="Verdana" panose="020B0604030504040204" pitchFamily="34" charset="0"/>
                <a:cs typeface="Verdana" panose="020B0604030504040204" pitchFamily="34" charset="0"/>
              </a:rPr>
              <a:t>, dass </a:t>
            </a:r>
            <a:r>
              <a:rPr lang="de-DE" dirty="0">
                <a:latin typeface="Verdana" panose="020B0604030504040204" pitchFamily="34" charset="0"/>
                <a:ea typeface="Verdana" panose="020B0604030504040204" pitchFamily="34" charset="0"/>
                <a:cs typeface="Verdana" panose="020B0604030504040204" pitchFamily="34" charset="0"/>
              </a:rPr>
              <a:t>ein signifikantes Risiko sowohl für das Unternehmen wie auch für die involvierten Personen besteht und möchte sicherstellen, dass das Problem für alle Parteien bestmöglich gelöst wird. </a:t>
            </a:r>
            <a:endParaRPr lang="de-DE" sz="1400" noProof="0" dirty="0"/>
          </a:p>
          <a:p>
            <a:endParaRPr lang="de-DE" sz="1400" noProof="0" dirty="0"/>
          </a:p>
          <a:p>
            <a:endParaRPr lang="de-DE" sz="1400" noProof="0" dirty="0"/>
          </a:p>
          <a:p>
            <a:pPr lvl="1"/>
            <a:endParaRPr lang="de-DE" noProof="0" dirty="0"/>
          </a:p>
          <a:p>
            <a:endParaRPr lang="de-DE" noProof="0" dirty="0"/>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37</a:t>
            </a:fld>
            <a:endParaRPr lang="en-US"/>
          </a:p>
        </p:txBody>
      </p:sp>
    </p:spTree>
    <p:extLst>
      <p:ext uri="{BB962C8B-B14F-4D97-AF65-F5344CB8AC3E}">
        <p14:creationId xmlns:p14="http://schemas.microsoft.com/office/powerpoint/2010/main" val="4110238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b="1" dirty="0">
                <a:latin typeface="Verdana" panose="020B0604030504040204" pitchFamily="34" charset="0"/>
                <a:ea typeface="Verdana" panose="020B0604030504040204" pitchFamily="34" charset="0"/>
                <a:cs typeface="Verdana" panose="020B0604030504040204" pitchFamily="34" charset="0"/>
              </a:rPr>
              <a:t>SZENARIENDISKUSSION: ZULIEFERER ZUM THEMA MENSCHENWÜRDIGE ARBEIT EINBINDEN</a:t>
            </a:r>
            <a:endParaRPr lang="de-DE" b="1" noProof="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de-DE" b="1" noProof="0" dirty="0"/>
          </a:p>
          <a:p>
            <a:r>
              <a:rPr lang="de-DE" b="1" noProof="0" dirty="0">
                <a:latin typeface="Verdana" panose="020B0604030504040204" pitchFamily="34" charset="0"/>
                <a:ea typeface="Verdana" panose="020B0604030504040204" pitchFamily="34" charset="0"/>
                <a:cs typeface="Verdana" panose="020B0604030504040204" pitchFamily="34" charset="0"/>
              </a:rPr>
              <a:t>Nachbesprechung im Plenum</a:t>
            </a:r>
          </a:p>
          <a:p>
            <a:endParaRPr lang="de-DE" sz="1200" noProof="0" dirty="0">
              <a:latin typeface="Verdana" panose="020B0604030504040204" pitchFamily="34" charset="0"/>
              <a:ea typeface="Verdana" panose="020B0604030504040204" pitchFamily="34" charset="0"/>
              <a:cs typeface="Verdana" panose="020B0604030504040204" pitchFamily="34" charset="0"/>
            </a:endParaRPr>
          </a:p>
          <a:p>
            <a:r>
              <a:rPr lang="de-DE"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Fragen für die Nachbesprechung:</a:t>
            </a:r>
            <a:endParaRPr lang="de-DE"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de-DE" noProof="0" dirty="0">
                <a:solidFill>
                  <a:schemeClr val="tx1"/>
                </a:solidFill>
                <a:latin typeface="Verdana" panose="020B0604030504040204" pitchFamily="34" charset="0"/>
                <a:ea typeface="Verdana" panose="020B0604030504040204" pitchFamily="34" charset="0"/>
                <a:cs typeface="Verdana" panose="020B0604030504040204" pitchFamily="34" charset="0"/>
              </a:rPr>
              <a:t>Welche Optionen hat das Unternehmen, </a:t>
            </a: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um die Situation zu lösen und was sind die jeweiligen Vor- und Nachteile, eingedenk der möglichen Resultate für das Unternehmen selbst und die Reinigungskräfte? </a:t>
            </a:r>
            <a:endParaRPr lang="de-DE"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endParaRPr lang="de-DE"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Den Vertrag mit der Reinigungsfirma beenden und Ersatz finden</a:t>
            </a:r>
          </a:p>
          <a:p>
            <a:pPr marL="742950" lvl="2" indent="-285750" algn="l">
              <a:lnSpc>
                <a:spcPct val="90000"/>
              </a:lnSpc>
              <a:spcBef>
                <a:spcPts val="600"/>
              </a:spcBef>
              <a:buFont typeface="Wingdings" panose="05000000000000000000" pitchFamily="2" charset="2"/>
              <a:buChar char="§"/>
            </a:pPr>
            <a:endPar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Den Fall den lokalen Behörden übergeben</a:t>
            </a:r>
          </a:p>
          <a:p>
            <a:pPr marL="742950" lvl="2" indent="-285750" algn="l">
              <a:lnSpc>
                <a:spcPct val="90000"/>
              </a:lnSpc>
              <a:spcBef>
                <a:spcPts val="600"/>
              </a:spcBef>
              <a:buFont typeface="Wingdings" panose="05000000000000000000" pitchFamily="2" charset="2"/>
              <a:buChar char="§"/>
            </a:pPr>
            <a:endPar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Mit der Reinigungsfirma zusammenarbeiten, um das Problem zu lösen</a:t>
            </a:r>
            <a:endPar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endPar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Relevante </a:t>
            </a:r>
            <a:r>
              <a:rPr lang="de-DE" sz="1600" noProof="0" dirty="0" err="1">
                <a:solidFill>
                  <a:schemeClr val="tx1"/>
                </a:solidFill>
                <a:latin typeface="Verdana" panose="020B0604030504040204" pitchFamily="34" charset="0"/>
                <a:ea typeface="Verdana" panose="020B0604030504040204" pitchFamily="34" charset="0"/>
                <a:cs typeface="Verdana" panose="020B0604030504040204" pitchFamily="34" charset="0"/>
              </a:rPr>
              <a:t>Unternehmenspolicies</a:t>
            </a:r>
            <a:r>
              <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 und –</a:t>
            </a:r>
            <a:r>
              <a:rPr lang="de-DE" sz="1600" noProof="0" dirty="0" err="1">
                <a:solidFill>
                  <a:schemeClr val="tx1"/>
                </a:solidFill>
                <a:latin typeface="Verdana" panose="020B0604030504040204" pitchFamily="34" charset="0"/>
                <a:ea typeface="Verdana" panose="020B0604030504040204" pitchFamily="34" charset="0"/>
                <a:cs typeface="Verdana" panose="020B0604030504040204" pitchFamily="34" charset="0"/>
              </a:rPr>
              <a:t>prozesse</a:t>
            </a:r>
            <a:r>
              <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 anpassen, wobei zu bedenken ist, dass dies möglicherweise ein umfassenderes Problem ist, das nicht auf diese eine Fabrik beschränkt ist</a:t>
            </a:r>
          </a:p>
          <a:p>
            <a:endParaRPr lang="de-DE" sz="1200" noProof="0" dirty="0">
              <a:solidFill>
                <a:schemeClr val="tx1"/>
              </a:solidFill>
            </a:endParaRPr>
          </a:p>
          <a:p>
            <a:endParaRPr lang="de-DE" sz="1800" noProof="0" dirty="0"/>
          </a:p>
          <a:p>
            <a:pPr lvl="1"/>
            <a:endParaRPr lang="de-DE" sz="1800" noProof="0" dirty="0"/>
          </a:p>
          <a:p>
            <a:endParaRPr lang="de-DE" sz="1800" noProof="0" dirty="0"/>
          </a:p>
          <a:p>
            <a:pPr>
              <a:spcBef>
                <a:spcPts val="0"/>
              </a:spcBef>
              <a:defRPr/>
            </a:pPr>
            <a:endParaRPr lang="de-DE" sz="1800"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38</a:t>
            </a:fld>
            <a:endParaRPr lang="en-US"/>
          </a:p>
        </p:txBody>
      </p:sp>
    </p:spTree>
    <p:extLst>
      <p:ext uri="{BB962C8B-B14F-4D97-AF65-F5344CB8AC3E}">
        <p14:creationId xmlns:p14="http://schemas.microsoft.com/office/powerpoint/2010/main" val="1848315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39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mj-lt"/>
            </a:endParaRPr>
          </a:p>
          <a:p>
            <a:endParaRPr lang="en-GB" sz="3600" dirty="0">
              <a:solidFill>
                <a:prstClr val="white"/>
              </a:solidFill>
              <a:latin typeface="+mj-lt"/>
            </a:endParaRPr>
          </a:p>
          <a:p>
            <a:endParaRPr lang="en-GB" sz="3600" dirty="0">
              <a:solidFill>
                <a:schemeClr val="bg1"/>
              </a:solidFill>
              <a:latin typeface="+mj-lt"/>
            </a:endParaRPr>
          </a:p>
          <a:p>
            <a:r>
              <a:rPr lang="en-GB" sz="3600" b="1" dirty="0" err="1">
                <a:solidFill>
                  <a:schemeClr val="bg1"/>
                </a:solidFill>
                <a:latin typeface="Verdana" panose="020B0604030504040204" pitchFamily="34" charset="0"/>
                <a:ea typeface="Verdana" panose="020B0604030504040204" pitchFamily="34" charset="0"/>
                <a:cs typeface="Verdana" panose="020B0604030504040204" pitchFamily="34" charset="0"/>
              </a:rPr>
              <a:t>Haben</a:t>
            </a:r>
            <a:r>
              <a:rPr lang="en-GB" sz="3600" b="1" dirty="0">
                <a:solidFill>
                  <a:schemeClr val="bg1"/>
                </a:solidFill>
                <a:latin typeface="Verdana" panose="020B0604030504040204" pitchFamily="34" charset="0"/>
                <a:ea typeface="Verdana" panose="020B0604030504040204" pitchFamily="34" charset="0"/>
                <a:cs typeface="Verdana" panose="020B0604030504040204" pitchFamily="34" charset="0"/>
              </a:rPr>
              <a:t> Sie </a:t>
            </a:r>
            <a:r>
              <a:rPr lang="en-GB" sz="3600" b="1" dirty="0" err="1">
                <a:solidFill>
                  <a:schemeClr val="bg1"/>
                </a:solidFill>
                <a:latin typeface="Verdana" panose="020B0604030504040204" pitchFamily="34" charset="0"/>
                <a:ea typeface="Verdana" panose="020B0604030504040204" pitchFamily="34" charset="0"/>
                <a:cs typeface="Verdana" panose="020B0604030504040204" pitchFamily="34" charset="0"/>
              </a:rPr>
              <a:t>Fragen</a:t>
            </a:r>
            <a:r>
              <a:rPr lang="en-GB" sz="36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48535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mj-lt"/>
            </a:endParaRPr>
          </a:p>
          <a:p>
            <a:endParaRPr lang="en-GB" sz="3600" dirty="0">
              <a:solidFill>
                <a:prstClr val="white"/>
              </a:solidFill>
              <a:latin typeface="+mj-lt"/>
            </a:endParaRPr>
          </a:p>
          <a:p>
            <a:r>
              <a:rPr lang="en-GB" sz="3600" b="1" dirty="0">
                <a:solidFill>
                  <a:prstClr val="white"/>
                </a:solidFill>
                <a:latin typeface="Verdana" panose="020B0604030504040204" pitchFamily="34" charset="0"/>
                <a:ea typeface="Verdana" panose="020B0604030504040204" pitchFamily="34" charset="0"/>
                <a:cs typeface="Verdana" panose="020B0604030504040204" pitchFamily="34" charset="0"/>
              </a:rPr>
              <a:t>ÜBUNG 1</a:t>
            </a:r>
          </a:p>
          <a:p>
            <a:r>
              <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rPr>
              <a:t>WARM-UP-ÜBUNGEN</a:t>
            </a:r>
          </a:p>
        </p:txBody>
      </p:sp>
    </p:spTree>
    <p:extLst>
      <p:ext uri="{BB962C8B-B14F-4D97-AF65-F5344CB8AC3E}">
        <p14:creationId xmlns:p14="http://schemas.microsoft.com/office/powerpoint/2010/main" val="3009945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6F868B-398B-42D4-B787-6340D264042D}"/>
              </a:ext>
            </a:extLst>
          </p:cNvPr>
          <p:cNvSpPr>
            <a:spLocks noGrp="1"/>
          </p:cNvSpPr>
          <p:nvPr>
            <p:ph type="body" sz="quarter" idx="10"/>
          </p:nvPr>
        </p:nvSpPr>
        <p:spPr/>
        <p:txBody>
          <a:bodyPr/>
          <a:lstStyle/>
          <a:p>
            <a:pPr marL="0" indent="0">
              <a:buNone/>
            </a:pPr>
            <a:r>
              <a:rPr lang="de-DE" sz="1600" noProof="0" dirty="0">
                <a:solidFill>
                  <a:srgbClr val="FF0000"/>
                </a:solidFill>
                <a:latin typeface="Verdana" panose="020B0604030504040204" pitchFamily="34" charset="0"/>
                <a:ea typeface="Verdana" panose="020B0604030504040204" pitchFamily="34" charset="0"/>
                <a:cs typeface="Verdana" panose="020B0604030504040204" pitchFamily="34" charset="0"/>
              </a:rPr>
              <a:t>Optional: Standardtextbausteine Ihres Unternehmens hier einfügen</a:t>
            </a:r>
          </a:p>
          <a:p>
            <a:pPr marL="0" indent="0">
              <a:buNone/>
            </a:pPr>
            <a:endParaRPr lang="de-DE" sz="1600" noProof="0" dirty="0"/>
          </a:p>
        </p:txBody>
      </p:sp>
      <p:sp>
        <p:nvSpPr>
          <p:cNvPr id="3" name="Slide Number Placeholder 2">
            <a:extLst>
              <a:ext uri="{FF2B5EF4-FFF2-40B4-BE49-F238E27FC236}">
                <a16:creationId xmlns:a16="http://schemas.microsoft.com/office/drawing/2014/main" id="{01BF4927-BD5D-4EB9-A0EF-D263AAFF2893}"/>
              </a:ext>
            </a:extLst>
          </p:cNvPr>
          <p:cNvSpPr>
            <a:spLocks noGrp="1"/>
          </p:cNvSpPr>
          <p:nvPr>
            <p:ph type="sldNum" sz="quarter" idx="4"/>
          </p:nvPr>
        </p:nvSpPr>
        <p:spPr/>
        <p:txBody>
          <a:bodyPr/>
          <a:lstStyle/>
          <a:p>
            <a:fld id="{E1C3621B-6C8A-6941-9CAD-B981455913CB}" type="slidenum">
              <a:rPr lang="en-US" smtClean="0"/>
              <a:pPr/>
              <a:t>40</a:t>
            </a:fld>
            <a:endParaRPr lang="en-US"/>
          </a:p>
        </p:txBody>
      </p:sp>
      <p:sp>
        <p:nvSpPr>
          <p:cNvPr id="4" name="Title 3">
            <a:extLst>
              <a:ext uri="{FF2B5EF4-FFF2-40B4-BE49-F238E27FC236}">
                <a16:creationId xmlns:a16="http://schemas.microsoft.com/office/drawing/2014/main" id="{76A6EE66-9071-4D98-BADD-B51E3CB9C0C1}"/>
              </a:ext>
            </a:extLst>
          </p:cNvPr>
          <p:cNvSpPr>
            <a:spLocks noGrp="1"/>
          </p:cNvSpPr>
          <p:nvPr>
            <p:ph type="ctr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Kontaktieren Sie uns</a:t>
            </a:r>
          </a:p>
        </p:txBody>
      </p:sp>
      <p:sp>
        <p:nvSpPr>
          <p:cNvPr id="5" name="Subtitle 4">
            <a:extLst>
              <a:ext uri="{FF2B5EF4-FFF2-40B4-BE49-F238E27FC236}">
                <a16:creationId xmlns:a16="http://schemas.microsoft.com/office/drawing/2014/main" id="{29D33EF1-DA48-4D86-9180-CE147C81C1F5}"/>
              </a:ext>
            </a:extLst>
          </p:cNvPr>
          <p:cNvSpPr>
            <a:spLocks noGrp="1"/>
          </p:cNvSpPr>
          <p:nvPr>
            <p:ph type="subTitle" idx="1"/>
          </p:nvPr>
        </p:nvSpPr>
        <p:spPr/>
        <p:txBody>
          <a:bodyPr/>
          <a:lstStyle/>
          <a:p>
            <a:r>
              <a:rPr lang="de-DE" noProof="0" dirty="0">
                <a:latin typeface="Verdana" panose="020B0604030504040204" pitchFamily="34" charset="0"/>
                <a:ea typeface="Verdana" panose="020B0604030504040204" pitchFamily="34" charset="0"/>
                <a:cs typeface="Verdana" panose="020B0604030504040204" pitchFamily="34" charset="0"/>
              </a:rPr>
              <a:t>Hauptkontakt einfügen:</a:t>
            </a:r>
          </a:p>
          <a:p>
            <a:endParaRPr lang="de-DE" noProof="0" dirty="0">
              <a:latin typeface="Verdana" panose="020B0604030504040204" pitchFamily="34" charset="0"/>
              <a:ea typeface="Verdana" panose="020B0604030504040204" pitchFamily="34" charset="0"/>
              <a:cs typeface="Verdana" panose="020B0604030504040204" pitchFamily="34" charset="0"/>
            </a:endParaRPr>
          </a:p>
          <a:p>
            <a:r>
              <a:rPr lang="de-DE" noProof="0" dirty="0">
                <a:latin typeface="Verdana" panose="020B0604030504040204" pitchFamily="34" charset="0"/>
                <a:ea typeface="Verdana" panose="020B0604030504040204" pitchFamily="34" charset="0"/>
                <a:cs typeface="Verdana" panose="020B0604030504040204" pitchFamily="34" charset="0"/>
              </a:rPr>
              <a:t>Name</a:t>
            </a:r>
          </a:p>
          <a:p>
            <a:r>
              <a:rPr lang="de-DE" noProof="0" dirty="0">
                <a:latin typeface="Verdana" panose="020B0604030504040204" pitchFamily="34" charset="0"/>
                <a:ea typeface="Verdana" panose="020B0604030504040204" pitchFamily="34" charset="0"/>
                <a:cs typeface="Verdana" panose="020B0604030504040204" pitchFamily="34" charset="0"/>
              </a:rPr>
              <a:t>Titel</a:t>
            </a:r>
          </a:p>
          <a:p>
            <a:r>
              <a:rPr lang="de-DE" noProof="0" dirty="0">
                <a:latin typeface="Verdana" panose="020B0604030504040204" pitchFamily="34" charset="0"/>
                <a:ea typeface="Verdana" panose="020B0604030504040204" pitchFamily="34" charset="0"/>
                <a:cs typeface="Verdana" panose="020B0604030504040204" pitchFamily="34" charset="0"/>
              </a:rPr>
              <a:t>Email</a:t>
            </a:r>
          </a:p>
          <a:p>
            <a:endParaRPr lang="de-DE" noProof="0" dirty="0"/>
          </a:p>
          <a:p>
            <a:endParaRPr lang="de-DE" noProof="0" dirty="0"/>
          </a:p>
        </p:txBody>
      </p:sp>
    </p:spTree>
    <p:extLst>
      <p:ext uri="{BB962C8B-B14F-4D97-AF65-F5344CB8AC3E}">
        <p14:creationId xmlns:p14="http://schemas.microsoft.com/office/powerpoint/2010/main" val="159624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WARM-UP-ÜBUNG #1    |  </a:t>
            </a:r>
            <a:r>
              <a:rPr lang="de-DE" sz="2800" b="1" noProof="0" dirty="0">
                <a:solidFill>
                  <a:srgbClr val="FF0000"/>
                </a:solidFill>
                <a:latin typeface="Verdana" panose="020B0604030504040204" pitchFamily="34" charset="0"/>
                <a:ea typeface="Verdana" panose="020B0604030504040204" pitchFamily="34" charset="0"/>
                <a:cs typeface="Verdana" panose="020B0604030504040204" pitchFamily="34" charset="0"/>
              </a:rPr>
              <a:t>Moderationsanleitung</a:t>
            </a:r>
            <a:endParaRPr lang="de-DE" b="1"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Ziel der Übung:</a:t>
            </a: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Teilnehmenden die “richtige Perspektive” für die Session zu eröffnen</a:t>
            </a: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Dem/der Moderator*in die Möglichkeit geben, den Wissensstand der Teilnehmenden zu menschenwürdiger Arbeit einzuschätzen</a:t>
            </a:r>
          </a:p>
          <a:p>
            <a:endParaRPr lang="de-DE" sz="1000" b="1" noProof="0" dirty="0">
              <a:latin typeface="Verdana" panose="020B0604030504040204" pitchFamily="34" charset="0"/>
              <a:ea typeface="Verdana" panose="020B0604030504040204" pitchFamily="34" charset="0"/>
              <a:cs typeface="Verdana" panose="020B0604030504040204" pitchFamily="34" charset="0"/>
            </a:endParaRPr>
          </a:p>
          <a:p>
            <a:r>
              <a:rPr lang="de-DE" b="1" noProof="0" dirty="0">
                <a:latin typeface="Verdana" panose="020B0604030504040204" pitchFamily="34" charset="0"/>
                <a:ea typeface="Verdana" panose="020B0604030504040204" pitchFamily="34" charset="0"/>
                <a:cs typeface="Verdana" panose="020B0604030504040204" pitchFamily="34" charset="0"/>
              </a:rPr>
              <a:t>Vorbereitung:</a:t>
            </a: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Die Frage steht auf einem Bildschirm oder einem Flipchart, um während der gesamten Diskussion verfügbar zu sein </a:t>
            </a:r>
            <a:r>
              <a:rPr lang="de-DE" noProof="0" dirty="0">
                <a:solidFill>
                  <a:srgbClr val="FF0000"/>
                </a:solidFill>
                <a:latin typeface="Verdana" panose="020B0604030504040204" pitchFamily="34" charset="0"/>
                <a:ea typeface="Verdana" panose="020B0604030504040204" pitchFamily="34" charset="0"/>
                <a:cs typeface="Verdana" panose="020B0604030504040204" pitchFamily="34" charset="0"/>
              </a:rPr>
              <a:t>(siehe nächste Folie)</a:t>
            </a: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Die gesamte Gruppe teilt in einem Kreis sitzend ihre Einschätzungen zu der Frage. Anwesende Personen teilen der Reihe nach einen Satz mit ihrer Reflektion. </a:t>
            </a:r>
          </a:p>
          <a:p>
            <a:pPr marL="285750" indent="-285750">
              <a:buFont typeface="Wingdings" panose="05000000000000000000" pitchFamily="2" charset="2"/>
              <a:buChar char="§"/>
            </a:pPr>
            <a:endParaRPr lang="de-DE" sz="1000" b="1" noProof="0" dirty="0">
              <a:latin typeface="Verdana" panose="020B0604030504040204" pitchFamily="34" charset="0"/>
              <a:ea typeface="Verdana" panose="020B0604030504040204" pitchFamily="34" charset="0"/>
              <a:cs typeface="Verdana" panose="020B0604030504040204" pitchFamily="34" charset="0"/>
            </a:endParaRPr>
          </a:p>
          <a:p>
            <a:r>
              <a:rPr lang="de-DE" b="1" noProof="0" dirty="0">
                <a:latin typeface="Verdana" panose="020B0604030504040204" pitchFamily="34" charset="0"/>
                <a:ea typeface="Verdana" panose="020B0604030504040204" pitchFamily="34" charset="0"/>
                <a:cs typeface="Verdana" panose="020B0604030504040204" pitchFamily="34" charset="0"/>
              </a:rPr>
              <a:t>Zeitmanagement: </a:t>
            </a: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Abhängig von der Zahl der Teilnehmenden sollten Sie 10-15 Minuten anvisieren</a:t>
            </a:r>
          </a:p>
          <a:p>
            <a:pPr marL="285750" indent="-285750">
              <a:buFont typeface="Arial" panose="020B0604020202020204" pitchFamily="34" charset="0"/>
              <a:buChar char="•"/>
            </a:pPr>
            <a:endParaRPr lang="de-DE" noProof="0" dirty="0">
              <a:latin typeface="Verdana" panose="020B0604030504040204" pitchFamily="34" charset="0"/>
              <a:ea typeface="Verdana" panose="020B0604030504040204" pitchFamily="34" charset="0"/>
              <a:cs typeface="Verdana" panose="020B0604030504040204" pitchFamily="34" charset="0"/>
            </a:endParaRPr>
          </a:p>
          <a:p>
            <a:endParaRPr lang="de-DE"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de-DE"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de-DE"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de-DE" sz="1000" b="1" noProof="0" dirty="0"/>
          </a:p>
          <a:p>
            <a:endParaRPr lang="de-DE" sz="1400" noProof="0" dirty="0"/>
          </a:p>
          <a:p>
            <a:endParaRPr lang="de-DE" sz="1400" noProof="0" dirty="0"/>
          </a:p>
          <a:p>
            <a:endParaRPr lang="de-DE" sz="1400" noProof="0" dirty="0"/>
          </a:p>
          <a:p>
            <a:pPr lvl="1"/>
            <a:endParaRPr lang="de-DE" noProof="0" dirty="0"/>
          </a:p>
          <a:p>
            <a:endParaRPr lang="de-DE" noProof="0" dirty="0"/>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5</a:t>
            </a:fld>
            <a:endParaRPr lang="en-US"/>
          </a:p>
        </p:txBody>
      </p:sp>
    </p:spTree>
    <p:extLst>
      <p:ext uri="{BB962C8B-B14F-4D97-AF65-F5344CB8AC3E}">
        <p14:creationId xmlns:p14="http://schemas.microsoft.com/office/powerpoint/2010/main" val="118630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WARM-UP-ÜBUNG #1   </a:t>
            </a: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vert="horz" lIns="91440" tIns="45720" rIns="91440" bIns="45720" numCol="1" rtlCol="0" anchor="t">
            <a:noAutofit/>
          </a:bodyPr>
          <a:lstStyle/>
          <a:p>
            <a:pPr marL="285750" indent="-285750">
              <a:buFont typeface="Arial" panose="020B0604020202020204" pitchFamily="34" charset="0"/>
              <a:buChar char="•"/>
            </a:pPr>
            <a:endParaRPr lang="de-DE" sz="4800" noProof="0" dirty="0"/>
          </a:p>
          <a:p>
            <a:pPr marL="285750" indent="-285750">
              <a:buFont typeface="Arial" panose="020B0604020202020204" pitchFamily="34" charset="0"/>
              <a:buChar char="•"/>
            </a:pPr>
            <a:endParaRPr lang="de-DE" sz="4800" noProof="0" dirty="0"/>
          </a:p>
          <a:p>
            <a:r>
              <a:rPr lang="de-DE" sz="4000" noProof="0" dirty="0">
                <a:latin typeface="Verdana" panose="020B0604030504040204" pitchFamily="34" charset="0"/>
                <a:ea typeface="Verdana" panose="020B0604030504040204" pitchFamily="34" charset="0"/>
                <a:cs typeface="Verdana" panose="020B0604030504040204" pitchFamily="34" charset="0"/>
              </a:rPr>
              <a:t>Als Einkäufer*in, wo begegnen Sie in Ihrer täglichen Arbeit möglichen Auswirkungen auf menschenwürdige Arbeit? </a:t>
            </a:r>
          </a:p>
          <a:p>
            <a:pPr marL="285750" indent="-285750">
              <a:buFont typeface="Arial" panose="020B0604020202020204" pitchFamily="34" charset="0"/>
              <a:buChar char="•"/>
            </a:pPr>
            <a:endParaRPr lang="de-DE" sz="4400" noProof="0" dirty="0"/>
          </a:p>
          <a:p>
            <a:endParaRPr lang="de-DE" sz="4400" noProof="0" dirty="0"/>
          </a:p>
          <a:p>
            <a:pPr lvl="1"/>
            <a:endParaRPr lang="de-DE" sz="4400" noProof="0" dirty="0"/>
          </a:p>
          <a:p>
            <a:endParaRPr lang="de-DE" sz="4800" noProof="0" dirty="0"/>
          </a:p>
          <a:p>
            <a:pPr>
              <a:spcBef>
                <a:spcPts val="0"/>
              </a:spcBef>
              <a:defRPr/>
            </a:pPr>
            <a:endParaRPr lang="de-DE" sz="4800"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6</a:t>
            </a:fld>
            <a:endParaRPr lang="en-US"/>
          </a:p>
        </p:txBody>
      </p:sp>
    </p:spTree>
    <p:extLst>
      <p:ext uri="{BB962C8B-B14F-4D97-AF65-F5344CB8AC3E}">
        <p14:creationId xmlns:p14="http://schemas.microsoft.com/office/powerpoint/2010/main" val="19200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WARM-UP-ÜBUNG #2   </a:t>
            </a: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vert="horz" lIns="91440" tIns="45720" rIns="91440" bIns="45720" numCol="1" rtlCol="0" anchor="t">
            <a:noAutofit/>
          </a:bodyPr>
          <a:lstStyle/>
          <a:p>
            <a:r>
              <a:rPr lang="de-DE" sz="3200" b="1" noProof="0" dirty="0">
                <a:latin typeface="Verdana" panose="020B0604030504040204" pitchFamily="34" charset="0"/>
                <a:ea typeface="Verdana" panose="020B0604030504040204" pitchFamily="34" charset="0"/>
                <a:cs typeface="Verdana" panose="020B0604030504040204" pitchFamily="34" charset="0"/>
              </a:rPr>
              <a:t>Ein gemeinsames Verständnis </a:t>
            </a:r>
            <a:r>
              <a:rPr lang="de-DE" sz="3200" b="1" dirty="0">
                <a:latin typeface="Verdana" panose="020B0604030504040204" pitchFamily="34" charset="0"/>
                <a:ea typeface="Verdana" panose="020B0604030504040204" pitchFamily="34" charset="0"/>
                <a:cs typeface="Verdana" panose="020B0604030504040204" pitchFamily="34" charset="0"/>
              </a:rPr>
              <a:t>aufbauen</a:t>
            </a:r>
          </a:p>
          <a:p>
            <a:endParaRPr lang="de-DE" sz="4800" noProof="0" dirty="0">
              <a:latin typeface="Verdana" panose="020B0604030504040204" pitchFamily="34" charset="0"/>
              <a:ea typeface="Verdana" panose="020B0604030504040204" pitchFamily="34" charset="0"/>
              <a:cs typeface="Verdana" panose="020B0604030504040204" pitchFamily="34" charset="0"/>
            </a:endParaRPr>
          </a:p>
          <a:p>
            <a:endParaRPr lang="de-DE" sz="4800" noProof="0" dirty="0">
              <a:latin typeface="Verdana" panose="020B0604030504040204" pitchFamily="34" charset="0"/>
              <a:ea typeface="Verdana" panose="020B0604030504040204" pitchFamily="34" charset="0"/>
              <a:cs typeface="Verdana" panose="020B0604030504040204" pitchFamily="34" charset="0"/>
            </a:endParaRPr>
          </a:p>
          <a:p>
            <a:r>
              <a:rPr lang="de-DE" sz="4000" noProof="0" dirty="0">
                <a:latin typeface="Verdana" panose="020B0604030504040204" pitchFamily="34" charset="0"/>
                <a:ea typeface="Verdana" panose="020B0604030504040204" pitchFamily="34" charset="0"/>
                <a:cs typeface="Verdana" panose="020B0604030504040204" pitchFamily="34" charset="0"/>
              </a:rPr>
              <a:t>Was meinen wir, wen wir von menschenwürdiger Arbeit sprechen? </a:t>
            </a:r>
            <a:endParaRPr lang="de-DE" sz="4400" noProof="0" dirty="0"/>
          </a:p>
          <a:p>
            <a:pPr marL="285750" indent="-285750">
              <a:buFont typeface="Arial" panose="020B0604020202020204" pitchFamily="34" charset="0"/>
              <a:buChar char="•"/>
            </a:pPr>
            <a:endParaRPr lang="de-DE" sz="4400" noProof="0" dirty="0"/>
          </a:p>
          <a:p>
            <a:endParaRPr lang="de-DE" sz="1400" noProof="0" dirty="0"/>
          </a:p>
          <a:p>
            <a:endParaRPr lang="de-DE" sz="1800"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1"/>
            <a:endParaRPr lang="de-DE" sz="4400" noProof="0" dirty="0"/>
          </a:p>
          <a:p>
            <a:endParaRPr lang="de-DE" sz="4800" noProof="0" dirty="0"/>
          </a:p>
          <a:p>
            <a:pPr>
              <a:spcBef>
                <a:spcPts val="0"/>
              </a:spcBef>
              <a:defRPr/>
            </a:pPr>
            <a:endParaRPr lang="de-DE" sz="4800"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C3621B-6C8A-6941-9CAD-B981455913CB}" type="slidenum">
              <a:rPr kumimoji="0" lang="en-US" sz="1000" b="0" i="0" u="none" strike="noStrike" kern="1200" cap="none" spc="0" normalizeH="0" baseline="0" noProof="0" smtClean="0">
                <a:ln>
                  <a:noFill/>
                </a:ln>
                <a:solidFill>
                  <a:prstClr val="white"/>
                </a:solidFill>
                <a:effectLst/>
                <a:uLnTx/>
                <a:uFillTx/>
                <a:latin typeface="Flama-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white"/>
              </a:solidFill>
              <a:effectLst/>
              <a:uLnTx/>
              <a:uFillTx/>
              <a:latin typeface="Flama-Book"/>
              <a:ea typeface="+mn-ea"/>
              <a:cs typeface="+mn-cs"/>
            </a:endParaRPr>
          </a:p>
        </p:txBody>
      </p:sp>
    </p:spTree>
    <p:extLst>
      <p:ext uri="{BB962C8B-B14F-4D97-AF65-F5344CB8AC3E}">
        <p14:creationId xmlns:p14="http://schemas.microsoft.com/office/powerpoint/2010/main" val="108352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WARM-UP ÜBUNG #3  |  </a:t>
            </a:r>
            <a:r>
              <a:rPr lang="de-DE" b="1" noProof="0" dirty="0">
                <a:solidFill>
                  <a:srgbClr val="FF0000"/>
                </a:solidFill>
                <a:latin typeface="Verdana" panose="020B0604030504040204" pitchFamily="34" charset="0"/>
                <a:ea typeface="Verdana" panose="020B0604030504040204" pitchFamily="34" charset="0"/>
                <a:cs typeface="Verdana" panose="020B0604030504040204" pitchFamily="34" charset="0"/>
              </a:rPr>
              <a:t>Moderationsanleitung</a:t>
            </a:r>
            <a:endParaRPr lang="de-DE" b="1" noProof="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670344" y="1269282"/>
            <a:ext cx="11077156" cy="5097208"/>
          </a:xfrm>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Ziel der Übung:</a:t>
            </a:r>
          </a:p>
          <a:p>
            <a:r>
              <a:rPr lang="de-DE" dirty="0">
                <a:latin typeface="Verdana" panose="020B0604030504040204" pitchFamily="34" charset="0"/>
                <a:ea typeface="Verdana" panose="020B0604030504040204" pitchFamily="34" charset="0"/>
                <a:cs typeface="Verdana" panose="020B0604030504040204" pitchFamily="34" charset="0"/>
              </a:rPr>
              <a:t>Teilnehmende anzuregen, ihre Erfahrungen in der Arbeit mit Zulieferbetrieben zu menschenwürdiger Arbeit zu reflektieren</a:t>
            </a:r>
            <a:endParaRPr lang="de-DE" noProof="0" dirty="0">
              <a:latin typeface="Verdana" panose="020B0604030504040204" pitchFamily="34" charset="0"/>
              <a:ea typeface="Verdana" panose="020B0604030504040204" pitchFamily="34" charset="0"/>
              <a:cs typeface="Verdana" panose="020B0604030504040204" pitchFamily="34" charset="0"/>
            </a:endParaRPr>
          </a:p>
          <a:p>
            <a:endParaRPr lang="de-DE" noProof="0" dirty="0">
              <a:latin typeface="Verdana" panose="020B0604030504040204" pitchFamily="34" charset="0"/>
              <a:ea typeface="Verdana" panose="020B0604030504040204" pitchFamily="34" charset="0"/>
              <a:cs typeface="Verdana" panose="020B0604030504040204" pitchFamily="34" charset="0"/>
            </a:endParaRPr>
          </a:p>
          <a:p>
            <a:r>
              <a:rPr lang="de-DE" b="1" noProof="0" dirty="0">
                <a:latin typeface="Verdana" panose="020B0604030504040204" pitchFamily="34" charset="0"/>
                <a:ea typeface="Verdana" panose="020B0604030504040204" pitchFamily="34" charset="0"/>
                <a:cs typeface="Verdana" panose="020B0604030504040204" pitchFamily="34" charset="0"/>
              </a:rPr>
              <a:t>Vorbereitung:</a:t>
            </a:r>
          </a:p>
          <a:p>
            <a:pPr marL="28575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Die Frage steht auf einem Bildschirm oder einem Flipchart, um während der gesamten Diskussion verfügbar zu sein </a:t>
            </a:r>
          </a:p>
          <a:p>
            <a:pPr marL="28575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Teilnehmende besprechen die Frage, entweder zu zweit oder im Plenum (abhängig von der Gruppengröße)</a:t>
            </a:r>
            <a:endParaRPr lang="de-DE" noProof="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Wenn in Zweiergruppen gearbeitet wird, werden die </a:t>
            </a:r>
            <a:r>
              <a:rPr lang="de-DE" dirty="0">
                <a:latin typeface="Verdana" panose="020B0604030504040204" pitchFamily="34" charset="0"/>
                <a:ea typeface="Verdana" panose="020B0604030504040204" pitchFamily="34" charset="0"/>
                <a:cs typeface="Verdana" panose="020B0604030504040204" pitchFamily="34" charset="0"/>
              </a:rPr>
              <a:t>Reflektionen danach mit der gesamten Gruppe geteilt</a:t>
            </a:r>
            <a:endParaRPr lang="de-DE" noProof="0" dirty="0">
              <a:latin typeface="Verdana" panose="020B0604030504040204" pitchFamily="34" charset="0"/>
              <a:ea typeface="Verdana" panose="020B0604030504040204" pitchFamily="34" charset="0"/>
              <a:cs typeface="Verdana" panose="020B0604030504040204" pitchFamily="34" charset="0"/>
            </a:endParaRPr>
          </a:p>
          <a:p>
            <a:endParaRPr lang="de-DE" sz="900" noProof="0" dirty="0">
              <a:latin typeface="Verdana" panose="020B0604030504040204" pitchFamily="34" charset="0"/>
              <a:ea typeface="Verdana" panose="020B0604030504040204" pitchFamily="34" charset="0"/>
              <a:cs typeface="Verdana" panose="020B0604030504040204" pitchFamily="34" charset="0"/>
            </a:endParaRPr>
          </a:p>
          <a:p>
            <a:r>
              <a:rPr lang="de-DE" b="1" noProof="0" dirty="0">
                <a:latin typeface="Verdana" panose="020B0604030504040204" pitchFamily="34" charset="0"/>
                <a:ea typeface="Verdana" panose="020B0604030504040204" pitchFamily="34" charset="0"/>
                <a:cs typeface="Verdana" panose="020B0604030504040204" pitchFamily="34" charset="0"/>
              </a:rPr>
              <a:t>Zeitmanagement:</a:t>
            </a:r>
          </a:p>
          <a:p>
            <a:pPr marL="285750" indent="-285750">
              <a:buFont typeface="Wingdings" panose="05000000000000000000" pitchFamily="2" charset="2"/>
              <a:buChar char="§"/>
            </a:pPr>
            <a:r>
              <a:rPr lang="de-DE" b="1" noProof="0" dirty="0">
                <a:latin typeface="Verdana" panose="020B0604030504040204" pitchFamily="34" charset="0"/>
                <a:ea typeface="Verdana" panose="020B0604030504040204" pitchFamily="34" charset="0"/>
                <a:cs typeface="Verdana" panose="020B0604030504040204" pitchFamily="34" charset="0"/>
              </a:rPr>
              <a:t>Gesamtzeit von 25 Minuten</a:t>
            </a:r>
          </a:p>
          <a:p>
            <a:pPr marL="28575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Übung wird vorgestellt und Teilnehmende teilen sich in Zweiergruppen auf, wenn erforderlich</a:t>
            </a:r>
            <a:endParaRPr lang="de-DE" noProof="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Bei Diskussion im Plenum (15-20 Minuten)</a:t>
            </a: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Bei Aufteilung in Zweierteams (5 Minuten Diskussion, </a:t>
            </a:r>
            <a:r>
              <a:rPr lang="de-DE" noProof="0" dirty="0" err="1">
                <a:latin typeface="Verdana" panose="020B0604030504040204" pitchFamily="34" charset="0"/>
                <a:ea typeface="Verdana" panose="020B0604030504040204" pitchFamily="34" charset="0"/>
                <a:cs typeface="Verdana" panose="020B0604030504040204" pitchFamily="34" charset="0"/>
              </a:rPr>
              <a:t>dan</a:t>
            </a:r>
            <a:r>
              <a:rPr lang="de-DE" dirty="0">
                <a:latin typeface="Verdana" panose="020B0604030504040204" pitchFamily="34" charset="0"/>
                <a:ea typeface="Verdana" panose="020B0604030504040204" pitchFamily="34" charset="0"/>
                <a:cs typeface="Verdana" panose="020B0604030504040204" pitchFamily="34" charset="0"/>
              </a:rPr>
              <a:t>n 15 Minuten zum Berichten an alle Teilnehmenden</a:t>
            </a:r>
            <a:r>
              <a:rPr lang="de-DE" noProof="0" dirty="0">
                <a:latin typeface="Verdana" panose="020B0604030504040204" pitchFamily="34" charset="0"/>
                <a:ea typeface="Verdana" panose="020B0604030504040204" pitchFamily="34" charset="0"/>
                <a:cs typeface="Verdana" panose="020B0604030504040204" pitchFamily="34" charset="0"/>
              </a:rPr>
              <a:t>)</a:t>
            </a:r>
            <a:endParaRPr lang="de-DE" b="1" noProof="0" dirty="0">
              <a:latin typeface="Verdana" panose="020B0604030504040204" pitchFamily="34" charset="0"/>
              <a:ea typeface="Verdana" panose="020B0604030504040204" pitchFamily="34" charset="0"/>
              <a:cs typeface="Verdana" panose="020B0604030504040204" pitchFamily="34" charset="0"/>
            </a:endParaRPr>
          </a:p>
          <a:p>
            <a:endParaRPr lang="de-DE" sz="900" b="1" noProof="0" dirty="0">
              <a:latin typeface="Verdana" panose="020B0604030504040204" pitchFamily="34" charset="0"/>
              <a:ea typeface="Verdana" panose="020B0604030504040204" pitchFamily="34" charset="0"/>
              <a:cs typeface="Verdana" panose="020B0604030504040204" pitchFamily="34" charset="0"/>
            </a:endParaRPr>
          </a:p>
          <a:p>
            <a:r>
              <a:rPr lang="de-DE" b="1" noProof="0" dirty="0">
                <a:latin typeface="Verdana" panose="020B0604030504040204" pitchFamily="34" charset="0"/>
                <a:ea typeface="Verdana" panose="020B0604030504040204" pitchFamily="34" charset="0"/>
                <a:cs typeface="Verdana" panose="020B0604030504040204" pitchFamily="34" charset="0"/>
              </a:rPr>
              <a:t>Übung </a:t>
            </a:r>
            <a:r>
              <a:rPr lang="de-DE" noProof="0" dirty="0">
                <a:solidFill>
                  <a:srgbClr val="FF0000"/>
                </a:solidFill>
                <a:latin typeface="Verdana" panose="020B0604030504040204" pitchFamily="34" charset="0"/>
                <a:ea typeface="Verdana" panose="020B0604030504040204" pitchFamily="34" charset="0"/>
                <a:cs typeface="Verdana" panose="020B0604030504040204" pitchFamily="34" charset="0"/>
              </a:rPr>
              <a:t>(siehe nächste Folie)</a:t>
            </a:r>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8</a:t>
            </a:fld>
            <a:endParaRPr lang="en-US"/>
          </a:p>
        </p:txBody>
      </p:sp>
    </p:spTree>
    <p:extLst>
      <p:ext uri="{BB962C8B-B14F-4D97-AF65-F5344CB8AC3E}">
        <p14:creationId xmlns:p14="http://schemas.microsoft.com/office/powerpoint/2010/main" val="199135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WARM-UP-ÜBUNG #3   </a:t>
            </a: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pPr>
              <a:spcAft>
                <a:spcPts val="1200"/>
              </a:spcAft>
            </a:pPr>
            <a:r>
              <a:rPr lang="de-DE" sz="3200" b="1" noProof="0" dirty="0">
                <a:latin typeface="Verdana" panose="020B0604030504040204" pitchFamily="34" charset="0"/>
                <a:ea typeface="Verdana" panose="020B0604030504040204" pitchFamily="34" charset="0"/>
                <a:cs typeface="Verdana" panose="020B0604030504040204" pitchFamily="34" charset="0"/>
              </a:rPr>
              <a:t>Diskussion:</a:t>
            </a:r>
          </a:p>
          <a:p>
            <a:pPr marL="457200" indent="-457200">
              <a:spcAft>
                <a:spcPts val="1200"/>
              </a:spcAft>
              <a:buFont typeface="Wingdings" panose="05000000000000000000" pitchFamily="2" charset="2"/>
              <a:buChar char="§"/>
            </a:pPr>
            <a:r>
              <a:rPr lang="de-DE" sz="3200" dirty="0">
                <a:latin typeface="Verdana" panose="020B0604030504040204" pitchFamily="34" charset="0"/>
                <a:ea typeface="Verdana" panose="020B0604030504040204" pitchFamily="34" charset="0"/>
                <a:cs typeface="Verdana" panose="020B0604030504040204" pitchFamily="34" charset="0"/>
              </a:rPr>
              <a:t>Welche Erfahrungen haben Sie bei der Erörterung / Verbesserung der Leistung im Hinblick auf die Gewährleistung menschenwürdiger Arbeit mit Lieferanten gemacht? </a:t>
            </a:r>
          </a:p>
          <a:p>
            <a:pPr marL="457200" indent="-457200">
              <a:spcAft>
                <a:spcPts val="1200"/>
              </a:spcAft>
              <a:buFont typeface="Wingdings" panose="05000000000000000000" pitchFamily="2" charset="2"/>
              <a:buChar char="§"/>
            </a:pPr>
            <a:r>
              <a:rPr lang="de-DE" sz="3200" noProof="0" dirty="0">
                <a:latin typeface="Verdana" panose="020B0604030504040204" pitchFamily="34" charset="0"/>
                <a:ea typeface="Verdana" panose="020B0604030504040204" pitchFamily="34" charset="0"/>
                <a:cs typeface="Verdana" panose="020B0604030504040204" pitchFamily="34" charset="0"/>
              </a:rPr>
              <a:t>Welchen </a:t>
            </a:r>
            <a:r>
              <a:rPr lang="de-DE" sz="3200" dirty="0">
                <a:latin typeface="Verdana" panose="020B0604030504040204" pitchFamily="34" charset="0"/>
                <a:ea typeface="Verdana" panose="020B0604030504040204" pitchFamily="34" charset="0"/>
                <a:cs typeface="Verdana" panose="020B0604030504040204" pitchFamily="34" charset="0"/>
              </a:rPr>
              <a:t>Herausforderungen sind Sie begegnet?</a:t>
            </a:r>
          </a:p>
          <a:p>
            <a:pPr marL="457200" indent="-457200">
              <a:spcAft>
                <a:spcPts val="1200"/>
              </a:spcAft>
              <a:buFont typeface="Wingdings" panose="05000000000000000000" pitchFamily="2" charset="2"/>
              <a:buChar char="§"/>
            </a:pPr>
            <a:r>
              <a:rPr lang="de-DE" sz="3200" noProof="0" dirty="0">
                <a:latin typeface="Verdana" panose="020B0604030504040204" pitchFamily="34" charset="0"/>
                <a:ea typeface="Verdana" panose="020B0604030504040204" pitchFamily="34" charset="0"/>
                <a:cs typeface="Verdana" panose="020B0604030504040204" pitchFamily="34" charset="0"/>
              </a:rPr>
              <a:t>Was hat funktioniert oder geholfen, Engagement zu generieren?</a:t>
            </a:r>
          </a:p>
          <a:p>
            <a:endParaRPr lang="de-DE" sz="4400" noProof="0" dirty="0"/>
          </a:p>
          <a:p>
            <a:endParaRPr lang="de-DE" sz="4400" noProof="0" dirty="0"/>
          </a:p>
          <a:p>
            <a:endParaRPr lang="de-DE" sz="4400" noProof="0" dirty="0"/>
          </a:p>
          <a:p>
            <a:pPr lvl="1"/>
            <a:endParaRPr lang="de-DE" sz="4400" noProof="0" dirty="0"/>
          </a:p>
          <a:p>
            <a:endParaRPr lang="de-DE" sz="4800" noProof="0" dirty="0"/>
          </a:p>
          <a:p>
            <a:pPr>
              <a:spcBef>
                <a:spcPts val="0"/>
              </a:spcBef>
              <a:defRPr/>
            </a:pPr>
            <a:endParaRPr lang="de-DE" sz="4800"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9</a:t>
            </a:fld>
            <a:endParaRPr lang="en-US"/>
          </a:p>
        </p:txBody>
      </p:sp>
    </p:spTree>
    <p:extLst>
      <p:ext uri="{BB962C8B-B14F-4D97-AF65-F5344CB8AC3E}">
        <p14:creationId xmlns:p14="http://schemas.microsoft.com/office/powerpoint/2010/main" val="3668822689"/>
      </p:ext>
    </p:extLst>
  </p:cSld>
  <p:clrMapOvr>
    <a:masterClrMapping/>
  </p:clrMapOvr>
</p:sld>
</file>

<file path=ppt/theme/theme1.xml><?xml version="1.0" encoding="utf-8"?>
<a:theme xmlns:a="http://schemas.openxmlformats.org/drawingml/2006/main" name="GC Master">
  <a:themeElements>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fontScheme name="Custom 1">
      <a:majorFont>
        <a:latin typeface="Flama Extrabold"/>
        <a:ea typeface=""/>
        <a:cs typeface=""/>
      </a:majorFont>
      <a:minorFont>
        <a:latin typeface="Flama-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2.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3.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5f3abbb-df1f-4ea0-933d-89a9c2bdddc2">
      <UserInfo>
        <DisplayName>Hannah Temple</DisplayName>
        <AccountId>44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F0BA34F90323418F3B8C35A57E29AF" ma:contentTypeVersion="8" ma:contentTypeDescription="Create a new document." ma:contentTypeScope="" ma:versionID="36863d6c968221ecd2e10b0fd85b393d">
  <xsd:schema xmlns:xsd="http://www.w3.org/2001/XMLSchema" xmlns:xs="http://www.w3.org/2001/XMLSchema" xmlns:p="http://schemas.microsoft.com/office/2006/metadata/properties" xmlns:ns2="489e4146-91a4-4d86-a90b-6678e58f25de" xmlns:ns3="c5f3abbb-df1f-4ea0-933d-89a9c2bdddc2" targetNamespace="http://schemas.microsoft.com/office/2006/metadata/properties" ma:root="true" ma:fieldsID="ce13a6e70edb84675e5a82fd28f02db4" ns2:_="" ns3:_="">
    <xsd:import namespace="489e4146-91a4-4d86-a90b-6678e58f25de"/>
    <xsd:import namespace="c5f3abbb-df1f-4ea0-933d-89a9c2bddd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e4146-91a4-4d86-a90b-6678e58f2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f3abbb-df1f-4ea0-933d-89a9c2bdddc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EF7FD5-FE77-49D9-9311-BEB0BF69D7AD}">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489e4146-91a4-4d86-a90b-6678e58f25de"/>
    <ds:schemaRef ds:uri="http://purl.org/dc/terms/"/>
    <ds:schemaRef ds:uri="http://schemas.openxmlformats.org/package/2006/metadata/core-properties"/>
    <ds:schemaRef ds:uri="http://purl.org/dc/dcmitype/"/>
    <ds:schemaRef ds:uri="c5f3abbb-df1f-4ea0-933d-89a9c2bdddc2"/>
    <ds:schemaRef ds:uri="http://www.w3.org/XML/1998/namespace"/>
  </ds:schemaRefs>
</ds:datastoreItem>
</file>

<file path=customXml/itemProps2.xml><?xml version="1.0" encoding="utf-8"?>
<ds:datastoreItem xmlns:ds="http://schemas.openxmlformats.org/officeDocument/2006/customXml" ds:itemID="{A63A67B1-082E-44B7-9C0C-D570F0B33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e4146-91a4-4d86-a90b-6678e58f25de"/>
    <ds:schemaRef ds:uri="c5f3abbb-df1f-4ea0-933d-89a9c2bdd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52DAB8-F2D6-402F-84B0-FFB142D1B9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7134</Words>
  <Application>Microsoft Office PowerPoint</Application>
  <PresentationFormat>Breitbild</PresentationFormat>
  <Paragraphs>763</Paragraphs>
  <Slides>40</Slides>
  <Notes>34</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40</vt:i4>
      </vt:variant>
    </vt:vector>
  </HeadingPairs>
  <TitlesOfParts>
    <vt:vector size="52" baseType="lpstr">
      <vt:lpstr>Arial</vt:lpstr>
      <vt:lpstr>Calibri</vt:lpstr>
      <vt:lpstr>Flama</vt:lpstr>
      <vt:lpstr>Flama Extrabold</vt:lpstr>
      <vt:lpstr>Flama-Book</vt:lpstr>
      <vt:lpstr>Flama-Extrabold</vt:lpstr>
      <vt:lpstr>Flama-Light</vt:lpstr>
      <vt:lpstr>Symbol</vt:lpstr>
      <vt:lpstr>Times New Roman</vt:lpstr>
      <vt:lpstr>Verdana</vt:lpstr>
      <vt:lpstr>Wingdings</vt:lpstr>
      <vt:lpstr>GC Master</vt:lpstr>
      <vt:lpstr>NACHHALTIGKEIT IM EINKAUF: TOOLKIT FÜR MENSCHENWÜRDIGE ARBEIT   LEITFADEN FÜR MODERATOR*INNEN (TRAININGSÜBUNGEN)</vt:lpstr>
      <vt:lpstr>ÜBER DAS SCHULUNGSPAKET| Mit Moderationsanleitung</vt:lpstr>
      <vt:lpstr>INHALT Mit Moderationsanleitung</vt:lpstr>
      <vt:lpstr>PowerPoint-Präsentation</vt:lpstr>
      <vt:lpstr>WARM-UP-ÜBUNG #1    |  Moderationsanleitung</vt:lpstr>
      <vt:lpstr>WARM-UP-ÜBUNG #1   </vt:lpstr>
      <vt:lpstr>WARM-UP-ÜBUNG #2   </vt:lpstr>
      <vt:lpstr>WARM-UP ÜBUNG #3  |  Moderationsanleitung</vt:lpstr>
      <vt:lpstr>WARM-UP-ÜBUNG #3   </vt:lpstr>
      <vt:lpstr>PowerPoint-Präsentation</vt:lpstr>
      <vt:lpstr>WARUM IST ES WICHTIG, MENSCHENWÜRDIGE ARBEIT FÜR ALLE ZU UNTERSTÜTZEN? |  Moderationsanleitung </vt:lpstr>
      <vt:lpstr>WARUM IST ES WICHTIG, MENSCHENWÜRDIGE ARBEIT FÜR ALLE ZU UNTERSTÜTZEN?</vt:lpstr>
      <vt:lpstr>ZUSAMMENFASSUNG: Menschenwürdige arbeit: Warum ist das wichtig?</vt:lpstr>
      <vt:lpstr>PowerPoint-Präsentation</vt:lpstr>
      <vt:lpstr>PowerPoint-Präsentation</vt:lpstr>
      <vt:lpstr>PowerPoint-Präsentation</vt:lpstr>
      <vt:lpstr>Was ist die Verantwortung Ihres Unternehmens? </vt:lpstr>
      <vt:lpstr>Wie können wir Risiken identifizieren?</vt:lpstr>
      <vt:lpstr>WAS SIND DIE LIMITATIONEN VON COMPLIANCE-BASIERTEN ANSÄTZEN IN BEZUG AUF DAS VERSTEHEN VON RISIKEN?</vt:lpstr>
      <vt:lpstr>WARUM IST ES WICHTIG, MENSCHENWÜRDIGE ARBEIT FÜR ALLE ZU UNTERSTÜTZEN?</vt:lpstr>
      <vt:lpstr>PowerPoint-Präsentation</vt:lpstr>
      <vt:lpstr>PRINZIPIEN FÜR ENGAGEMENT UND DIALOG ANWENDEN | Moderationsanleitung</vt:lpstr>
      <vt:lpstr>PRINZIPIEN FÜR ENGAGEMENT UND DIALOG ANWENDEN | Mit Moderationsanleitung</vt:lpstr>
      <vt:lpstr>Zusammenfassung: Weshalb braucht es engagement und dialog?</vt:lpstr>
      <vt:lpstr>PowerPoint-Präsentation</vt:lpstr>
      <vt:lpstr>PRINZIPIEN FÜR ENGAGEMENT UND DIALOG</vt:lpstr>
      <vt:lpstr>WESHALB SIND ENGAGEMENT UND DIALOG WICHTIG?</vt:lpstr>
      <vt:lpstr>PowerPoint-Präsentation</vt:lpstr>
      <vt:lpstr>PEER COACHING: DILEMMATA IN BEZUG AUF MENSCHENWÜRDIGE ARBEIT LÖSEN| Moderationsanleitung</vt:lpstr>
      <vt:lpstr>PEER COACHING: DILEMMATA IN BEZUG AUF MENSCHENWÜRDIGE ARBEIT LÖSEN</vt:lpstr>
      <vt:lpstr>PEER COACHING: DILEMMATA IN BEZUG AUF MENSCHENWÜRDIGE ARBEIT LÖSEN </vt:lpstr>
      <vt:lpstr>PEER COACHING: DILEMMATA IN BEZUG AUF MENSCHENWÜRDIGE ARBEIT LÖSEN | Moderationsanleitung</vt:lpstr>
      <vt:lpstr>PEER COACHING: DILEMMATA IN BEZUG AUF MENSCHENWÜRDIGE ARBEIT LÖSEN | Moderationsanleitung</vt:lpstr>
      <vt:lpstr>PowerPoint-Präsentation</vt:lpstr>
      <vt:lpstr>SZENARIENDISKUSSION: ZULIEFERER ZUM THEMA MENSCHENWÜRDIGE ARBEIT EINBINDEN| Moderationsanleitung</vt:lpstr>
      <vt:lpstr>SZENARIENDISKUSSION: ZULIEFERER ZUM THEMA MENSCHENWÜRDIGE ARBEIT EINBINDEN</vt:lpstr>
      <vt:lpstr>SZENARIENDISKUSSION: ZULIEFERER ZUM THEMA MENSCHENWÜRDIGE ARBEIT EINBINDEN</vt:lpstr>
      <vt:lpstr>SZENARIENDISKUSSION: ZULIEFERER ZUM THEMA MENSCHENWÜRDIGE ARBEIT EINBINDEN</vt:lpstr>
      <vt:lpstr>PowerPoint-Präsentation</vt:lpstr>
      <vt:lpstr>Kontaktieren Sie uns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GLOBAL COMPACT  GENERIC TEMPLATE TEMPLATE ONE</dc:title>
  <dc:creator>UN Global Compact</dc:creator>
  <cp:lastModifiedBy>Curtze, Laura GIZ</cp:lastModifiedBy>
  <cp:revision>197</cp:revision>
  <dcterms:modified xsi:type="dcterms:W3CDTF">2020-11-10T15:31:14Z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0x01010033F0BA34F90323418F3B8C35A57E29AF</vt:lpwstr>
  </property>
  <property fmtid="{D5CDD505-2E9C-101B-9397-08002B2CF9AE}" pid="3" name="AuthorIds_UIVersion_18944">
    <vt:lpwstr>16</vt:lpwstr>
  </property>
  <property fmtid="{D5CDD505-2E9C-101B-9397-08002B2CF9AE}" pid="4" name="AuthorIds_UIVersion_36864">
    <vt:lpwstr>16</vt:lpwstr>
  </property>
  <property fmtid="{D5CDD505-2E9C-101B-9397-08002B2CF9AE}" pid="5" name="AuthorIds_UIVersion_15872">
    <vt:lpwstr>6</vt:lpwstr>
  </property>
</Properties>
</file>