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handoutMasterIdLst>
    <p:handoutMasterId r:id="rId46"/>
  </p:handoutMasterIdLst>
  <p:sldIdLst>
    <p:sldId id="257" r:id="rId5"/>
    <p:sldId id="5472" r:id="rId6"/>
    <p:sldId id="5521" r:id="rId7"/>
    <p:sldId id="5522" r:id="rId8"/>
    <p:sldId id="5512" r:id="rId9"/>
    <p:sldId id="5513" r:id="rId10"/>
    <p:sldId id="5518" r:id="rId11"/>
    <p:sldId id="5492" r:id="rId12"/>
    <p:sldId id="5514" r:id="rId13"/>
    <p:sldId id="5523" r:id="rId14"/>
    <p:sldId id="5494" r:id="rId15"/>
    <p:sldId id="5496" r:id="rId16"/>
    <p:sldId id="5528" r:id="rId17"/>
    <p:sldId id="270" r:id="rId18"/>
    <p:sldId id="5520" r:id="rId19"/>
    <p:sldId id="5497" r:id="rId20"/>
    <p:sldId id="5499" r:id="rId21"/>
    <p:sldId id="5503" r:id="rId22"/>
    <p:sldId id="5519" r:id="rId23"/>
    <p:sldId id="5501" r:id="rId24"/>
    <p:sldId id="5524" r:id="rId25"/>
    <p:sldId id="5485" r:id="rId26"/>
    <p:sldId id="5508" r:id="rId27"/>
    <p:sldId id="5529" r:id="rId28"/>
    <p:sldId id="5502" r:id="rId29"/>
    <p:sldId id="5506" r:id="rId30"/>
    <p:sldId id="5507" r:id="rId31"/>
    <p:sldId id="5525" r:id="rId32"/>
    <p:sldId id="5510" r:id="rId33"/>
    <p:sldId id="5475" r:id="rId34"/>
    <p:sldId id="263" r:id="rId35"/>
    <p:sldId id="5476" r:id="rId36"/>
    <p:sldId id="5477" r:id="rId37"/>
    <p:sldId id="5526" r:id="rId38"/>
    <p:sldId id="5478" r:id="rId39"/>
    <p:sldId id="5479" r:id="rId40"/>
    <p:sldId id="5480" r:id="rId41"/>
    <p:sldId id="5481" r:id="rId42"/>
    <p:sldId id="5527" r:id="rId43"/>
    <p:sldId id="292"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ki Nattero" initials="MN" lastIdx="1" clrIdx="0">
    <p:extLst/>
  </p:cmAuthor>
  <p:cmAuthor id="2" name="Tilly Mcintosh" initials="TM" lastIdx="2" clrIdx="1">
    <p:extLst/>
  </p:cmAuthor>
  <p:cmAuthor id="3" name="Carolin Seeger" initials="CS" lastIdx="9" clrIdx="2">
    <p:extLst/>
  </p:cmAuthor>
  <p:cmAuthor id="4" name="Nora Boeggemann" initials="NB" lastIdx="8"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8C0545-69A6-A540-B0D7-E3AAC5E781F8}" v="4" dt="2019-04-04T14:40:34.0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5" autoAdjust="0"/>
    <p:restoredTop sz="91931" autoAdjust="0"/>
  </p:normalViewPr>
  <p:slideViewPr>
    <p:cSldViewPr snapToGrid="0" snapToObjects="1">
      <p:cViewPr>
        <p:scale>
          <a:sx n="100" d="100"/>
          <a:sy n="100" d="100"/>
        </p:scale>
        <p:origin x="-2652" y="-124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ki Nattero" userId="3e85fe38-bd41-44a7-9fed-222d013f035e" providerId="ADAL" clId="{DACB1BBB-BDDD-1A41-BADA-7CB359831C33}"/>
    <pc:docChg chg="undo redo custSel addSld delSld modSld">
      <pc:chgData name="Meki Nattero" userId="3e85fe38-bd41-44a7-9fed-222d013f035e" providerId="ADAL" clId="{DACB1BBB-BDDD-1A41-BADA-7CB359831C33}" dt="2019-02-26T10:31:34.063" v="749" actId="20577"/>
      <pc:docMkLst>
        <pc:docMk/>
      </pc:docMkLst>
      <pc:sldChg chg="addCm delCm">
        <pc:chgData name="Meki Nattero" userId="3e85fe38-bd41-44a7-9fed-222d013f035e" providerId="ADAL" clId="{DACB1BBB-BDDD-1A41-BADA-7CB359831C33}" dt="2019-02-22T13:44:14.259" v="727" actId="1592"/>
        <pc:sldMkLst>
          <pc:docMk/>
          <pc:sldMk cId="236672834" sldId="263"/>
        </pc:sldMkLst>
      </pc:sldChg>
      <pc:sldChg chg="delCm">
        <pc:chgData name="Meki Nattero" userId="3e85fe38-bd41-44a7-9fed-222d013f035e" providerId="ADAL" clId="{DACB1BBB-BDDD-1A41-BADA-7CB359831C33}" dt="2019-02-22T13:45:18.753" v="728" actId="1592"/>
        <pc:sldMkLst>
          <pc:docMk/>
          <pc:sldMk cId="1848315014" sldId="5481"/>
        </pc:sldMkLst>
      </pc:sldChg>
      <pc:sldChg chg="delCm">
        <pc:chgData name="Meki Nattero" userId="3e85fe38-bd41-44a7-9fed-222d013f035e" providerId="ADAL" clId="{DACB1BBB-BDDD-1A41-BADA-7CB359831C33}" dt="2019-02-22T13:45:52.944" v="729" actId="1592"/>
        <pc:sldMkLst>
          <pc:docMk/>
          <pc:sldMk cId="2286221296" sldId="5499"/>
        </pc:sldMkLst>
      </pc:sldChg>
      <pc:sldChg chg="delCm modCm">
        <pc:chgData name="Meki Nattero" userId="3e85fe38-bd41-44a7-9fed-222d013f035e" providerId="ADAL" clId="{DACB1BBB-BDDD-1A41-BADA-7CB359831C33}" dt="2019-02-22T13:22:51.259" v="1" actId="1592"/>
        <pc:sldMkLst>
          <pc:docMk/>
          <pc:sldMk cId="192005479" sldId="5513"/>
        </pc:sldMkLst>
      </pc:sldChg>
      <pc:sldChg chg="addSp delSp modSp add addCm delCm modNotesTx">
        <pc:chgData name="Meki Nattero" userId="3e85fe38-bd41-44a7-9fed-222d013f035e" providerId="ADAL" clId="{DACB1BBB-BDDD-1A41-BADA-7CB359831C33}" dt="2019-02-26T10:31:34.063" v="749" actId="20577"/>
        <pc:sldMkLst>
          <pc:docMk/>
          <pc:sldMk cId="3770917844" sldId="5519"/>
        </pc:sldMkLst>
        <pc:spChg chg="del">
          <ac:chgData name="Meki Nattero" userId="3e85fe38-bd41-44a7-9fed-222d013f035e" providerId="ADAL" clId="{DACB1BBB-BDDD-1A41-BADA-7CB359831C33}" dt="2019-02-22T13:34:08.665" v="134" actId="478"/>
          <ac:spMkLst>
            <pc:docMk/>
            <pc:sldMk cId="3770917844" sldId="5519"/>
            <ac:spMk id="2" creationId="{1704758D-7CA8-8E4D-B68F-A1E20E120701}"/>
          </ac:spMkLst>
        </pc:spChg>
        <pc:spChg chg="mod">
          <ac:chgData name="Meki Nattero" userId="3e85fe38-bd41-44a7-9fed-222d013f035e" providerId="ADAL" clId="{DACB1BBB-BDDD-1A41-BADA-7CB359831C33}" dt="2019-02-26T10:31:34.063" v="749" actId="20577"/>
          <ac:spMkLst>
            <pc:docMk/>
            <pc:sldMk cId="3770917844" sldId="5519"/>
            <ac:spMk id="3" creationId="{E0F2C228-F6B8-4F7E-AE36-1D98579B9364}"/>
          </ac:spMkLst>
        </pc:spChg>
        <pc:spChg chg="add mod">
          <ac:chgData name="Meki Nattero" userId="3e85fe38-bd41-44a7-9fed-222d013f035e" providerId="ADAL" clId="{DACB1BBB-BDDD-1A41-BADA-7CB359831C33}" dt="2019-02-22T13:39:11.379" v="422" actId="1076"/>
          <ac:spMkLst>
            <pc:docMk/>
            <pc:sldMk cId="3770917844" sldId="5519"/>
            <ac:spMk id="5" creationId="{75638C94-FAFB-2D4C-877B-07C944C5D326}"/>
          </ac:spMkLst>
        </pc:spChg>
        <pc:spChg chg="mod">
          <ac:chgData name="Meki Nattero" userId="3e85fe38-bd41-44a7-9fed-222d013f035e" providerId="ADAL" clId="{DACB1BBB-BDDD-1A41-BADA-7CB359831C33}" dt="2019-02-22T13:35:54.316" v="232" actId="20577"/>
          <ac:spMkLst>
            <pc:docMk/>
            <pc:sldMk cId="3770917844" sldId="5519"/>
            <ac:spMk id="9" creationId="{0F3FB9AB-78EC-6541-A51D-D479FF722DC6}"/>
          </ac:spMkLst>
        </pc:spChg>
      </pc:sldChg>
    </pc:docChg>
  </pc:docChgLst>
  <pc:docChgLst>
    <pc:chgData name="Carolin Seeger" userId="b59ce50a-7fa7-4e3b-97b6-15d1bab758a2" providerId="ADAL" clId="{9F8C0545-69A6-A540-B0D7-E3AAC5E781F8}"/>
    <pc:docChg chg="custSel modSld">
      <pc:chgData name="Carolin Seeger" userId="b59ce50a-7fa7-4e3b-97b6-15d1bab758a2" providerId="ADAL" clId="{9F8C0545-69A6-A540-B0D7-E3AAC5E781F8}" dt="2019-04-04T14:39:49.855" v="29" actId="20577"/>
      <pc:docMkLst>
        <pc:docMk/>
      </pc:docMkLst>
      <pc:sldChg chg="modSp">
        <pc:chgData name="Carolin Seeger" userId="b59ce50a-7fa7-4e3b-97b6-15d1bab758a2" providerId="ADAL" clId="{9F8C0545-69A6-A540-B0D7-E3AAC5E781F8}" dt="2019-04-03T17:20:45.397" v="9" actId="20577"/>
        <pc:sldMkLst>
          <pc:docMk/>
          <pc:sldMk cId="2225977376" sldId="270"/>
        </pc:sldMkLst>
        <pc:spChg chg="mod">
          <ac:chgData name="Carolin Seeger" userId="b59ce50a-7fa7-4e3b-97b6-15d1bab758a2" providerId="ADAL" clId="{9F8C0545-69A6-A540-B0D7-E3AAC5E781F8}" dt="2019-04-03T17:20:45.397" v="9" actId="20577"/>
          <ac:spMkLst>
            <pc:docMk/>
            <pc:sldMk cId="2225977376" sldId="270"/>
            <ac:spMk id="5" creationId="{297AC081-21FE-4966-AC60-18194F2084C1}"/>
          </ac:spMkLst>
        </pc:spChg>
      </pc:sldChg>
      <pc:sldChg chg="modSp">
        <pc:chgData name="Carolin Seeger" userId="b59ce50a-7fa7-4e3b-97b6-15d1bab758a2" providerId="ADAL" clId="{9F8C0545-69A6-A540-B0D7-E3AAC5E781F8}" dt="2019-04-03T17:23:16.424" v="25" actId="20577"/>
        <pc:sldMkLst>
          <pc:docMk/>
          <pc:sldMk cId="2163209035" sldId="5503"/>
        </pc:sldMkLst>
        <pc:spChg chg="mod">
          <ac:chgData name="Carolin Seeger" userId="b59ce50a-7fa7-4e3b-97b6-15d1bab758a2" providerId="ADAL" clId="{9F8C0545-69A6-A540-B0D7-E3AAC5E781F8}" dt="2019-04-03T17:23:16.424" v="25" actId="20577"/>
          <ac:spMkLst>
            <pc:docMk/>
            <pc:sldMk cId="2163209035" sldId="5503"/>
            <ac:spMk id="5" creationId="{297AC081-21FE-4966-AC60-18194F2084C1}"/>
          </ac:spMkLst>
        </pc:spChg>
      </pc:sldChg>
      <pc:sldChg chg="modSp addCm modCm">
        <pc:chgData name="Carolin Seeger" userId="b59ce50a-7fa7-4e3b-97b6-15d1bab758a2" providerId="ADAL" clId="{9F8C0545-69A6-A540-B0D7-E3AAC5E781F8}" dt="2019-04-04T14:39:49.855" v="29" actId="20577"/>
        <pc:sldMkLst>
          <pc:docMk/>
          <pc:sldMk cId="3770917844" sldId="5519"/>
        </pc:sldMkLst>
        <pc:spChg chg="mod">
          <ac:chgData name="Carolin Seeger" userId="b59ce50a-7fa7-4e3b-97b6-15d1bab758a2" providerId="ADAL" clId="{9F8C0545-69A6-A540-B0D7-E3AAC5E781F8}" dt="2019-04-04T14:39:49.855" v="29" actId="20577"/>
          <ac:spMkLst>
            <pc:docMk/>
            <pc:sldMk cId="3770917844" sldId="5519"/>
            <ac:spMk id="3" creationId="{E0F2C228-F6B8-4F7E-AE36-1D98579B9364}"/>
          </ac:spMkLst>
        </pc:spChg>
      </pc:sldChg>
    </pc:docChg>
  </pc:docChgLst>
  <pc:docChgLst>
    <pc:chgData name="Nora Boeggemann" userId="fcd40576-3af5-45e8-8cec-1125987de7d6" providerId="ADAL" clId="{82350BF7-39CC-49EB-A017-67DAED43C5BA}"/>
    <pc:docChg chg="custSel addSld delSld modSld sldOrd">
      <pc:chgData name="Nora Boeggemann" userId="fcd40576-3af5-45e8-8cec-1125987de7d6" providerId="ADAL" clId="{82350BF7-39CC-49EB-A017-67DAED43C5BA}" dt="2019-02-18T14:26:06.971" v="947" actId="207"/>
      <pc:docMkLst>
        <pc:docMk/>
      </pc:docMkLst>
      <pc:sldChg chg="modSp">
        <pc:chgData name="Nora Boeggemann" userId="fcd40576-3af5-45e8-8cec-1125987de7d6" providerId="ADAL" clId="{82350BF7-39CC-49EB-A017-67DAED43C5BA}" dt="2019-02-18T13:48:18.670" v="344" actId="207"/>
        <pc:sldMkLst>
          <pc:docMk/>
          <pc:sldMk cId="2358294239" sldId="257"/>
        </pc:sldMkLst>
        <pc:spChg chg="mod">
          <ac:chgData name="Nora Boeggemann" userId="fcd40576-3af5-45e8-8cec-1125987de7d6" providerId="ADAL" clId="{82350BF7-39CC-49EB-A017-67DAED43C5BA}" dt="2019-02-18T13:48:18.670" v="344" actId="207"/>
          <ac:spMkLst>
            <pc:docMk/>
            <pc:sldMk cId="2358294239" sldId="257"/>
            <ac:spMk id="2" creationId="{F0C92F5A-5450-4898-8300-BFA88083D27C}"/>
          </ac:spMkLst>
        </pc:spChg>
      </pc:sldChg>
      <pc:sldChg chg="modSp">
        <pc:chgData name="Nora Boeggemann" userId="fcd40576-3af5-45e8-8cec-1125987de7d6" providerId="ADAL" clId="{82350BF7-39CC-49EB-A017-67DAED43C5BA}" dt="2019-02-18T12:55:31.833" v="313" actId="113"/>
        <pc:sldMkLst>
          <pc:docMk/>
          <pc:sldMk cId="3105679561" sldId="259"/>
        </pc:sldMkLst>
        <pc:spChg chg="mod">
          <ac:chgData name="Nora Boeggemann" userId="fcd40576-3af5-45e8-8cec-1125987de7d6" providerId="ADAL" clId="{82350BF7-39CC-49EB-A017-67DAED43C5BA}" dt="2019-02-18T12:55:31.833" v="313" actId="113"/>
          <ac:spMkLst>
            <pc:docMk/>
            <pc:sldMk cId="3105679561" sldId="259"/>
            <ac:spMk id="2" creationId="{EA31D090-A2D8-4C93-8BCF-E22393EC2E94}"/>
          </ac:spMkLst>
        </pc:spChg>
      </pc:sldChg>
      <pc:sldChg chg="modSp">
        <pc:chgData name="Nora Boeggemann" userId="fcd40576-3af5-45e8-8cec-1125987de7d6" providerId="ADAL" clId="{82350BF7-39CC-49EB-A017-67DAED43C5BA}" dt="2019-02-18T14:25:20.209" v="888" actId="113"/>
        <pc:sldMkLst>
          <pc:docMk/>
          <pc:sldMk cId="236672834" sldId="263"/>
        </pc:sldMkLst>
        <pc:spChg chg="mod">
          <ac:chgData name="Nora Boeggemann" userId="fcd40576-3af5-45e8-8cec-1125987de7d6" providerId="ADAL" clId="{82350BF7-39CC-49EB-A017-67DAED43C5BA}" dt="2019-02-18T14:25:20.209" v="888" actId="113"/>
          <ac:spMkLst>
            <pc:docMk/>
            <pc:sldMk cId="236672834" sldId="263"/>
            <ac:spMk id="3" creationId="{E0F2C228-F6B8-4F7E-AE36-1D98579B9364}"/>
          </ac:spMkLst>
        </pc:spChg>
      </pc:sldChg>
      <pc:sldChg chg="modSp">
        <pc:chgData name="Nora Boeggemann" userId="fcd40576-3af5-45e8-8cec-1125987de7d6" providerId="ADAL" clId="{82350BF7-39CC-49EB-A017-67DAED43C5BA}" dt="2019-02-18T14:21:21.322" v="714"/>
        <pc:sldMkLst>
          <pc:docMk/>
          <pc:sldMk cId="3846698928" sldId="5472"/>
        </pc:sldMkLst>
        <pc:spChg chg="mod">
          <ac:chgData name="Nora Boeggemann" userId="fcd40576-3af5-45e8-8cec-1125987de7d6" providerId="ADAL" clId="{82350BF7-39CC-49EB-A017-67DAED43C5BA}" dt="2019-02-18T14:21:21.322" v="714"/>
          <ac:spMkLst>
            <pc:docMk/>
            <pc:sldMk cId="3846698928" sldId="5472"/>
            <ac:spMk id="2" creationId="{B05DA20E-113A-4B51-9A2F-4A00430C5838}"/>
          </ac:spMkLst>
        </pc:spChg>
      </pc:sldChg>
      <pc:sldChg chg="modSp">
        <pc:chgData name="Nora Boeggemann" userId="fcd40576-3af5-45e8-8cec-1125987de7d6" providerId="ADAL" clId="{82350BF7-39CC-49EB-A017-67DAED43C5BA}" dt="2019-02-18T11:34:55.615" v="189" actId="207"/>
        <pc:sldMkLst>
          <pc:docMk/>
          <pc:sldMk cId="2763655901" sldId="5476"/>
        </pc:sldMkLst>
        <pc:spChg chg="mod">
          <ac:chgData name="Nora Boeggemann" userId="fcd40576-3af5-45e8-8cec-1125987de7d6" providerId="ADAL" clId="{82350BF7-39CC-49EB-A017-67DAED43C5BA}" dt="2019-02-18T11:34:55.615" v="189" actId="207"/>
          <ac:spMkLst>
            <pc:docMk/>
            <pc:sldMk cId="2763655901" sldId="5476"/>
            <ac:spMk id="2" creationId="{B05DA20E-113A-4B51-9A2F-4A00430C5838}"/>
          </ac:spMkLst>
        </pc:spChg>
      </pc:sldChg>
      <pc:sldChg chg="modSp">
        <pc:chgData name="Nora Boeggemann" userId="fcd40576-3af5-45e8-8cec-1125987de7d6" providerId="ADAL" clId="{82350BF7-39CC-49EB-A017-67DAED43C5BA}" dt="2019-02-18T14:18:47.489" v="635" actId="207"/>
        <pc:sldMkLst>
          <pc:docMk/>
          <pc:sldMk cId="1855234368" sldId="5477"/>
        </pc:sldMkLst>
        <pc:spChg chg="mod">
          <ac:chgData name="Nora Boeggemann" userId="fcd40576-3af5-45e8-8cec-1125987de7d6" providerId="ADAL" clId="{82350BF7-39CC-49EB-A017-67DAED43C5BA}" dt="2019-02-18T14:18:47.489" v="635" actId="207"/>
          <ac:spMkLst>
            <pc:docMk/>
            <pc:sldMk cId="1855234368" sldId="5477"/>
            <ac:spMk id="2" creationId="{B05DA20E-113A-4B51-9A2F-4A00430C5838}"/>
          </ac:spMkLst>
        </pc:spChg>
      </pc:sldChg>
      <pc:sldChg chg="modSp">
        <pc:chgData name="Nora Boeggemann" userId="fcd40576-3af5-45e8-8cec-1125987de7d6" providerId="ADAL" clId="{82350BF7-39CC-49EB-A017-67DAED43C5BA}" dt="2019-02-18T14:25:35.348" v="896" actId="20577"/>
        <pc:sldMkLst>
          <pc:docMk/>
          <pc:sldMk cId="3118216938" sldId="5478"/>
        </pc:sldMkLst>
        <pc:spChg chg="mod">
          <ac:chgData name="Nora Boeggemann" userId="fcd40576-3af5-45e8-8cec-1125987de7d6" providerId="ADAL" clId="{82350BF7-39CC-49EB-A017-67DAED43C5BA}" dt="2019-02-18T14:25:35.348" v="896" actId="20577"/>
          <ac:spMkLst>
            <pc:docMk/>
            <pc:sldMk cId="3118216938" sldId="5478"/>
            <ac:spMk id="3" creationId="{E0F2C228-F6B8-4F7E-AE36-1D98579B9364}"/>
          </ac:spMkLst>
        </pc:spChg>
      </pc:sldChg>
      <pc:sldChg chg="modSp">
        <pc:chgData name="Nora Boeggemann" userId="fcd40576-3af5-45e8-8cec-1125987de7d6" providerId="ADAL" clId="{82350BF7-39CC-49EB-A017-67DAED43C5BA}" dt="2019-02-18T14:26:06.971" v="947" actId="207"/>
        <pc:sldMkLst>
          <pc:docMk/>
          <pc:sldMk cId="1848315014" sldId="5481"/>
        </pc:sldMkLst>
        <pc:spChg chg="mod">
          <ac:chgData name="Nora Boeggemann" userId="fcd40576-3af5-45e8-8cec-1125987de7d6" providerId="ADAL" clId="{82350BF7-39CC-49EB-A017-67DAED43C5BA}" dt="2019-02-18T14:26:06.971" v="947" actId="207"/>
          <ac:spMkLst>
            <pc:docMk/>
            <pc:sldMk cId="1848315014" sldId="5481"/>
            <ac:spMk id="3" creationId="{E0F2C228-F6B8-4F7E-AE36-1D98579B9364}"/>
          </ac:spMkLst>
        </pc:spChg>
      </pc:sldChg>
      <pc:sldChg chg="modSp">
        <pc:chgData name="Nora Boeggemann" userId="fcd40576-3af5-45e8-8cec-1125987de7d6" providerId="ADAL" clId="{82350BF7-39CC-49EB-A017-67DAED43C5BA}" dt="2019-02-18T13:53:07.127" v="395" actId="20577"/>
        <pc:sldMkLst>
          <pc:docMk/>
          <pc:sldMk cId="1991357258" sldId="5492"/>
        </pc:sldMkLst>
        <pc:spChg chg="mod">
          <ac:chgData name="Nora Boeggemann" userId="fcd40576-3af5-45e8-8cec-1125987de7d6" providerId="ADAL" clId="{82350BF7-39CC-49EB-A017-67DAED43C5BA}" dt="2019-02-18T11:10:05.670" v="126"/>
          <ac:spMkLst>
            <pc:docMk/>
            <pc:sldMk cId="1991357258" sldId="5492"/>
            <ac:spMk id="2" creationId="{B05DA20E-113A-4B51-9A2F-4A00430C5838}"/>
          </ac:spMkLst>
        </pc:spChg>
        <pc:spChg chg="mod">
          <ac:chgData name="Nora Boeggemann" userId="fcd40576-3af5-45e8-8cec-1125987de7d6" providerId="ADAL" clId="{82350BF7-39CC-49EB-A017-67DAED43C5BA}" dt="2019-02-18T13:53:07.127" v="395" actId="20577"/>
          <ac:spMkLst>
            <pc:docMk/>
            <pc:sldMk cId="1991357258" sldId="5492"/>
            <ac:spMk id="3" creationId="{E0F2C228-F6B8-4F7E-AE36-1D98579B9364}"/>
          </ac:spMkLst>
        </pc:spChg>
      </pc:sldChg>
      <pc:sldChg chg="modSp">
        <pc:chgData name="Nora Boeggemann" userId="fcd40576-3af5-45e8-8cec-1125987de7d6" providerId="ADAL" clId="{82350BF7-39CC-49EB-A017-67DAED43C5BA}" dt="2019-02-18T14:11:38.424" v="531" actId="948"/>
        <pc:sldMkLst>
          <pc:docMk/>
          <pc:sldMk cId="4238640462" sldId="5494"/>
        </pc:sldMkLst>
        <pc:spChg chg="mod">
          <ac:chgData name="Nora Boeggemann" userId="fcd40576-3af5-45e8-8cec-1125987de7d6" providerId="ADAL" clId="{82350BF7-39CC-49EB-A017-67DAED43C5BA}" dt="2019-02-18T14:11:38.424" v="531" actId="948"/>
          <ac:spMkLst>
            <pc:docMk/>
            <pc:sldMk cId="4238640462" sldId="5494"/>
            <ac:spMk id="3" creationId="{E0F2C228-F6B8-4F7E-AE36-1D98579B9364}"/>
          </ac:spMkLst>
        </pc:spChg>
        <pc:spChg chg="mod">
          <ac:chgData name="Nora Boeggemann" userId="fcd40576-3af5-45e8-8cec-1125987de7d6" providerId="ADAL" clId="{82350BF7-39CC-49EB-A017-67DAED43C5BA}" dt="2019-02-18T11:22:52.203" v="154" actId="20577"/>
          <ac:spMkLst>
            <pc:docMk/>
            <pc:sldMk cId="4238640462" sldId="5494"/>
            <ac:spMk id="9" creationId="{0F3FB9AB-78EC-6541-A51D-D479FF722DC6}"/>
          </ac:spMkLst>
        </pc:spChg>
      </pc:sldChg>
      <pc:sldChg chg="modSp">
        <pc:chgData name="Nora Boeggemann" userId="fcd40576-3af5-45e8-8cec-1125987de7d6" providerId="ADAL" clId="{82350BF7-39CC-49EB-A017-67DAED43C5BA}" dt="2019-02-18T14:08:39.348" v="442" actId="20577"/>
        <pc:sldMkLst>
          <pc:docMk/>
          <pc:sldMk cId="2795918577" sldId="5496"/>
        </pc:sldMkLst>
        <pc:spChg chg="mod">
          <ac:chgData name="Nora Boeggemann" userId="fcd40576-3af5-45e8-8cec-1125987de7d6" providerId="ADAL" clId="{82350BF7-39CC-49EB-A017-67DAED43C5BA}" dt="2019-02-18T14:08:39.348" v="442" actId="20577"/>
          <ac:spMkLst>
            <pc:docMk/>
            <pc:sldMk cId="2795918577" sldId="5496"/>
            <ac:spMk id="3" creationId="{E0F2C228-F6B8-4F7E-AE36-1D98579B9364}"/>
          </ac:spMkLst>
        </pc:spChg>
        <pc:spChg chg="mod">
          <ac:chgData name="Nora Boeggemann" userId="fcd40576-3af5-45e8-8cec-1125987de7d6" providerId="ADAL" clId="{82350BF7-39CC-49EB-A017-67DAED43C5BA}" dt="2019-02-18T13:57:22.008" v="426" actId="6549"/>
          <ac:spMkLst>
            <pc:docMk/>
            <pc:sldMk cId="2795918577" sldId="5496"/>
            <ac:spMk id="9" creationId="{0F3FB9AB-78EC-6541-A51D-D479FF722DC6}"/>
          </ac:spMkLst>
        </pc:spChg>
      </pc:sldChg>
      <pc:sldChg chg="modSp">
        <pc:chgData name="Nora Boeggemann" userId="fcd40576-3af5-45e8-8cec-1125987de7d6" providerId="ADAL" clId="{82350BF7-39CC-49EB-A017-67DAED43C5BA}" dt="2019-02-18T14:23:44.771" v="780" actId="255"/>
        <pc:sldMkLst>
          <pc:docMk/>
          <pc:sldMk cId="2286221296" sldId="5499"/>
        </pc:sldMkLst>
        <pc:spChg chg="mod">
          <ac:chgData name="Nora Boeggemann" userId="fcd40576-3af5-45e8-8cec-1125987de7d6" providerId="ADAL" clId="{82350BF7-39CC-49EB-A017-67DAED43C5BA}" dt="2019-02-18T14:23:44.771" v="780" actId="255"/>
          <ac:spMkLst>
            <pc:docMk/>
            <pc:sldMk cId="2286221296" sldId="5499"/>
            <ac:spMk id="5" creationId="{297AC081-21FE-4966-AC60-18194F2084C1}"/>
          </ac:spMkLst>
        </pc:spChg>
      </pc:sldChg>
      <pc:sldChg chg="modSp">
        <pc:chgData name="Nora Boeggemann" userId="fcd40576-3af5-45e8-8cec-1125987de7d6" providerId="ADAL" clId="{82350BF7-39CC-49EB-A017-67DAED43C5BA}" dt="2019-02-18T14:13:16.638" v="598" actId="20577"/>
        <pc:sldMkLst>
          <pc:docMk/>
          <pc:sldMk cId="681247194" sldId="5501"/>
        </pc:sldMkLst>
        <pc:spChg chg="mod">
          <ac:chgData name="Nora Boeggemann" userId="fcd40576-3af5-45e8-8cec-1125987de7d6" providerId="ADAL" clId="{82350BF7-39CC-49EB-A017-67DAED43C5BA}" dt="2019-02-18T14:13:16.638" v="598" actId="20577"/>
          <ac:spMkLst>
            <pc:docMk/>
            <pc:sldMk cId="681247194" sldId="5501"/>
            <ac:spMk id="3" creationId="{E0F2C228-F6B8-4F7E-AE36-1D98579B9364}"/>
          </ac:spMkLst>
        </pc:spChg>
      </pc:sldChg>
      <pc:sldChg chg="modSp">
        <pc:chgData name="Nora Boeggemann" userId="fcd40576-3af5-45e8-8cec-1125987de7d6" providerId="ADAL" clId="{82350BF7-39CC-49EB-A017-67DAED43C5BA}" dt="2019-02-18T14:24:36.967" v="832" actId="207"/>
        <pc:sldMkLst>
          <pc:docMk/>
          <pc:sldMk cId="975534335" sldId="5502"/>
        </pc:sldMkLst>
        <pc:spChg chg="mod">
          <ac:chgData name="Nora Boeggemann" userId="fcd40576-3af5-45e8-8cec-1125987de7d6" providerId="ADAL" clId="{82350BF7-39CC-49EB-A017-67DAED43C5BA}" dt="2019-02-18T14:24:36.967" v="832" actId="207"/>
          <ac:spMkLst>
            <pc:docMk/>
            <pc:sldMk cId="975534335" sldId="5502"/>
            <ac:spMk id="3" creationId="{E0F2C228-F6B8-4F7E-AE36-1D98579B9364}"/>
          </ac:spMkLst>
        </pc:spChg>
      </pc:sldChg>
      <pc:sldChg chg="modSp">
        <pc:chgData name="Nora Boeggemann" userId="fcd40576-3af5-45e8-8cec-1125987de7d6" providerId="ADAL" clId="{82350BF7-39CC-49EB-A017-67DAED43C5BA}" dt="2019-02-18T14:25:00.904" v="886" actId="255"/>
        <pc:sldMkLst>
          <pc:docMk/>
          <pc:sldMk cId="1651345366" sldId="5507"/>
        </pc:sldMkLst>
        <pc:spChg chg="mod">
          <ac:chgData name="Nora Boeggemann" userId="fcd40576-3af5-45e8-8cec-1125987de7d6" providerId="ADAL" clId="{82350BF7-39CC-49EB-A017-67DAED43C5BA}" dt="2019-02-18T14:25:00.904" v="886" actId="255"/>
          <ac:spMkLst>
            <pc:docMk/>
            <pc:sldMk cId="1651345366" sldId="5507"/>
            <ac:spMk id="3" creationId="{E0F2C228-F6B8-4F7E-AE36-1D98579B9364}"/>
          </ac:spMkLst>
        </pc:spChg>
      </pc:sldChg>
      <pc:sldChg chg="modSp">
        <pc:chgData name="Nora Boeggemann" userId="fcd40576-3af5-45e8-8cec-1125987de7d6" providerId="ADAL" clId="{82350BF7-39CC-49EB-A017-67DAED43C5BA}" dt="2019-02-18T14:16:53.930" v="616" actId="207"/>
        <pc:sldMkLst>
          <pc:docMk/>
          <pc:sldMk cId="81419604" sldId="5508"/>
        </pc:sldMkLst>
        <pc:spChg chg="mod">
          <ac:chgData name="Nora Boeggemann" userId="fcd40576-3af5-45e8-8cec-1125987de7d6" providerId="ADAL" clId="{82350BF7-39CC-49EB-A017-67DAED43C5BA}" dt="2019-02-18T14:16:53.930" v="616" actId="207"/>
          <ac:spMkLst>
            <pc:docMk/>
            <pc:sldMk cId="81419604" sldId="5508"/>
            <ac:spMk id="9" creationId="{0F3FB9AB-78EC-6541-A51D-D479FF722DC6}"/>
          </ac:spMkLst>
        </pc:spChg>
      </pc:sldChg>
      <pc:sldChg chg="modSp">
        <pc:chgData name="Nora Boeggemann" userId="fcd40576-3af5-45e8-8cec-1125987de7d6" providerId="ADAL" clId="{82350BF7-39CC-49EB-A017-67DAED43C5BA}" dt="2019-02-18T11:37:27.518" v="262" actId="207"/>
        <pc:sldMkLst>
          <pc:docMk/>
          <pc:sldMk cId="2422354142" sldId="5510"/>
        </pc:sldMkLst>
        <pc:spChg chg="mod">
          <ac:chgData name="Nora Boeggemann" userId="fcd40576-3af5-45e8-8cec-1125987de7d6" providerId="ADAL" clId="{82350BF7-39CC-49EB-A017-67DAED43C5BA}" dt="2019-02-18T11:37:27.518" v="262" actId="207"/>
          <ac:spMkLst>
            <pc:docMk/>
            <pc:sldMk cId="2422354142" sldId="5510"/>
            <ac:spMk id="4" creationId="{2C02A31C-DACA-4AF5-A8BA-FBE2909E7B86}"/>
          </ac:spMkLst>
        </pc:spChg>
      </pc:sldChg>
      <pc:sldChg chg="modSp">
        <pc:chgData name="Nora Boeggemann" userId="fcd40576-3af5-45e8-8cec-1125987de7d6" providerId="ADAL" clId="{82350BF7-39CC-49EB-A017-67DAED43C5BA}" dt="2019-02-18T12:57:32.783" v="320" actId="20577"/>
        <pc:sldMkLst>
          <pc:docMk/>
          <pc:sldMk cId="1186309496" sldId="5512"/>
        </pc:sldMkLst>
        <pc:spChg chg="mod">
          <ac:chgData name="Nora Boeggemann" userId="fcd40576-3af5-45e8-8cec-1125987de7d6" providerId="ADAL" clId="{82350BF7-39CC-49EB-A017-67DAED43C5BA}" dt="2019-02-18T12:57:32.783" v="320" actId="20577"/>
          <ac:spMkLst>
            <pc:docMk/>
            <pc:sldMk cId="1186309496" sldId="5512"/>
            <ac:spMk id="3" creationId="{E0F2C228-F6B8-4F7E-AE36-1D98579B9364}"/>
          </ac:spMkLst>
        </pc:spChg>
      </pc:sldChg>
      <pc:sldChg chg="modSp">
        <pc:chgData name="Nora Boeggemann" userId="fcd40576-3af5-45e8-8cec-1125987de7d6" providerId="ADAL" clId="{82350BF7-39CC-49EB-A017-67DAED43C5BA}" dt="2019-02-18T11:25:28.581" v="170" actId="122"/>
        <pc:sldMkLst>
          <pc:docMk/>
          <pc:sldMk cId="192005479" sldId="5513"/>
        </pc:sldMkLst>
        <pc:spChg chg="mod">
          <ac:chgData name="Nora Boeggemann" userId="fcd40576-3af5-45e8-8cec-1125987de7d6" providerId="ADAL" clId="{82350BF7-39CC-49EB-A017-67DAED43C5BA}" dt="2019-02-18T11:25:28.581" v="170" actId="122"/>
          <ac:spMkLst>
            <pc:docMk/>
            <pc:sldMk cId="192005479" sldId="5513"/>
            <ac:spMk id="3" creationId="{E0F2C228-F6B8-4F7E-AE36-1D98579B9364}"/>
          </ac:spMkLst>
        </pc:spChg>
      </pc:sldChg>
      <pc:sldChg chg="modSp add ord">
        <pc:chgData name="Nora Boeggemann" userId="fcd40576-3af5-45e8-8cec-1125987de7d6" providerId="ADAL" clId="{82350BF7-39CC-49EB-A017-67DAED43C5BA}" dt="2019-02-18T14:08:43.655" v="443" actId="20577"/>
        <pc:sldMkLst>
          <pc:docMk/>
          <pc:sldMk cId="3668822689" sldId="5514"/>
        </pc:sldMkLst>
        <pc:spChg chg="mod">
          <ac:chgData name="Nora Boeggemann" userId="fcd40576-3af5-45e8-8cec-1125987de7d6" providerId="ADAL" clId="{82350BF7-39CC-49EB-A017-67DAED43C5BA}" dt="2019-02-18T11:13:24.910" v="149" actId="20577"/>
          <ac:spMkLst>
            <pc:docMk/>
            <pc:sldMk cId="3668822689" sldId="5514"/>
            <ac:spMk id="2" creationId="{B05DA20E-113A-4B51-9A2F-4A00430C5838}"/>
          </ac:spMkLst>
        </pc:spChg>
        <pc:spChg chg="mod">
          <ac:chgData name="Nora Boeggemann" userId="fcd40576-3af5-45e8-8cec-1125987de7d6" providerId="ADAL" clId="{82350BF7-39CC-49EB-A017-67DAED43C5BA}" dt="2019-02-18T14:08:43.655" v="443" actId="20577"/>
          <ac:spMkLst>
            <pc:docMk/>
            <pc:sldMk cId="3668822689" sldId="5514"/>
            <ac:spMk id="3" creationId="{E0F2C228-F6B8-4F7E-AE36-1D98579B9364}"/>
          </ac:spMkLst>
        </pc:spChg>
      </pc:sldChg>
    </pc:docChg>
  </pc:docChgLst>
  <pc:docChgLst>
    <pc:chgData name="Carolin Seeger" userId="b59ce50a-7fa7-4e3b-97b6-15d1bab758a2" providerId="ADAL" clId="{17AEB15D-E065-B74B-B950-3A27D540B2FA}"/>
    <pc:docChg chg="custSel modSld">
      <pc:chgData name="Carolin Seeger" userId="b59ce50a-7fa7-4e3b-97b6-15d1bab758a2" providerId="ADAL" clId="{17AEB15D-E065-B74B-B950-3A27D540B2FA}" dt="2019-02-20T13:11:07.965" v="14"/>
      <pc:docMkLst>
        <pc:docMk/>
      </pc:docMkLst>
      <pc:sldChg chg="addCm modCm">
        <pc:chgData name="Carolin Seeger" userId="b59ce50a-7fa7-4e3b-97b6-15d1bab758a2" providerId="ADAL" clId="{17AEB15D-E065-B74B-B950-3A27D540B2FA}" dt="2019-02-20T13:05:47.977" v="10" actId="1589"/>
        <pc:sldMkLst>
          <pc:docMk/>
          <pc:sldMk cId="2358294239" sldId="257"/>
        </pc:sldMkLst>
      </pc:sldChg>
      <pc:sldChg chg="addCm modCm">
        <pc:chgData name="Carolin Seeger" userId="b59ce50a-7fa7-4e3b-97b6-15d1bab758a2" providerId="ADAL" clId="{17AEB15D-E065-B74B-B950-3A27D540B2FA}" dt="2019-02-20T08:59:50.132" v="1"/>
        <pc:sldMkLst>
          <pc:docMk/>
          <pc:sldMk cId="236672834" sldId="263"/>
        </pc:sldMkLst>
      </pc:sldChg>
      <pc:sldChg chg="addCm modCm">
        <pc:chgData name="Carolin Seeger" userId="b59ce50a-7fa7-4e3b-97b6-15d1bab758a2" providerId="ADAL" clId="{17AEB15D-E065-B74B-B950-3A27D540B2FA}" dt="2019-02-20T13:04:57.842" v="7"/>
        <pc:sldMkLst>
          <pc:docMk/>
          <pc:sldMk cId="3846698928" sldId="5472"/>
        </pc:sldMkLst>
      </pc:sldChg>
      <pc:sldChg chg="addCm modCm">
        <pc:chgData name="Carolin Seeger" userId="b59ce50a-7fa7-4e3b-97b6-15d1bab758a2" providerId="ADAL" clId="{17AEB15D-E065-B74B-B950-3A27D540B2FA}" dt="2019-02-20T09:00:49.121" v="3"/>
        <pc:sldMkLst>
          <pc:docMk/>
          <pc:sldMk cId="1848315014" sldId="5481"/>
        </pc:sldMkLst>
      </pc:sldChg>
      <pc:sldChg chg="addCm modCm">
        <pc:chgData name="Carolin Seeger" userId="b59ce50a-7fa7-4e3b-97b6-15d1bab758a2" providerId="ADAL" clId="{17AEB15D-E065-B74B-B950-3A27D540B2FA}" dt="2019-02-20T13:11:07.965" v="14"/>
        <pc:sldMkLst>
          <pc:docMk/>
          <pc:sldMk cId="3997225297" sldId="5485"/>
        </pc:sldMkLst>
      </pc:sldChg>
      <pc:sldChg chg="addCm modCm">
        <pc:chgData name="Carolin Seeger" userId="b59ce50a-7fa7-4e3b-97b6-15d1bab758a2" providerId="ADAL" clId="{17AEB15D-E065-B74B-B950-3A27D540B2FA}" dt="2019-02-20T09:01:06.977" v="5"/>
        <pc:sldMkLst>
          <pc:docMk/>
          <pc:sldMk cId="1186309496" sldId="5512"/>
        </pc:sldMkLst>
      </pc:sldChg>
    </pc:docChg>
  </pc:docChgLst>
  <pc:docChgLst>
    <pc:chgData name="Nora Boeggemann" userId="fcd40576-3af5-45e8-8cec-1125987de7d6" providerId="ADAL" clId="{B29B9ADE-144E-46BB-AAD0-6324F3536491}"/>
    <pc:docChg chg="undo custSel addSld delSld modSld sldOrd">
      <pc:chgData name="Nora Boeggemann" userId="fcd40576-3af5-45e8-8cec-1125987de7d6" providerId="ADAL" clId="{B29B9ADE-144E-46BB-AAD0-6324F3536491}" dt="2019-02-21T09:41:48.462" v="6025" actId="20577"/>
      <pc:docMkLst>
        <pc:docMk/>
      </pc:docMkLst>
      <pc:sldChg chg="modSp delCm modNotesTx">
        <pc:chgData name="Nora Boeggemann" userId="fcd40576-3af5-45e8-8cec-1125987de7d6" providerId="ADAL" clId="{B29B9ADE-144E-46BB-AAD0-6324F3536491}" dt="2019-02-21T09:11:31.694" v="5457" actId="20577"/>
        <pc:sldMkLst>
          <pc:docMk/>
          <pc:sldMk cId="2358294239" sldId="257"/>
        </pc:sldMkLst>
        <pc:spChg chg="mod">
          <ac:chgData name="Nora Boeggemann" userId="fcd40576-3af5-45e8-8cec-1125987de7d6" providerId="ADAL" clId="{B29B9ADE-144E-46BB-AAD0-6324F3536491}" dt="2019-02-20T22:08:36.745" v="1842" actId="20577"/>
          <ac:spMkLst>
            <pc:docMk/>
            <pc:sldMk cId="2358294239" sldId="257"/>
            <ac:spMk id="2" creationId="{F0C92F5A-5450-4898-8300-BFA88083D27C}"/>
          </ac:spMkLst>
        </pc:spChg>
      </pc:sldChg>
      <pc:sldChg chg="modSp">
        <pc:chgData name="Nora Boeggemann" userId="fcd40576-3af5-45e8-8cec-1125987de7d6" providerId="ADAL" clId="{B29B9ADE-144E-46BB-AAD0-6324F3536491}" dt="2019-02-20T22:51:34.461" v="3305" actId="207"/>
        <pc:sldMkLst>
          <pc:docMk/>
          <pc:sldMk cId="3105679561" sldId="259"/>
        </pc:sldMkLst>
        <pc:spChg chg="mod">
          <ac:chgData name="Nora Boeggemann" userId="fcd40576-3af5-45e8-8cec-1125987de7d6" providerId="ADAL" clId="{B29B9ADE-144E-46BB-AAD0-6324F3536491}" dt="2019-02-20T22:51:08.411" v="3300" actId="20577"/>
          <ac:spMkLst>
            <pc:docMk/>
            <pc:sldMk cId="3105679561" sldId="259"/>
            <ac:spMk id="2" creationId="{EA31D090-A2D8-4C93-8BCF-E22393EC2E94}"/>
          </ac:spMkLst>
        </pc:spChg>
        <pc:spChg chg="mod">
          <ac:chgData name="Nora Boeggemann" userId="fcd40576-3af5-45e8-8cec-1125987de7d6" providerId="ADAL" clId="{B29B9ADE-144E-46BB-AAD0-6324F3536491}" dt="2019-02-20T22:51:34.461" v="3305" actId="207"/>
          <ac:spMkLst>
            <pc:docMk/>
            <pc:sldMk cId="3105679561" sldId="259"/>
            <ac:spMk id="3" creationId="{CCAFC360-ECE5-4524-B0A7-80A3B3355DF5}"/>
          </ac:spMkLst>
        </pc:spChg>
      </pc:sldChg>
      <pc:sldChg chg="modSp">
        <pc:chgData name="Nora Boeggemann" userId="fcd40576-3af5-45e8-8cec-1125987de7d6" providerId="ADAL" clId="{B29B9ADE-144E-46BB-AAD0-6324F3536491}" dt="2019-02-21T09:38:14.888" v="5958" actId="20577"/>
        <pc:sldMkLst>
          <pc:docMk/>
          <pc:sldMk cId="236672834" sldId="263"/>
        </pc:sldMkLst>
        <pc:spChg chg="mod">
          <ac:chgData name="Nora Boeggemann" userId="fcd40576-3af5-45e8-8cec-1125987de7d6" providerId="ADAL" clId="{B29B9ADE-144E-46BB-AAD0-6324F3536491}" dt="2019-02-21T09:38:08.212" v="5956" actId="20577"/>
          <ac:spMkLst>
            <pc:docMk/>
            <pc:sldMk cId="236672834" sldId="263"/>
            <ac:spMk id="2" creationId="{B05DA20E-113A-4B51-9A2F-4A00430C5838}"/>
          </ac:spMkLst>
        </pc:spChg>
        <pc:spChg chg="mod">
          <ac:chgData name="Nora Boeggemann" userId="fcd40576-3af5-45e8-8cec-1125987de7d6" providerId="ADAL" clId="{B29B9ADE-144E-46BB-AAD0-6324F3536491}" dt="2019-02-21T09:38:14.888" v="5958" actId="20577"/>
          <ac:spMkLst>
            <pc:docMk/>
            <pc:sldMk cId="236672834" sldId="263"/>
            <ac:spMk id="3" creationId="{E0F2C228-F6B8-4F7E-AE36-1D98579B9364}"/>
          </ac:spMkLst>
        </pc:spChg>
      </pc:sldChg>
      <pc:sldChg chg="modSp modNotesTx">
        <pc:chgData name="Nora Boeggemann" userId="fcd40576-3af5-45e8-8cec-1125987de7d6" providerId="ADAL" clId="{B29B9ADE-144E-46BB-AAD0-6324F3536491}" dt="2019-02-21T09:18:35.396" v="5541" actId="20577"/>
        <pc:sldMkLst>
          <pc:docMk/>
          <pc:sldMk cId="2225977376" sldId="270"/>
        </pc:sldMkLst>
        <pc:spChg chg="mod">
          <ac:chgData name="Nora Boeggemann" userId="fcd40576-3af5-45e8-8cec-1125987de7d6" providerId="ADAL" clId="{B29B9ADE-144E-46BB-AAD0-6324F3536491}" dt="2019-02-21T09:18:35.396" v="5541" actId="20577"/>
          <ac:spMkLst>
            <pc:docMk/>
            <pc:sldMk cId="2225977376" sldId="270"/>
            <ac:spMk id="5" creationId="{297AC081-21FE-4966-AC60-18194F2084C1}"/>
          </ac:spMkLst>
        </pc:spChg>
      </pc:sldChg>
      <pc:sldChg chg="modSp delCm">
        <pc:chgData name="Nora Boeggemann" userId="fcd40576-3af5-45e8-8cec-1125987de7d6" providerId="ADAL" clId="{B29B9ADE-144E-46BB-AAD0-6324F3536491}" dt="2019-02-20T22:51:03.747" v="3298" actId="20577"/>
        <pc:sldMkLst>
          <pc:docMk/>
          <pc:sldMk cId="3846698928" sldId="5472"/>
        </pc:sldMkLst>
        <pc:spChg chg="mod">
          <ac:chgData name="Nora Boeggemann" userId="fcd40576-3af5-45e8-8cec-1125987de7d6" providerId="ADAL" clId="{B29B9ADE-144E-46BB-AAD0-6324F3536491}" dt="2019-02-20T22:51:03.747" v="3298" actId="20577"/>
          <ac:spMkLst>
            <pc:docMk/>
            <pc:sldMk cId="3846698928" sldId="5472"/>
            <ac:spMk id="2" creationId="{B05DA20E-113A-4B51-9A2F-4A00430C5838}"/>
          </ac:spMkLst>
        </pc:spChg>
        <pc:spChg chg="mod">
          <ac:chgData name="Nora Boeggemann" userId="fcd40576-3af5-45e8-8cec-1125987de7d6" providerId="ADAL" clId="{B29B9ADE-144E-46BB-AAD0-6324F3536491}" dt="2019-02-20T22:49:24.655" v="3273" actId="207"/>
          <ac:spMkLst>
            <pc:docMk/>
            <pc:sldMk cId="3846698928" sldId="5472"/>
            <ac:spMk id="3" creationId="{E0F2C228-F6B8-4F7E-AE36-1D98579B9364}"/>
          </ac:spMkLst>
        </pc:spChg>
      </pc:sldChg>
      <pc:sldChg chg="modSp">
        <pc:chgData name="Nora Boeggemann" userId="fcd40576-3af5-45e8-8cec-1125987de7d6" providerId="ADAL" clId="{B29B9ADE-144E-46BB-AAD0-6324F3536491}" dt="2019-02-21T09:37:58.241" v="5955" actId="14100"/>
        <pc:sldMkLst>
          <pc:docMk/>
          <pc:sldMk cId="2680660918" sldId="5475"/>
        </pc:sldMkLst>
        <pc:spChg chg="mod">
          <ac:chgData name="Nora Boeggemann" userId="fcd40576-3af5-45e8-8cec-1125987de7d6" providerId="ADAL" clId="{B29B9ADE-144E-46BB-AAD0-6324F3536491}" dt="2019-02-21T09:37:58.241" v="5955" actId="14100"/>
          <ac:spMkLst>
            <pc:docMk/>
            <pc:sldMk cId="2680660918" sldId="5475"/>
            <ac:spMk id="5" creationId="{297AC081-21FE-4966-AC60-18194F2084C1}"/>
          </ac:spMkLst>
        </pc:spChg>
      </pc:sldChg>
      <pc:sldChg chg="modSp">
        <pc:chgData name="Nora Boeggemann" userId="fcd40576-3af5-45e8-8cec-1125987de7d6" providerId="ADAL" clId="{B29B9ADE-144E-46BB-AAD0-6324F3536491}" dt="2019-02-21T09:38:56.445" v="5962"/>
        <pc:sldMkLst>
          <pc:docMk/>
          <pc:sldMk cId="2763655901" sldId="5476"/>
        </pc:sldMkLst>
        <pc:spChg chg="mod">
          <ac:chgData name="Nora Boeggemann" userId="fcd40576-3af5-45e8-8cec-1125987de7d6" providerId="ADAL" clId="{B29B9ADE-144E-46BB-AAD0-6324F3536491}" dt="2019-02-21T09:38:56.445" v="5962"/>
          <ac:spMkLst>
            <pc:docMk/>
            <pc:sldMk cId="2763655901" sldId="5476"/>
            <ac:spMk id="2" creationId="{B05DA20E-113A-4B51-9A2F-4A00430C5838}"/>
          </ac:spMkLst>
        </pc:spChg>
      </pc:sldChg>
      <pc:sldChg chg="modSp">
        <pc:chgData name="Nora Boeggemann" userId="fcd40576-3af5-45e8-8cec-1125987de7d6" providerId="ADAL" clId="{B29B9ADE-144E-46BB-AAD0-6324F3536491}" dt="2019-02-21T09:38:51.578" v="5961"/>
        <pc:sldMkLst>
          <pc:docMk/>
          <pc:sldMk cId="1855234368" sldId="5477"/>
        </pc:sldMkLst>
        <pc:spChg chg="mod">
          <ac:chgData name="Nora Boeggemann" userId="fcd40576-3af5-45e8-8cec-1125987de7d6" providerId="ADAL" clId="{B29B9ADE-144E-46BB-AAD0-6324F3536491}" dt="2019-02-21T09:38:51.578" v="5961"/>
          <ac:spMkLst>
            <pc:docMk/>
            <pc:sldMk cId="1855234368" sldId="5477"/>
            <ac:spMk id="2" creationId="{B05DA20E-113A-4B51-9A2F-4A00430C5838}"/>
          </ac:spMkLst>
        </pc:spChg>
      </pc:sldChg>
      <pc:sldChg chg="modSp">
        <pc:chgData name="Nora Boeggemann" userId="fcd40576-3af5-45e8-8cec-1125987de7d6" providerId="ADAL" clId="{B29B9ADE-144E-46BB-AAD0-6324F3536491}" dt="2019-02-21T09:41:48.462" v="6025" actId="20577"/>
        <pc:sldMkLst>
          <pc:docMk/>
          <pc:sldMk cId="3118216938" sldId="5478"/>
        </pc:sldMkLst>
        <pc:spChg chg="mod">
          <ac:chgData name="Nora Boeggemann" userId="fcd40576-3af5-45e8-8cec-1125987de7d6" providerId="ADAL" clId="{B29B9ADE-144E-46BB-AAD0-6324F3536491}" dt="2019-02-21T09:40:45.930" v="5998" actId="207"/>
          <ac:spMkLst>
            <pc:docMk/>
            <pc:sldMk cId="3118216938" sldId="5478"/>
            <ac:spMk id="2" creationId="{B05DA20E-113A-4B51-9A2F-4A00430C5838}"/>
          </ac:spMkLst>
        </pc:spChg>
        <pc:spChg chg="mod">
          <ac:chgData name="Nora Boeggemann" userId="fcd40576-3af5-45e8-8cec-1125987de7d6" providerId="ADAL" clId="{B29B9ADE-144E-46BB-AAD0-6324F3536491}" dt="2019-02-21T09:41:48.462" v="6025" actId="20577"/>
          <ac:spMkLst>
            <pc:docMk/>
            <pc:sldMk cId="3118216938" sldId="5478"/>
            <ac:spMk id="3" creationId="{E0F2C228-F6B8-4F7E-AE36-1D98579B9364}"/>
          </ac:spMkLst>
        </pc:spChg>
      </pc:sldChg>
      <pc:sldChg chg="modSp">
        <pc:chgData name="Nora Boeggemann" userId="fcd40576-3af5-45e8-8cec-1125987de7d6" providerId="ADAL" clId="{B29B9ADE-144E-46BB-AAD0-6324F3536491}" dt="2019-02-20T22:45:29.506" v="3251" actId="20577"/>
        <pc:sldMkLst>
          <pc:docMk/>
          <pc:sldMk cId="1848315014" sldId="5481"/>
        </pc:sldMkLst>
        <pc:spChg chg="mod">
          <ac:chgData name="Nora Boeggemann" userId="fcd40576-3af5-45e8-8cec-1125987de7d6" providerId="ADAL" clId="{B29B9ADE-144E-46BB-AAD0-6324F3536491}" dt="2019-02-20T22:45:29.506" v="3251" actId="20577"/>
          <ac:spMkLst>
            <pc:docMk/>
            <pc:sldMk cId="1848315014" sldId="5481"/>
            <ac:spMk id="3" creationId="{E0F2C228-F6B8-4F7E-AE36-1D98579B9364}"/>
          </ac:spMkLst>
        </pc:spChg>
      </pc:sldChg>
      <pc:sldChg chg="modSp delCm">
        <pc:chgData name="Nora Boeggemann" userId="fcd40576-3af5-45e8-8cec-1125987de7d6" providerId="ADAL" clId="{B29B9ADE-144E-46BB-AAD0-6324F3536491}" dt="2019-02-21T09:34:30.055" v="5928" actId="20577"/>
        <pc:sldMkLst>
          <pc:docMk/>
          <pc:sldMk cId="3997225297" sldId="5485"/>
        </pc:sldMkLst>
        <pc:spChg chg="mod">
          <ac:chgData name="Nora Boeggemann" userId="fcd40576-3af5-45e8-8cec-1125987de7d6" providerId="ADAL" clId="{B29B9ADE-144E-46BB-AAD0-6324F3536491}" dt="2019-02-20T16:21:11.044" v="1813" actId="14100"/>
          <ac:spMkLst>
            <pc:docMk/>
            <pc:sldMk cId="3997225297" sldId="5485"/>
            <ac:spMk id="3" creationId="{E0F2C228-F6B8-4F7E-AE36-1D98579B9364}"/>
          </ac:spMkLst>
        </pc:spChg>
        <pc:spChg chg="mod">
          <ac:chgData name="Nora Boeggemann" userId="fcd40576-3af5-45e8-8cec-1125987de7d6" providerId="ADAL" clId="{B29B9ADE-144E-46BB-AAD0-6324F3536491}" dt="2019-02-21T09:34:30.055" v="5928" actId="20577"/>
          <ac:spMkLst>
            <pc:docMk/>
            <pc:sldMk cId="3997225297" sldId="5485"/>
            <ac:spMk id="9" creationId="{0F3FB9AB-78EC-6541-A51D-D479FF722DC6}"/>
          </ac:spMkLst>
        </pc:spChg>
      </pc:sldChg>
      <pc:sldChg chg="modSp">
        <pc:chgData name="Nora Boeggemann" userId="fcd40576-3af5-45e8-8cec-1125987de7d6" providerId="ADAL" clId="{B29B9ADE-144E-46BB-AAD0-6324F3536491}" dt="2019-02-21T09:16:51.189" v="5479" actId="20577"/>
        <pc:sldMkLst>
          <pc:docMk/>
          <pc:sldMk cId="1991357258" sldId="5492"/>
        </pc:sldMkLst>
        <pc:spChg chg="mod">
          <ac:chgData name="Nora Boeggemann" userId="fcd40576-3af5-45e8-8cec-1125987de7d6" providerId="ADAL" clId="{B29B9ADE-144E-46BB-AAD0-6324F3536491}" dt="2019-02-21T09:16:51.189" v="5479" actId="20577"/>
          <ac:spMkLst>
            <pc:docMk/>
            <pc:sldMk cId="1991357258" sldId="5492"/>
            <ac:spMk id="2" creationId="{B05DA20E-113A-4B51-9A2F-4A00430C5838}"/>
          </ac:spMkLst>
        </pc:spChg>
        <pc:spChg chg="mod">
          <ac:chgData name="Nora Boeggemann" userId="fcd40576-3af5-45e8-8cec-1125987de7d6" providerId="ADAL" clId="{B29B9ADE-144E-46BB-AAD0-6324F3536491}" dt="2019-02-21T09:15:41.517" v="5477" actId="20577"/>
          <ac:spMkLst>
            <pc:docMk/>
            <pc:sldMk cId="1991357258" sldId="5492"/>
            <ac:spMk id="3" creationId="{E0F2C228-F6B8-4F7E-AE36-1D98579B9364}"/>
          </ac:spMkLst>
        </pc:spChg>
      </pc:sldChg>
      <pc:sldChg chg="modSp">
        <pc:chgData name="Nora Boeggemann" userId="fcd40576-3af5-45e8-8cec-1125987de7d6" providerId="ADAL" clId="{B29B9ADE-144E-46BB-AAD0-6324F3536491}" dt="2019-02-21T09:16:57.489" v="5480" actId="20577"/>
        <pc:sldMkLst>
          <pc:docMk/>
          <pc:sldMk cId="4238640462" sldId="5494"/>
        </pc:sldMkLst>
        <pc:spChg chg="mod">
          <ac:chgData name="Nora Boeggemann" userId="fcd40576-3af5-45e8-8cec-1125987de7d6" providerId="ADAL" clId="{B29B9ADE-144E-46BB-AAD0-6324F3536491}" dt="2019-02-20T22:40:02.084" v="3123" actId="20577"/>
          <ac:spMkLst>
            <pc:docMk/>
            <pc:sldMk cId="4238640462" sldId="5494"/>
            <ac:spMk id="3" creationId="{E0F2C228-F6B8-4F7E-AE36-1D98579B9364}"/>
          </ac:spMkLst>
        </pc:spChg>
        <pc:spChg chg="mod">
          <ac:chgData name="Nora Boeggemann" userId="fcd40576-3af5-45e8-8cec-1125987de7d6" providerId="ADAL" clId="{B29B9ADE-144E-46BB-AAD0-6324F3536491}" dt="2019-02-21T09:16:57.489" v="5480" actId="20577"/>
          <ac:spMkLst>
            <pc:docMk/>
            <pc:sldMk cId="4238640462" sldId="5494"/>
            <ac:spMk id="9" creationId="{0F3FB9AB-78EC-6541-A51D-D479FF722DC6}"/>
          </ac:spMkLst>
        </pc:spChg>
      </pc:sldChg>
      <pc:sldChg chg="modSp addCm delCm modCm modNotesTx">
        <pc:chgData name="Nora Boeggemann" userId="fcd40576-3af5-45e8-8cec-1125987de7d6" providerId="ADAL" clId="{B29B9ADE-144E-46BB-AAD0-6324F3536491}" dt="2019-02-21T09:23:57.211" v="5839" actId="20577"/>
        <pc:sldMkLst>
          <pc:docMk/>
          <pc:sldMk cId="2740933817" sldId="5497"/>
        </pc:sldMkLst>
        <pc:spChg chg="mod">
          <ac:chgData name="Nora Boeggemann" userId="fcd40576-3af5-45e8-8cec-1125987de7d6" providerId="ADAL" clId="{B29B9ADE-144E-46BB-AAD0-6324F3536491}" dt="2019-02-21T09:18:58.266" v="5550" actId="20577"/>
          <ac:spMkLst>
            <pc:docMk/>
            <pc:sldMk cId="2740933817" sldId="5497"/>
            <ac:spMk id="5" creationId="{297AC081-21FE-4966-AC60-18194F2084C1}"/>
          </ac:spMkLst>
        </pc:spChg>
      </pc:sldChg>
      <pc:sldChg chg="modSp">
        <pc:chgData name="Nora Boeggemann" userId="fcd40576-3af5-45e8-8cec-1125987de7d6" providerId="ADAL" clId="{B29B9ADE-144E-46BB-AAD0-6324F3536491}" dt="2019-02-20T22:41:00.526" v="3149" actId="6549"/>
        <pc:sldMkLst>
          <pc:docMk/>
          <pc:sldMk cId="2286221296" sldId="5499"/>
        </pc:sldMkLst>
        <pc:spChg chg="mod">
          <ac:chgData name="Nora Boeggemann" userId="fcd40576-3af5-45e8-8cec-1125987de7d6" providerId="ADAL" clId="{B29B9ADE-144E-46BB-AAD0-6324F3536491}" dt="2019-02-20T22:41:00.526" v="3149" actId="6549"/>
          <ac:spMkLst>
            <pc:docMk/>
            <pc:sldMk cId="2286221296" sldId="5499"/>
            <ac:spMk id="5" creationId="{297AC081-21FE-4966-AC60-18194F2084C1}"/>
          </ac:spMkLst>
        </pc:spChg>
      </pc:sldChg>
      <pc:sldChg chg="modSp">
        <pc:chgData name="Nora Boeggemann" userId="fcd40576-3af5-45e8-8cec-1125987de7d6" providerId="ADAL" clId="{B29B9ADE-144E-46BB-AAD0-6324F3536491}" dt="2019-02-20T22:41:07.390" v="3151" actId="20577"/>
        <pc:sldMkLst>
          <pc:docMk/>
          <pc:sldMk cId="681247194" sldId="5501"/>
        </pc:sldMkLst>
        <pc:spChg chg="mod">
          <ac:chgData name="Nora Boeggemann" userId="fcd40576-3af5-45e8-8cec-1125987de7d6" providerId="ADAL" clId="{B29B9ADE-144E-46BB-AAD0-6324F3536491}" dt="2019-02-20T22:41:07.390" v="3151" actId="20577"/>
          <ac:spMkLst>
            <pc:docMk/>
            <pc:sldMk cId="681247194" sldId="5501"/>
            <ac:spMk id="3" creationId="{E0F2C228-F6B8-4F7E-AE36-1D98579B9364}"/>
          </ac:spMkLst>
        </pc:spChg>
      </pc:sldChg>
      <pc:sldChg chg="modSp">
        <pc:chgData name="Nora Boeggemann" userId="fcd40576-3af5-45e8-8cec-1125987de7d6" providerId="ADAL" clId="{B29B9ADE-144E-46BB-AAD0-6324F3536491}" dt="2019-02-20T22:42:01.676" v="3190" actId="20577"/>
        <pc:sldMkLst>
          <pc:docMk/>
          <pc:sldMk cId="975534335" sldId="5502"/>
        </pc:sldMkLst>
        <pc:spChg chg="mod">
          <ac:chgData name="Nora Boeggemann" userId="fcd40576-3af5-45e8-8cec-1125987de7d6" providerId="ADAL" clId="{B29B9ADE-144E-46BB-AAD0-6324F3536491}" dt="2019-02-20T22:42:01.676" v="3190" actId="20577"/>
          <ac:spMkLst>
            <pc:docMk/>
            <pc:sldMk cId="975534335" sldId="5502"/>
            <ac:spMk id="3" creationId="{E0F2C228-F6B8-4F7E-AE36-1D98579B9364}"/>
          </ac:spMkLst>
        </pc:spChg>
      </pc:sldChg>
      <pc:sldChg chg="modSp ord">
        <pc:chgData name="Nora Boeggemann" userId="fcd40576-3af5-45e8-8cec-1125987de7d6" providerId="ADAL" clId="{B29B9ADE-144E-46BB-AAD0-6324F3536491}" dt="2019-02-21T09:24:27.155" v="5840" actId="20577"/>
        <pc:sldMkLst>
          <pc:docMk/>
          <pc:sldMk cId="2163209035" sldId="5503"/>
        </pc:sldMkLst>
        <pc:spChg chg="mod">
          <ac:chgData name="Nora Boeggemann" userId="fcd40576-3af5-45e8-8cec-1125987de7d6" providerId="ADAL" clId="{B29B9ADE-144E-46BB-AAD0-6324F3536491}" dt="2019-02-21T09:24:27.155" v="5840" actId="20577"/>
          <ac:spMkLst>
            <pc:docMk/>
            <pc:sldMk cId="2163209035" sldId="5503"/>
            <ac:spMk id="5" creationId="{297AC081-21FE-4966-AC60-18194F2084C1}"/>
          </ac:spMkLst>
        </pc:spChg>
      </pc:sldChg>
      <pc:sldChg chg="modSp">
        <pc:chgData name="Nora Boeggemann" userId="fcd40576-3af5-45e8-8cec-1125987de7d6" providerId="ADAL" clId="{B29B9ADE-144E-46BB-AAD0-6324F3536491}" dt="2019-02-21T09:36:26.160" v="5948" actId="20577"/>
        <pc:sldMkLst>
          <pc:docMk/>
          <pc:sldMk cId="1651345366" sldId="5507"/>
        </pc:sldMkLst>
        <pc:spChg chg="mod">
          <ac:chgData name="Nora Boeggemann" userId="fcd40576-3af5-45e8-8cec-1125987de7d6" providerId="ADAL" clId="{B29B9ADE-144E-46BB-AAD0-6324F3536491}" dt="2019-02-21T09:36:26.160" v="5948" actId="20577"/>
          <ac:spMkLst>
            <pc:docMk/>
            <pc:sldMk cId="1651345366" sldId="5507"/>
            <ac:spMk id="3" creationId="{E0F2C228-F6B8-4F7E-AE36-1D98579B9364}"/>
          </ac:spMkLst>
        </pc:spChg>
      </pc:sldChg>
      <pc:sldChg chg="modSp">
        <pc:chgData name="Nora Boeggemann" userId="fcd40576-3af5-45e8-8cec-1125987de7d6" providerId="ADAL" clId="{B29B9ADE-144E-46BB-AAD0-6324F3536491}" dt="2019-02-21T09:35:47.377" v="5944" actId="5793"/>
        <pc:sldMkLst>
          <pc:docMk/>
          <pc:sldMk cId="81419604" sldId="5508"/>
        </pc:sldMkLst>
        <pc:spChg chg="mod">
          <ac:chgData name="Nora Boeggemann" userId="fcd40576-3af5-45e8-8cec-1125987de7d6" providerId="ADAL" clId="{B29B9ADE-144E-46BB-AAD0-6324F3536491}" dt="2019-02-21T09:35:47.377" v="5944" actId="5793"/>
          <ac:spMkLst>
            <pc:docMk/>
            <pc:sldMk cId="81419604" sldId="5508"/>
            <ac:spMk id="3" creationId="{E0F2C228-F6B8-4F7E-AE36-1D98579B9364}"/>
          </ac:spMkLst>
        </pc:spChg>
        <pc:spChg chg="mod">
          <ac:chgData name="Nora Boeggemann" userId="fcd40576-3af5-45e8-8cec-1125987de7d6" providerId="ADAL" clId="{B29B9ADE-144E-46BB-AAD0-6324F3536491}" dt="2019-02-21T09:35:26.691" v="5942" actId="20577"/>
          <ac:spMkLst>
            <pc:docMk/>
            <pc:sldMk cId="81419604" sldId="5508"/>
            <ac:spMk id="9" creationId="{0F3FB9AB-78EC-6541-A51D-D479FF722DC6}"/>
          </ac:spMkLst>
        </pc:spChg>
      </pc:sldChg>
      <pc:sldChg chg="modSp">
        <pc:chgData name="Nora Boeggemann" userId="fcd40576-3af5-45e8-8cec-1125987de7d6" providerId="ADAL" clId="{B29B9ADE-144E-46BB-AAD0-6324F3536491}" dt="2019-02-21T09:37:16.585" v="5952"/>
        <pc:sldMkLst>
          <pc:docMk/>
          <pc:sldMk cId="2422354142" sldId="5510"/>
        </pc:sldMkLst>
        <pc:spChg chg="mod">
          <ac:chgData name="Nora Boeggemann" userId="fcd40576-3af5-45e8-8cec-1125987de7d6" providerId="ADAL" clId="{B29B9ADE-144E-46BB-AAD0-6324F3536491}" dt="2019-02-21T09:37:16.585" v="5952"/>
          <ac:spMkLst>
            <pc:docMk/>
            <pc:sldMk cId="2422354142" sldId="5510"/>
            <ac:spMk id="4" creationId="{2C02A31C-DACA-4AF5-A8BA-FBE2909E7B86}"/>
          </ac:spMkLst>
        </pc:spChg>
      </pc:sldChg>
      <pc:sldChg chg="modSp delCm modCm">
        <pc:chgData name="Nora Boeggemann" userId="fcd40576-3af5-45e8-8cec-1125987de7d6" providerId="ADAL" clId="{B29B9ADE-144E-46BB-AAD0-6324F3536491}" dt="2019-02-21T09:14:49.602" v="5466" actId="20577"/>
        <pc:sldMkLst>
          <pc:docMk/>
          <pc:sldMk cId="1186309496" sldId="5512"/>
        </pc:sldMkLst>
        <pc:spChg chg="mod">
          <ac:chgData name="Nora Boeggemann" userId="fcd40576-3af5-45e8-8cec-1125987de7d6" providerId="ADAL" clId="{B29B9ADE-144E-46BB-AAD0-6324F3536491}" dt="2019-02-20T22:38:17.109" v="3097" actId="20577"/>
          <ac:spMkLst>
            <pc:docMk/>
            <pc:sldMk cId="1186309496" sldId="5512"/>
            <ac:spMk id="2" creationId="{B05DA20E-113A-4B51-9A2F-4A00430C5838}"/>
          </ac:spMkLst>
        </pc:spChg>
        <pc:spChg chg="mod">
          <ac:chgData name="Nora Boeggemann" userId="fcd40576-3af5-45e8-8cec-1125987de7d6" providerId="ADAL" clId="{B29B9ADE-144E-46BB-AAD0-6324F3536491}" dt="2019-02-21T09:14:49.602" v="5466" actId="20577"/>
          <ac:spMkLst>
            <pc:docMk/>
            <pc:sldMk cId="1186309496" sldId="5512"/>
            <ac:spMk id="3" creationId="{E0F2C228-F6B8-4F7E-AE36-1D98579B9364}"/>
          </ac:spMkLst>
        </pc:spChg>
      </pc:sldChg>
      <pc:sldChg chg="modSp modNotesTx">
        <pc:chgData name="Nora Boeggemann" userId="fcd40576-3af5-45e8-8cec-1125987de7d6" providerId="ADAL" clId="{B29B9ADE-144E-46BB-AAD0-6324F3536491}" dt="2019-02-21T09:15:09.632" v="5468" actId="20577"/>
        <pc:sldMkLst>
          <pc:docMk/>
          <pc:sldMk cId="192005479" sldId="5513"/>
        </pc:sldMkLst>
        <pc:spChg chg="mod">
          <ac:chgData name="Nora Boeggemann" userId="fcd40576-3af5-45e8-8cec-1125987de7d6" providerId="ADAL" clId="{B29B9ADE-144E-46BB-AAD0-6324F3536491}" dt="2019-02-21T09:15:09.632" v="5468" actId="20577"/>
          <ac:spMkLst>
            <pc:docMk/>
            <pc:sldMk cId="192005479" sldId="5513"/>
            <ac:spMk id="2" creationId="{B05DA20E-113A-4B51-9A2F-4A00430C5838}"/>
          </ac:spMkLst>
        </pc:spChg>
      </pc:sldChg>
      <pc:sldChg chg="modSp">
        <pc:chgData name="Nora Boeggemann" userId="fcd40576-3af5-45e8-8cec-1125987de7d6" providerId="ADAL" clId="{B29B9ADE-144E-46BB-AAD0-6324F3536491}" dt="2019-02-20T14:46:32.795" v="13" actId="20577"/>
        <pc:sldMkLst>
          <pc:docMk/>
          <pc:sldMk cId="3668822689" sldId="5514"/>
        </pc:sldMkLst>
        <pc:spChg chg="mod">
          <ac:chgData name="Nora Boeggemann" userId="fcd40576-3af5-45e8-8cec-1125987de7d6" providerId="ADAL" clId="{B29B9ADE-144E-46BB-AAD0-6324F3536491}" dt="2019-02-20T14:46:32.795" v="13" actId="20577"/>
          <ac:spMkLst>
            <pc:docMk/>
            <pc:sldMk cId="3668822689" sldId="5514"/>
            <ac:spMk id="2" creationId="{B05DA20E-113A-4B51-9A2F-4A00430C5838}"/>
          </ac:spMkLst>
        </pc:spChg>
      </pc:sldChg>
      <pc:sldChg chg="modSp modNotesTx">
        <pc:chgData name="Nora Boeggemann" userId="fcd40576-3af5-45e8-8cec-1125987de7d6" providerId="ADAL" clId="{B29B9ADE-144E-46BB-AAD0-6324F3536491}" dt="2019-02-20T23:19:28.956" v="4305" actId="20577"/>
        <pc:sldMkLst>
          <pc:docMk/>
          <pc:sldMk cId="1083521191" sldId="5518"/>
        </pc:sldMkLst>
        <pc:spChg chg="mod">
          <ac:chgData name="Nora Boeggemann" userId="fcd40576-3af5-45e8-8cec-1125987de7d6" providerId="ADAL" clId="{B29B9ADE-144E-46BB-AAD0-6324F3536491}" dt="2019-02-20T22:39:35.024" v="3101" actId="20577"/>
          <ac:spMkLst>
            <pc:docMk/>
            <pc:sldMk cId="1083521191" sldId="5518"/>
            <ac:spMk id="3" creationId="{E0F2C228-F6B8-4F7E-AE36-1D98579B9364}"/>
          </ac:spMkLst>
        </pc:spChg>
      </pc:sldChg>
    </pc:docChg>
  </pc:docChgLst>
  <pc:docChgLst>
    <pc:chgData name="Nora Boeggemann" userId="S::nora.boeggemann@twentyfifty.co.uk::fcd40576-3af5-45e8-8cec-1125987de7d6" providerId="AD" clId="Web-{023B9CC4-DBCE-D064-3339-E702FE55C986}"/>
    <pc:docChg chg="modSld">
      <pc:chgData name="Nora Boeggemann" userId="S::nora.boeggemann@twentyfifty.co.uk::fcd40576-3af5-45e8-8cec-1125987de7d6" providerId="AD" clId="Web-{023B9CC4-DBCE-D064-3339-E702FE55C986}" dt="2019-02-20T16:25:46.404" v="15" actId="20577"/>
      <pc:docMkLst>
        <pc:docMk/>
      </pc:docMkLst>
      <pc:sldChg chg="modSp">
        <pc:chgData name="Nora Boeggemann" userId="S::nora.boeggemann@twentyfifty.co.uk::fcd40576-3af5-45e8-8cec-1125987de7d6" providerId="AD" clId="Web-{023B9CC4-DBCE-D064-3339-E702FE55C986}" dt="2019-02-20T16:23:22.278" v="0" actId="20577"/>
        <pc:sldMkLst>
          <pc:docMk/>
          <pc:sldMk cId="2358294239" sldId="257"/>
        </pc:sldMkLst>
        <pc:spChg chg="mod">
          <ac:chgData name="Nora Boeggemann" userId="S::nora.boeggemann@twentyfifty.co.uk::fcd40576-3af5-45e8-8cec-1125987de7d6" providerId="AD" clId="Web-{023B9CC4-DBCE-D064-3339-E702FE55C986}" dt="2019-02-20T16:23:22.278" v="0" actId="20577"/>
          <ac:spMkLst>
            <pc:docMk/>
            <pc:sldMk cId="2358294239" sldId="257"/>
            <ac:spMk id="2" creationId="{F0C92F5A-5450-4898-8300-BFA88083D27C}"/>
          </ac:spMkLst>
        </pc:spChg>
      </pc:sldChg>
      <pc:sldChg chg="modSp">
        <pc:chgData name="Nora Boeggemann" userId="S::nora.boeggemann@twentyfifty.co.uk::fcd40576-3af5-45e8-8cec-1125987de7d6" providerId="AD" clId="Web-{023B9CC4-DBCE-D064-3339-E702FE55C986}" dt="2019-02-20T16:24:31.857" v="5" actId="20577"/>
        <pc:sldMkLst>
          <pc:docMk/>
          <pc:sldMk cId="192005479" sldId="5513"/>
        </pc:sldMkLst>
        <pc:spChg chg="mod">
          <ac:chgData name="Nora Boeggemann" userId="S::nora.boeggemann@twentyfifty.co.uk::fcd40576-3af5-45e8-8cec-1125987de7d6" providerId="AD" clId="Web-{023B9CC4-DBCE-D064-3339-E702FE55C986}" dt="2019-02-20T16:24:31.857" v="5" actId="20577"/>
          <ac:spMkLst>
            <pc:docMk/>
            <pc:sldMk cId="192005479" sldId="5513"/>
            <ac:spMk id="3" creationId="{E0F2C228-F6B8-4F7E-AE36-1D98579B9364}"/>
          </ac:spMkLst>
        </pc:spChg>
      </pc:sldChg>
      <pc:sldChg chg="modSp">
        <pc:chgData name="Nora Boeggemann" userId="S::nora.boeggemann@twentyfifty.co.uk::fcd40576-3af5-45e8-8cec-1125987de7d6" providerId="AD" clId="Web-{023B9CC4-DBCE-D064-3339-E702FE55C986}" dt="2019-02-20T16:25:46.404" v="15" actId="20577"/>
        <pc:sldMkLst>
          <pc:docMk/>
          <pc:sldMk cId="1083521191" sldId="5518"/>
        </pc:sldMkLst>
        <pc:spChg chg="mod">
          <ac:chgData name="Nora Boeggemann" userId="S::nora.boeggemann@twentyfifty.co.uk::fcd40576-3af5-45e8-8cec-1125987de7d6" providerId="AD" clId="Web-{023B9CC4-DBCE-D064-3339-E702FE55C986}" dt="2019-02-20T16:25:46.404" v="15" actId="20577"/>
          <ac:spMkLst>
            <pc:docMk/>
            <pc:sldMk cId="1083521191" sldId="5518"/>
            <ac:spMk id="3" creationId="{E0F2C228-F6B8-4F7E-AE36-1D98579B9364}"/>
          </ac:spMkLst>
        </pc:spChg>
      </pc:sldChg>
    </pc:docChg>
  </pc:docChgLst>
  <pc:docChgLst>
    <pc:chgData name="Nora Boeggemann" userId="S::nora.boeggemann@twentyfifty.co.uk::fcd40576-3af5-45e8-8cec-1125987de7d6" providerId="AD" clId="Web-{041DF0AA-FF9E-4DE8-08B2-7821E6BBC317}"/>
    <pc:docChg chg="">
      <pc:chgData name="Nora Boeggemann" userId="S::nora.boeggemann@twentyfifty.co.uk::fcd40576-3af5-45e8-8cec-1125987de7d6" providerId="AD" clId="Web-{041DF0AA-FF9E-4DE8-08B2-7821E6BBC317}" dt="2019-02-21T10:18:37.894" v="6"/>
      <pc:docMkLst>
        <pc:docMk/>
      </pc:docMkLst>
      <pc:sldChg chg="addCm">
        <pc:chgData name="Nora Boeggemann" userId="S::nora.boeggemann@twentyfifty.co.uk::fcd40576-3af5-45e8-8cec-1125987de7d6" providerId="AD" clId="Web-{041DF0AA-FF9E-4DE8-08B2-7821E6BBC317}" dt="2019-02-21T10:12:43.897" v="0"/>
        <pc:sldMkLst>
          <pc:docMk/>
          <pc:sldMk cId="2286221296" sldId="5499"/>
        </pc:sldMkLst>
      </pc:sldChg>
      <pc:sldChg chg="addCm delCm modCm">
        <pc:chgData name="Nora Boeggemann" userId="S::nora.boeggemann@twentyfifty.co.uk::fcd40576-3af5-45e8-8cec-1125987de7d6" providerId="AD" clId="Web-{041DF0AA-FF9E-4DE8-08B2-7821E6BBC317}" dt="2019-02-21T10:15:28.630" v="4"/>
        <pc:sldMkLst>
          <pc:docMk/>
          <pc:sldMk cId="2163209035" sldId="5503"/>
        </pc:sldMkLst>
      </pc:sldChg>
      <pc:sldChg chg="addCm">
        <pc:chgData name="Nora Boeggemann" userId="S::nora.boeggemann@twentyfifty.co.uk::fcd40576-3af5-45e8-8cec-1125987de7d6" providerId="AD" clId="Web-{041DF0AA-FF9E-4DE8-08B2-7821E6BBC317}" dt="2019-02-21T10:18:37.894" v="6"/>
        <pc:sldMkLst>
          <pc:docMk/>
          <pc:sldMk cId="192005479" sldId="551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8055FC4-657F-43B8-A1DD-311C4B6B39DC}" type="datetimeFigureOut">
              <a:rPr lang="en-GB" smtClean="0"/>
              <a:t>23/04/2020</a:t>
            </a:fld>
            <a:endParaRPr lang="en-GB"/>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09AF0AC-CA80-4C79-99B1-6E502FDAD187}" type="slidenum">
              <a:rPr lang="en-GB" smtClean="0"/>
              <a:t>‹#›</a:t>
            </a:fld>
            <a:endParaRPr lang="en-GB"/>
          </a:p>
        </p:txBody>
      </p:sp>
    </p:spTree>
    <p:extLst>
      <p:ext uri="{BB962C8B-B14F-4D97-AF65-F5344CB8AC3E}">
        <p14:creationId xmlns:p14="http://schemas.microsoft.com/office/powerpoint/2010/main" val="3631751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F38A63A-ED7F-4C69-B85F-3D42BBEA5A34}" type="datetimeFigureOut">
              <a:rPr lang="en-GB" smtClean="0"/>
              <a:t>23/04/2020</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B456D26-4784-43ED-A153-54D536AFD2AE}" type="slidenum">
              <a:rPr lang="en-GB" smtClean="0"/>
              <a:t>‹#›</a:t>
            </a:fld>
            <a:endParaRPr lang="en-GB"/>
          </a:p>
        </p:txBody>
      </p:sp>
    </p:spTree>
    <p:extLst>
      <p:ext uri="{BB962C8B-B14F-4D97-AF65-F5344CB8AC3E}">
        <p14:creationId xmlns:p14="http://schemas.microsoft.com/office/powerpoint/2010/main" val="37917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Facilitator Guidance accompanies and is separate to the presentation slides shown to the training participants. It comprises all the ‘to show’ slides and a number of additional slides which are marked as “Facilitator Guidance”. (Note: Some are marked “</a:t>
            </a:r>
            <a:r>
              <a:rPr lang="en-GB" i="1" dirty="0"/>
              <a:t>With</a:t>
            </a:r>
            <a:r>
              <a:rPr lang="en-GB" dirty="0"/>
              <a:t> Facilitator Guidance” to indicate there is an equivalent slide in the ‘to show’ deck, but a different </a:t>
            </a:r>
            <a:r>
              <a:rPr lang="en-GB" dirty="0" smtClean="0"/>
              <a:t>version) </a:t>
            </a:r>
            <a:endParaRPr lang="en-GB" dirty="0"/>
          </a:p>
          <a:p>
            <a:r>
              <a:rPr lang="en-GB" dirty="0"/>
              <a:t>This Guidance also contains a few facilitator comments below some slides.</a:t>
            </a:r>
          </a:p>
        </p:txBody>
      </p:sp>
      <p:sp>
        <p:nvSpPr>
          <p:cNvPr id="4" name="Slide Number Placeholder 3"/>
          <p:cNvSpPr>
            <a:spLocks noGrp="1"/>
          </p:cNvSpPr>
          <p:nvPr>
            <p:ph type="sldNum" sz="quarter" idx="5"/>
          </p:nvPr>
        </p:nvSpPr>
        <p:spPr/>
        <p:txBody>
          <a:bodyPr/>
          <a:lstStyle/>
          <a:p>
            <a:fld id="{CB456D26-4784-43ED-A153-54D536AFD2AE}" type="slidenum">
              <a:rPr lang="en-GB" smtClean="0"/>
              <a:t>1</a:t>
            </a:fld>
            <a:endParaRPr lang="en-GB"/>
          </a:p>
        </p:txBody>
      </p:sp>
    </p:spTree>
    <p:extLst>
      <p:ext uri="{BB962C8B-B14F-4D97-AF65-F5344CB8AC3E}">
        <p14:creationId xmlns:p14="http://schemas.microsoft.com/office/powerpoint/2010/main" val="414048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456D26-4784-43ED-A153-54D536AFD2AE}" type="slidenum">
              <a:rPr lang="en-GB" smtClean="0"/>
              <a:t>12</a:t>
            </a:fld>
            <a:endParaRPr lang="en-GB"/>
          </a:p>
        </p:txBody>
      </p:sp>
    </p:spTree>
    <p:extLst>
      <p:ext uri="{BB962C8B-B14F-4D97-AF65-F5344CB8AC3E}">
        <p14:creationId xmlns:p14="http://schemas.microsoft.com/office/powerpoint/2010/main" val="3009883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GB" b="1" noProof="0" dirty="0"/>
              <a:t>Facilitator notes:</a:t>
            </a:r>
          </a:p>
          <a:p>
            <a:pPr marL="171450" indent="-171450">
              <a:buFont typeface="Wingdings" panose="05000000000000000000" pitchFamily="2" charset="2"/>
              <a:buChar char="§"/>
            </a:pPr>
            <a:r>
              <a:rPr lang="en-GB" b="0" noProof="0" dirty="0"/>
              <a:t>These are information slides to be shared after the group has had a chance to reflect on the benefits of supporting decent work.</a:t>
            </a:r>
          </a:p>
          <a:p>
            <a:pPr marL="171450" indent="-171450">
              <a:buFont typeface="Wingdings" panose="05000000000000000000" pitchFamily="2" charset="2"/>
              <a:buChar char="§"/>
            </a:pPr>
            <a:endParaRPr lang="en-GB" b="0" noProof="0" dirty="0"/>
          </a:p>
          <a:p>
            <a:pPr marL="171450" indent="-171450">
              <a:buFont typeface="Wingdings" panose="05000000000000000000" pitchFamily="2" charset="2"/>
              <a:buChar char="§"/>
            </a:pPr>
            <a:r>
              <a:rPr lang="en-GB" b="0" noProof="0" dirty="0"/>
              <a:t>The facilitator runs through the information slides, pausing at times to ask whether there are any questions for clarification (but no comments at this stage).</a:t>
            </a:r>
          </a:p>
          <a:p>
            <a:pPr marL="171450" indent="-171450">
              <a:buFont typeface="Wingdings" panose="05000000000000000000" pitchFamily="2" charset="2"/>
              <a:buChar char="§"/>
            </a:pPr>
            <a:endParaRPr lang="en-GB" b="0" noProof="0" dirty="0"/>
          </a:p>
          <a:p>
            <a:pPr marL="171450" indent="-171450">
              <a:buFont typeface="Wingdings" panose="05000000000000000000" pitchFamily="2" charset="2"/>
              <a:buChar char="§"/>
            </a:pPr>
            <a:r>
              <a:rPr lang="en-GB" b="0" noProof="0" dirty="0"/>
              <a:t>Real life examples for negative consequences that could be mentioned: </a:t>
            </a:r>
          </a:p>
          <a:p>
            <a:pPr marL="228600" indent="-228600">
              <a:buFont typeface="Wingdings" panose="05000000000000000000" pitchFamily="2" charset="2"/>
              <a:buChar char="§"/>
            </a:pPr>
            <a:r>
              <a:rPr lang="en-GB" b="0" noProof="0" dirty="0"/>
              <a:t>Legal liabilities incurred through the arrest of eight employees of mining company Vale following the 2019 dam rupture in Brazil killing over 160 people. </a:t>
            </a:r>
          </a:p>
          <a:p>
            <a:pPr marL="228600" indent="-228600">
              <a:buFont typeface="Wingdings" panose="05000000000000000000" pitchFamily="2" charset="2"/>
              <a:buChar char="§"/>
            </a:pPr>
            <a:r>
              <a:rPr lang="en-GB" b="0" noProof="0" dirty="0"/>
              <a:t>Reputational impact due to Apple’s exposure to bad working conditions at Foxconn’s factories in China.</a:t>
            </a:r>
          </a:p>
          <a:p>
            <a:pPr marL="171450" indent="-171450">
              <a:buFont typeface="Wingdings" panose="05000000000000000000" pitchFamily="2" charset="2"/>
              <a:buChar char="§"/>
            </a:pPr>
            <a:endParaRPr lang="en-GB" b="0" noProof="0" dirty="0"/>
          </a:p>
          <a:p>
            <a:pPr marL="171450" indent="-171450">
              <a:buFont typeface="Wingdings" panose="05000000000000000000" pitchFamily="2" charset="2"/>
              <a:buChar char="§"/>
            </a:pPr>
            <a:r>
              <a:rPr lang="en-GB" b="0" noProof="0" dirty="0"/>
              <a:t>The group will have a chance to discuss </a:t>
            </a:r>
            <a:r>
              <a:rPr lang="en-GB" b="0" noProof="0" dirty="0" smtClean="0"/>
              <a:t>their </a:t>
            </a:r>
            <a:r>
              <a:rPr lang="en-GB" b="0" noProof="0" dirty="0"/>
              <a:t>input after the info slides have been shared.</a:t>
            </a:r>
            <a:endParaRPr lang="en-GB" b="1" noProof="0" dirty="0"/>
          </a:p>
          <a:p>
            <a:pPr marL="171450" indent="-171450">
              <a:buFont typeface="Wingdings" panose="05000000000000000000" pitchFamily="2" charset="2"/>
              <a:buChar char="§"/>
            </a:pPr>
            <a:r>
              <a:rPr lang="en-GB" b="1" noProof="0" dirty="0" smtClean="0"/>
              <a:t>---</a:t>
            </a:r>
          </a:p>
          <a:p>
            <a:pPr marL="171450" indent="-171450">
              <a:spcAft>
                <a:spcPts val="800"/>
              </a:spcAft>
              <a:buFont typeface="Wingdings" panose="05000000000000000000" pitchFamily="2" charset="2"/>
              <a:buChar char="§"/>
            </a:pPr>
            <a:r>
              <a:rPr lang="en" sz="1200" dirty="0" smtClean="0"/>
              <a:t>An important objective for all buyers is to create</a:t>
            </a:r>
            <a:r>
              <a:rPr lang="en" sz="1200" baseline="0" dirty="0" smtClean="0"/>
              <a:t> </a:t>
            </a:r>
            <a:r>
              <a:rPr lang="en" sz="1200" dirty="0" smtClean="0"/>
              <a:t>savings through their purchasing decisions. However, if the cheapest option does not support decent work for supplier employees, or if it doesn’t meet increasing expectations of businesses to respect human and labour rights, this decision may no</a:t>
            </a:r>
            <a:r>
              <a:rPr lang="en" sz="1200" baseline="0" dirty="0" smtClean="0"/>
              <a:t>t </a:t>
            </a:r>
            <a:r>
              <a:rPr lang="en" dirty="0" smtClean="0"/>
              <a:t>cost the least for your company overall. </a:t>
            </a:r>
          </a:p>
          <a:p>
            <a:pPr marL="171450" indent="-171450">
              <a:buFont typeface="Wingdings" panose="05000000000000000000" pitchFamily="2" charset="2"/>
              <a:buChar char="§"/>
            </a:pPr>
            <a:endParaRPr lang="en-GB" b="1" noProof="0" dirty="0" smtClean="0"/>
          </a:p>
          <a:p>
            <a:pPr marL="171450" indent="-171450">
              <a:buFont typeface="Wingdings" panose="05000000000000000000" pitchFamily="2" charset="2"/>
              <a:buChar char="§"/>
            </a:pPr>
            <a:r>
              <a:rPr lang="en" sz="1200" dirty="0" smtClean="0"/>
              <a:t>The risks for your company could be:</a:t>
            </a:r>
          </a:p>
          <a:p>
            <a:pPr marL="285750" indent="-285750">
              <a:lnSpc>
                <a:spcPct val="100000"/>
              </a:lnSpc>
              <a:spcBef>
                <a:spcPts val="0"/>
              </a:spcBef>
              <a:buFont typeface="Arial" panose="020B0604020202020204" pitchFamily="34" charset="0"/>
              <a:buChar char="•"/>
            </a:pPr>
            <a:r>
              <a:rPr lang="en" sz="1200" dirty="0" smtClean="0">
                <a:solidFill>
                  <a:schemeClr val="accent6">
                    <a:lumMod val="75000"/>
                  </a:schemeClr>
                </a:solidFill>
              </a:rPr>
              <a:t>Poor quality or product failures</a:t>
            </a:r>
          </a:p>
          <a:p>
            <a:pPr marL="285750" indent="-285750">
              <a:lnSpc>
                <a:spcPct val="100000"/>
              </a:lnSpc>
              <a:spcBef>
                <a:spcPts val="0"/>
              </a:spcBef>
              <a:buFont typeface="Arial" panose="020B0604020202020204" pitchFamily="34" charset="0"/>
              <a:buChar char="•"/>
            </a:pPr>
            <a:r>
              <a:rPr lang="en" sz="1200" dirty="0" smtClean="0">
                <a:solidFill>
                  <a:schemeClr val="accent6">
                    <a:lumMod val="75000"/>
                  </a:schemeClr>
                </a:solidFill>
              </a:rPr>
              <a:t>Inconsistencies in the supply of products or services</a:t>
            </a:r>
          </a:p>
          <a:p>
            <a:pPr marL="285750" indent="-285750">
              <a:lnSpc>
                <a:spcPct val="100000"/>
              </a:lnSpc>
              <a:spcBef>
                <a:spcPts val="0"/>
              </a:spcBef>
              <a:buFont typeface="Arial" panose="020B0604020202020204" pitchFamily="34" charset="0"/>
              <a:buChar char="•"/>
            </a:pPr>
            <a:r>
              <a:rPr lang="en" sz="1200" dirty="0" smtClean="0">
                <a:solidFill>
                  <a:schemeClr val="accent6">
                    <a:lumMod val="75000"/>
                  </a:schemeClr>
                </a:solidFill>
              </a:rPr>
              <a:t>Poor</a:t>
            </a:r>
            <a:r>
              <a:rPr lang="en" sz="1200" baseline="0" dirty="0" smtClean="0">
                <a:solidFill>
                  <a:schemeClr val="accent6">
                    <a:lumMod val="75000"/>
                  </a:schemeClr>
                </a:solidFill>
              </a:rPr>
              <a:t> working conditions which could lead to </a:t>
            </a:r>
            <a:endParaRPr lang="en" sz="1200" dirty="0" smtClean="0">
              <a:solidFill>
                <a:schemeClr val="accent6">
                  <a:lumMod val="75000"/>
                </a:schemeClr>
              </a:solidFill>
            </a:endParaRPr>
          </a:p>
          <a:p>
            <a:pPr marL="628650" lvl="1" indent="-171450">
              <a:buFont typeface="Wingdings" panose="05000000000000000000" pitchFamily="2" charset="2"/>
              <a:buChar char="Ø"/>
            </a:pPr>
            <a:r>
              <a:rPr lang="en-GB" sz="1200" kern="1200" dirty="0" smtClean="0">
                <a:solidFill>
                  <a:schemeClr val="tx1"/>
                </a:solidFill>
                <a:effectLst/>
                <a:latin typeface="+mn-lt"/>
                <a:ea typeface="+mn-ea"/>
                <a:cs typeface="+mn-cs"/>
              </a:rPr>
              <a:t>Production stoppages due to worker unrest or strikes</a:t>
            </a:r>
            <a:endParaRPr lang="en-US" sz="1200" kern="1200" dirty="0" smtClean="0">
              <a:solidFill>
                <a:schemeClr val="tx1"/>
              </a:solidFill>
              <a:effectLst/>
              <a:latin typeface="+mn-lt"/>
              <a:ea typeface="+mn-ea"/>
              <a:cs typeface="+mn-cs"/>
            </a:endParaRPr>
          </a:p>
          <a:p>
            <a:pPr marL="628650" lvl="1" indent="-171450">
              <a:buFont typeface="Wingdings" panose="05000000000000000000" pitchFamily="2" charset="2"/>
              <a:buChar char="Ø"/>
            </a:pPr>
            <a:r>
              <a:rPr lang="en-GB" sz="1200" kern="1200" dirty="0" smtClean="0">
                <a:solidFill>
                  <a:schemeClr val="tx1"/>
                </a:solidFill>
                <a:effectLst/>
                <a:latin typeface="+mn-lt"/>
                <a:ea typeface="+mn-ea"/>
                <a:cs typeface="+mn-cs"/>
              </a:rPr>
              <a:t>Increased management costs to deal with any issues that arise, e.g. a third-party or media report</a:t>
            </a:r>
            <a:endParaRPr lang="en-US" sz="1200" kern="1200" dirty="0" smtClean="0">
              <a:solidFill>
                <a:schemeClr val="tx1"/>
              </a:solidFill>
              <a:effectLst/>
              <a:latin typeface="+mn-lt"/>
              <a:ea typeface="+mn-ea"/>
              <a:cs typeface="+mn-cs"/>
            </a:endParaRPr>
          </a:p>
          <a:p>
            <a:pPr marL="628650" lvl="1" indent="-171450">
              <a:buFont typeface="Wingdings" panose="05000000000000000000" pitchFamily="2" charset="2"/>
              <a:buChar char="Ø"/>
            </a:pPr>
            <a:r>
              <a:rPr lang="en-GB" sz="1200" kern="1200" dirty="0" smtClean="0">
                <a:solidFill>
                  <a:schemeClr val="tx1"/>
                </a:solidFill>
                <a:effectLst/>
                <a:latin typeface="+mn-lt"/>
                <a:ea typeface="+mn-ea"/>
                <a:cs typeface="+mn-cs"/>
              </a:rPr>
              <a:t>High employee turnover cost for suppliers</a:t>
            </a:r>
            <a:endParaRPr lang="en-US" sz="1200" kern="1200" dirty="0" smtClean="0">
              <a:solidFill>
                <a:schemeClr val="tx1"/>
              </a:solidFill>
              <a:effectLst/>
              <a:latin typeface="+mn-lt"/>
              <a:ea typeface="+mn-ea"/>
              <a:cs typeface="+mn-cs"/>
            </a:endParaRPr>
          </a:p>
          <a:p>
            <a:pPr marL="628650" lvl="1" indent="-171450">
              <a:buFont typeface="Wingdings" panose="05000000000000000000" pitchFamily="2" charset="2"/>
              <a:buChar char="Ø"/>
            </a:pPr>
            <a:r>
              <a:rPr lang="en-GB" sz="1200" kern="1200" dirty="0" smtClean="0">
                <a:solidFill>
                  <a:schemeClr val="tx1"/>
                </a:solidFill>
                <a:effectLst/>
                <a:latin typeface="+mn-lt"/>
                <a:ea typeface="+mn-ea"/>
                <a:cs typeface="+mn-cs"/>
              </a:rPr>
              <a:t>Increased compliance costs or legal liabilities, e.g. in the case of injuries to workers or consumers </a:t>
            </a:r>
            <a:endParaRPr lang="en-US" sz="1200" kern="1200" dirty="0" smtClean="0">
              <a:solidFill>
                <a:schemeClr val="tx1"/>
              </a:solidFill>
              <a:effectLst/>
              <a:latin typeface="+mn-lt"/>
              <a:ea typeface="+mn-ea"/>
              <a:cs typeface="+mn-cs"/>
            </a:endParaRPr>
          </a:p>
          <a:p>
            <a:pPr marL="628650" lvl="1" indent="-171450">
              <a:buFont typeface="Wingdings" panose="05000000000000000000" pitchFamily="2" charset="2"/>
              <a:buChar char="Ø"/>
            </a:pPr>
            <a:r>
              <a:rPr lang="en-GB" sz="1200" kern="1200" dirty="0" smtClean="0">
                <a:solidFill>
                  <a:schemeClr val="tx1"/>
                </a:solidFill>
                <a:effectLst/>
                <a:latin typeface="+mn-lt"/>
                <a:ea typeface="+mn-ea"/>
                <a:cs typeface="+mn-cs"/>
              </a:rPr>
              <a:t>Reputational impacts and increased stakeholder pressure if poor practices are found</a:t>
            </a:r>
            <a:endParaRPr lang="en-US" sz="1200" kern="1200" dirty="0" smtClean="0">
              <a:solidFill>
                <a:schemeClr val="tx1"/>
              </a:solidFill>
              <a:effectLst/>
              <a:latin typeface="+mn-lt"/>
              <a:ea typeface="+mn-ea"/>
              <a:cs typeface="+mn-cs"/>
            </a:endParaRPr>
          </a:p>
          <a:p>
            <a:pPr marL="628650" lvl="1" indent="-171450">
              <a:buFont typeface="Wingdings" panose="05000000000000000000" pitchFamily="2" charset="2"/>
              <a:buChar char="Ø"/>
            </a:pPr>
            <a:r>
              <a:rPr lang="en-GB" sz="1200" kern="1200" dirty="0" smtClean="0">
                <a:solidFill>
                  <a:schemeClr val="tx1"/>
                </a:solidFill>
                <a:effectLst/>
                <a:latin typeface="+mn-lt"/>
                <a:ea typeface="+mn-ea"/>
                <a:cs typeface="+mn-cs"/>
              </a:rPr>
              <a:t>Potentially losing out on government contracts</a:t>
            </a:r>
            <a:endParaRPr lang="en-US" sz="1200" kern="1200" dirty="0" smtClean="0">
              <a:solidFill>
                <a:schemeClr val="tx1"/>
              </a:solidFill>
              <a:effectLst/>
              <a:latin typeface="+mn-lt"/>
              <a:ea typeface="+mn-ea"/>
              <a:cs typeface="+mn-cs"/>
            </a:endParaRPr>
          </a:p>
          <a:p>
            <a:pPr marL="628650" lvl="1" indent="-171450">
              <a:buFont typeface="Wingdings" panose="05000000000000000000" pitchFamily="2" charset="2"/>
              <a:buChar char="Ø"/>
            </a:pPr>
            <a:r>
              <a:rPr lang="en-GB" sz="1200" kern="1200" dirty="0" smtClean="0">
                <a:solidFill>
                  <a:schemeClr val="tx1"/>
                </a:solidFill>
                <a:effectLst/>
                <a:latin typeface="+mn-lt"/>
                <a:ea typeface="+mn-ea"/>
                <a:cs typeface="+mn-cs"/>
              </a:rPr>
              <a:t>Potential loss of contracts to other suppliers that can offer decent working conditions to purchasers</a:t>
            </a:r>
            <a:endParaRPr lang="en-US" sz="1200" kern="1200" dirty="0" smtClean="0">
              <a:solidFill>
                <a:schemeClr val="tx1"/>
              </a:solidFill>
              <a:effectLst/>
              <a:latin typeface="+mn-lt"/>
              <a:ea typeface="+mn-ea"/>
              <a:cs typeface="+mn-cs"/>
            </a:endParaRPr>
          </a:p>
          <a:p>
            <a:pPr marL="628650" lvl="1" indent="-171450">
              <a:buFont typeface="Wingdings" panose="05000000000000000000" pitchFamily="2" charset="2"/>
              <a:buChar char="Ø"/>
            </a:pPr>
            <a:r>
              <a:rPr lang="en-GB" sz="1200" kern="1200" dirty="0" smtClean="0">
                <a:solidFill>
                  <a:schemeClr val="tx1"/>
                </a:solidFill>
                <a:effectLst/>
                <a:latin typeface="+mn-lt"/>
                <a:ea typeface="+mn-ea"/>
                <a:cs typeface="+mn-cs"/>
              </a:rPr>
              <a:t>Withdrawal of project financing by lenders if social (or environmental) requirements associated with a loan are not met (ESG - Environmental, Social, Governance-criteria are critical as they are considered together when it comes to accessing finance and reporting on loans)</a:t>
            </a:r>
            <a:endParaRPr lang="en-US" sz="1200" kern="1200" dirty="0" smtClean="0">
              <a:solidFill>
                <a:schemeClr val="tx1"/>
              </a:solidFill>
              <a:effectLst/>
              <a:latin typeface="+mn-lt"/>
              <a:ea typeface="+mn-ea"/>
              <a:cs typeface="+mn-cs"/>
            </a:endParaRPr>
          </a:p>
          <a:p>
            <a:pPr marL="628650" lvl="1" indent="-171450">
              <a:buFont typeface="Wingdings" panose="05000000000000000000" pitchFamily="2" charset="2"/>
              <a:buChar char="Ø"/>
            </a:pPr>
            <a:r>
              <a:rPr lang="en-GB" sz="1200" kern="1200" dirty="0" smtClean="0">
                <a:solidFill>
                  <a:schemeClr val="tx1"/>
                </a:solidFill>
                <a:effectLst/>
                <a:latin typeface="+mn-lt"/>
                <a:ea typeface="+mn-ea"/>
                <a:cs typeface="+mn-cs"/>
              </a:rPr>
              <a:t>More frequent audits and supplier monitoring to check conditions or address concerns about poor quality of work and products, which may increase costs</a:t>
            </a:r>
            <a:endParaRPr lang="en-US" sz="1200" kern="1200" dirty="0" smtClean="0">
              <a:solidFill>
                <a:schemeClr val="tx1"/>
              </a:solidFill>
              <a:effectLst/>
              <a:latin typeface="+mn-lt"/>
              <a:ea typeface="+mn-ea"/>
              <a:cs typeface="+mn-cs"/>
            </a:endParaRPr>
          </a:p>
          <a:p>
            <a:endParaRPr lang="en-GB" b="1" noProof="0" dirty="0"/>
          </a:p>
        </p:txBody>
      </p:sp>
      <p:sp>
        <p:nvSpPr>
          <p:cNvPr id="4" name="Slide Number Placeholder 3"/>
          <p:cNvSpPr>
            <a:spLocks noGrp="1"/>
          </p:cNvSpPr>
          <p:nvPr>
            <p:ph type="sldNum" sz="quarter" idx="5"/>
          </p:nvPr>
        </p:nvSpPr>
        <p:spPr/>
        <p:txBody>
          <a:bodyPr/>
          <a:lstStyle/>
          <a:p>
            <a:fld id="{CB456D26-4784-43ED-A153-54D536AFD2AE}" type="slidenum">
              <a:rPr lang="en-GB" smtClean="0"/>
              <a:t>14</a:t>
            </a:fld>
            <a:endParaRPr lang="en-GB"/>
          </a:p>
        </p:txBody>
      </p:sp>
    </p:spTree>
    <p:extLst>
      <p:ext uri="{BB962C8B-B14F-4D97-AF65-F5344CB8AC3E}">
        <p14:creationId xmlns:p14="http://schemas.microsoft.com/office/powerpoint/2010/main" val="2468183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Facilitator notes:</a:t>
            </a:r>
          </a:p>
          <a:p>
            <a:r>
              <a:rPr lang="en-GB" b="0" noProof="0" dirty="0"/>
              <a:t>These are information slides to be shared after the group has had a chance to reflect on the benefits of supporting decent work.</a:t>
            </a:r>
          </a:p>
          <a:p>
            <a:endParaRPr lang="en-GB" b="0" noProof="0" dirty="0"/>
          </a:p>
          <a:p>
            <a:r>
              <a:rPr lang="en-GB" b="0" noProof="0" dirty="0"/>
              <a:t>The facilitator runs through the information slides, pausing at times to ask whether there are any questions for clarification (but no comments at this stage).</a:t>
            </a:r>
          </a:p>
          <a:p>
            <a:endParaRPr lang="en-GB" b="0" noProof="0" dirty="0"/>
          </a:p>
          <a:p>
            <a:r>
              <a:rPr lang="en-GB" b="0" noProof="0" dirty="0"/>
              <a:t>Real life examples for negative consequences that could be mentioned: </a:t>
            </a:r>
          </a:p>
          <a:p>
            <a:pPr marL="228600" indent="-228600">
              <a:buAutoNum type="arabicParenR"/>
            </a:pPr>
            <a:r>
              <a:rPr lang="en-GB" b="0" noProof="0" dirty="0"/>
              <a:t>Legal liabilities incurred through the arrest of eight employees of mining company Vale following the 2019 dam rupture in Brazil killing over 160 people. </a:t>
            </a:r>
          </a:p>
          <a:p>
            <a:pPr marL="228600" indent="-228600">
              <a:buAutoNum type="arabicParenR"/>
            </a:pPr>
            <a:r>
              <a:rPr lang="en-GB" b="0" noProof="0" dirty="0"/>
              <a:t>Reputational impact due to Apple’s exposure to bad working conditions at Foxconn’s factories in China.</a:t>
            </a:r>
          </a:p>
          <a:p>
            <a:pPr marL="0" indent="0">
              <a:buNone/>
            </a:pPr>
            <a:endParaRPr lang="en-GB" b="0" noProof="0" dirty="0"/>
          </a:p>
          <a:p>
            <a:r>
              <a:rPr lang="en-GB" b="0" noProof="0" dirty="0"/>
              <a:t>The group will have a chance to discuss the input after the info slides have been shared.</a:t>
            </a:r>
            <a:endParaRPr lang="en-GB" b="1" noProof="0" dirty="0"/>
          </a:p>
          <a:p>
            <a:r>
              <a:rPr lang="en-GB" b="1" noProof="0" dirty="0" smtClean="0"/>
              <a:t>---</a:t>
            </a:r>
          </a:p>
          <a:p>
            <a:pPr>
              <a:spcAft>
                <a:spcPts val="800"/>
              </a:spcAft>
            </a:pPr>
            <a:r>
              <a:rPr lang="en" sz="1200" dirty="0" smtClean="0"/>
              <a:t>An important objective for all buyers is to find savings through their purchasing decisions. However, if the cheapest option does not support decent work for supplier employees, or if it doesn’t meet increasing demand for businesses to respect human and labour rights, this decision may not </a:t>
            </a:r>
            <a:r>
              <a:rPr lang="en" dirty="0" smtClean="0"/>
              <a:t>cost the least for your company overall. </a:t>
            </a:r>
          </a:p>
          <a:p>
            <a:endParaRPr lang="en-GB" b="1" noProof="0" dirty="0" smtClean="0"/>
          </a:p>
          <a:p>
            <a:r>
              <a:rPr lang="en" sz="1200" dirty="0" smtClean="0"/>
              <a:t>The risks for your company could be:</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Poor quality or product failures</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Inconsistencies in the supply of products or services</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Production stoppages due to worker unrest or strikes</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Withdrawal of project financing by lenders if social (or environmental) requirements associated with loan are not met (ESGs are critical as they are considered together when it comes  to accessing finance and reporting on loans)    </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Increased management costs to deal with any issues that arise, e.g. a third-party or media report of poor working conditions</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Increased compliance costs or legal liabilities, e.g. in the case of injuries to workers or consumers</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More frequent audits and supplier monitoring to check conditions or address concerns about poor quality of work and products, which may increase costs</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Potentially losing out on government contracts</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Reputational impacts and increased stakeholder pressure if poor practices are found</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For suppliers, costs of high employee turnover linked to poor working conditions </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Potential loss of the contract to other suppliers that can offer decent working conditions to purchaser. </a:t>
            </a:r>
          </a:p>
          <a:p>
            <a:pPr marL="171450" indent="-171450">
              <a:buFont typeface="Wingdings" panose="05000000000000000000" pitchFamily="2" charset="2"/>
              <a:buChar char="§"/>
            </a:pPr>
            <a:endParaRPr lang="en-GB" b="1" noProof="0" dirty="0"/>
          </a:p>
        </p:txBody>
      </p:sp>
      <p:sp>
        <p:nvSpPr>
          <p:cNvPr id="4" name="Slide Number Placeholder 3"/>
          <p:cNvSpPr>
            <a:spLocks noGrp="1"/>
          </p:cNvSpPr>
          <p:nvPr>
            <p:ph type="sldNum" sz="quarter" idx="5"/>
          </p:nvPr>
        </p:nvSpPr>
        <p:spPr/>
        <p:txBody>
          <a:bodyPr/>
          <a:lstStyle/>
          <a:p>
            <a:fld id="{CB456D26-4784-43ED-A153-54D536AFD2AE}" type="slidenum">
              <a:rPr lang="en-GB" smtClean="0"/>
              <a:t>15</a:t>
            </a:fld>
            <a:endParaRPr lang="en-GB"/>
          </a:p>
        </p:txBody>
      </p:sp>
    </p:spTree>
    <p:extLst>
      <p:ext uri="{BB962C8B-B14F-4D97-AF65-F5344CB8AC3E}">
        <p14:creationId xmlns:p14="http://schemas.microsoft.com/office/powerpoint/2010/main" val="2468183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dirty="0"/>
          </a:p>
          <a:p>
            <a:r>
              <a:rPr lang="en-US" dirty="0"/>
              <a:t>Example case: Finish forest industry company UPM received positive feedback from and improved its relationship with a Chinese supplier significantly, after a joint audit process identified opportunities for improvement. UPM’s audit process aims to strengthen company management processes, product quality, employee health and safety, and environmental and social responsibility. This is regarded highly by suppliers, increases commitment, product quality and loyalty</a:t>
            </a:r>
            <a:r>
              <a:rPr lang="en-US" dirty="0" smtClean="0"/>
              <a:t>.</a:t>
            </a:r>
          </a:p>
          <a:p>
            <a:endParaRPr lang="en-US" dirty="0" smtClean="0"/>
          </a:p>
          <a:p>
            <a:r>
              <a:rPr lang="en-US" dirty="0" smtClean="0"/>
              <a:t>--</a:t>
            </a:r>
          </a:p>
          <a:p>
            <a:r>
              <a:rPr lang="en-GB" sz="1200" dirty="0" smtClean="0"/>
              <a:t>Considering decent work in your buying decisions can benefit your company by:</a:t>
            </a:r>
          </a:p>
          <a:p>
            <a:pPr marL="171450" lvl="0" indent="-171450">
              <a:buFont typeface="Wingdings" panose="05000000000000000000" pitchFamily="2" charset="2"/>
              <a:buChar char="§"/>
            </a:pPr>
            <a:r>
              <a:rPr lang="en" sz="1200" dirty="0" smtClean="0">
                <a:solidFill>
                  <a:schemeClr val="accent6">
                    <a:lumMod val="75000"/>
                  </a:schemeClr>
                </a:solidFill>
              </a:rPr>
              <a:t>S</a:t>
            </a:r>
            <a:r>
              <a:rPr lang="en-GB" sz="1200" kern="1200" dirty="0" err="1" smtClean="0">
                <a:solidFill>
                  <a:schemeClr val="tx1"/>
                </a:solidFill>
                <a:effectLst/>
                <a:latin typeface="+mn-lt"/>
                <a:ea typeface="+mn-ea"/>
                <a:cs typeface="+mn-cs"/>
              </a:rPr>
              <a:t>ecuring</a:t>
            </a:r>
            <a:r>
              <a:rPr lang="en-GB" sz="1200" kern="1200" dirty="0" smtClean="0">
                <a:solidFill>
                  <a:schemeClr val="tx1"/>
                </a:solidFill>
                <a:effectLst/>
                <a:latin typeface="+mn-lt"/>
                <a:ea typeface="+mn-ea"/>
                <a:cs typeface="+mn-cs"/>
              </a:rPr>
              <a:t> consistent and reliable suppliers</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Making you a customer of choice, accessing new markets and increasing business  opportunities as a result of responsible practices</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Building resilience into your supply chains through longer-lasting and productive supplier relationships</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Protecting your company’s brand image and reputation</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‘Doing good’ in line with your company’s values and sustainability goals</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Attracting better job applicants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Helping to build healthy and prospering societies – which are good for business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Strengthening your social licence to operate by promoting responsible employment in developing countries</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Improving compliance with international and national laws, principles and standards by ensuring alignment of company operations with international labour standards</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Attracting additional loans from financing institutions by reducing project risk and complying with social (and environmental) standards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Increasing trade and business opportunities worldwide</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Meeting internal and external stakeholder expectations</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Remember: workers are also consumers and having decent working conditions is a condition to achieving sustained economic growth</a:t>
            </a:r>
            <a:endParaRPr lang="en-US" sz="1200" kern="1200" dirty="0" smtClean="0">
              <a:solidFill>
                <a:schemeClr val="tx1"/>
              </a:solidFill>
              <a:effectLst/>
              <a:latin typeface="+mn-lt"/>
              <a:ea typeface="+mn-ea"/>
              <a:cs typeface="+mn-cs"/>
            </a:endParaRPr>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16</a:t>
            </a:fld>
            <a:endParaRPr lang="en-GB"/>
          </a:p>
        </p:txBody>
      </p:sp>
    </p:spTree>
    <p:extLst>
      <p:ext uri="{BB962C8B-B14F-4D97-AF65-F5344CB8AC3E}">
        <p14:creationId xmlns:p14="http://schemas.microsoft.com/office/powerpoint/2010/main" val="3569771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Facilitator’s notes:</a:t>
            </a:r>
          </a:p>
          <a:p>
            <a:endParaRPr lang="en-GB" noProof="0" dirty="0"/>
          </a:p>
          <a:p>
            <a:pPr marL="0" indent="0">
              <a:buFont typeface="Arial" panose="020B0604020202020204" pitchFamily="34" charset="0"/>
              <a:buNone/>
            </a:pPr>
            <a:r>
              <a:rPr lang="en-GB" sz="1200" dirty="0">
                <a:solidFill>
                  <a:schemeClr val="tx1"/>
                </a:solidFill>
              </a:rPr>
              <a:t>Addressing aggressive price negotiation, short lead times for orders and avoiding last minute order changes where possible helps suppliers plan their production more effectively and avoid unplanned or excessive overtime for employees.</a:t>
            </a:r>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17</a:t>
            </a:fld>
            <a:endParaRPr lang="en-GB"/>
          </a:p>
        </p:txBody>
      </p:sp>
    </p:spTree>
    <p:extLst>
      <p:ext uri="{BB962C8B-B14F-4D97-AF65-F5344CB8AC3E}">
        <p14:creationId xmlns:p14="http://schemas.microsoft.com/office/powerpoint/2010/main" val="2568526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456D26-4784-43ED-A153-54D536AFD2AE}" type="slidenum">
              <a:rPr lang="en-GB" smtClean="0"/>
              <a:t>18</a:t>
            </a:fld>
            <a:endParaRPr lang="en-GB"/>
          </a:p>
        </p:txBody>
      </p:sp>
    </p:spTree>
    <p:extLst>
      <p:ext uri="{BB962C8B-B14F-4D97-AF65-F5344CB8AC3E}">
        <p14:creationId xmlns:p14="http://schemas.microsoft.com/office/powerpoint/2010/main" val="2353306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Facilitator’s notes:</a:t>
            </a:r>
          </a:p>
          <a:p>
            <a:endParaRPr lang="en-GB" sz="1200" b="1" dirty="0"/>
          </a:p>
          <a:p>
            <a:r>
              <a:rPr lang="en-GB" sz="1200" b="0" dirty="0"/>
              <a:t>This slide is intended to support reflection and discussion on the shortcomings of compliance-based approaches.  Below are a series of arguments that you could use to start off the discussion, or share throughout the session.</a:t>
            </a:r>
          </a:p>
          <a:p>
            <a:endParaRPr lang="en-GB" sz="1200" b="1" dirty="0"/>
          </a:p>
          <a:p>
            <a:r>
              <a:rPr lang="en-GB" sz="1200" b="1" dirty="0"/>
              <a:t>Limitations of compliance-based approaches to understanding decent work risks </a:t>
            </a:r>
          </a:p>
          <a:p>
            <a:pPr>
              <a:spcAft>
                <a:spcPts val="1200"/>
              </a:spcAft>
            </a:pPr>
            <a:r>
              <a:rPr lang="en-GB" sz="1200" dirty="0"/>
              <a:t>Many companies approach decent work as a compliance task, where risks are minimised by aligning with legal, business partners’, industry or expert standards, or imposing relevant requirements on their direct suppliers.</a:t>
            </a:r>
          </a:p>
          <a:p>
            <a:pPr>
              <a:spcAft>
                <a:spcPts val="1200"/>
              </a:spcAft>
            </a:pPr>
            <a:r>
              <a:rPr lang="en-GB" sz="1200" dirty="0"/>
              <a:t>Commonly used tools include codes of conduct, audits and corrective action plans, policy commitments, and other regulation - building up </a:t>
            </a:r>
            <a:r>
              <a:rPr lang="en-GB" sz="1200" b="1" dirty="0"/>
              <a:t>a fragile and costly system of incentives and sanctions</a:t>
            </a:r>
            <a:r>
              <a:rPr lang="en-GB" sz="1200" dirty="0"/>
              <a:t>.</a:t>
            </a:r>
          </a:p>
          <a:p>
            <a:r>
              <a:rPr lang="en-GB" sz="1200" dirty="0"/>
              <a:t>Shortcomings of a compliance focus include:</a:t>
            </a:r>
          </a:p>
          <a:p>
            <a:pPr marL="285750" indent="-285750">
              <a:buFont typeface="Wingdings" panose="05000000000000000000" pitchFamily="2" charset="2"/>
              <a:buChar char="§"/>
            </a:pPr>
            <a:r>
              <a:rPr lang="en-GB" sz="1200" dirty="0"/>
              <a:t>Technical and structural flaws of audit schemes hinder sustainable improvements that are truly supported by the auditee.</a:t>
            </a:r>
          </a:p>
          <a:p>
            <a:pPr marL="285750" indent="-285750">
              <a:buFont typeface="Wingdings" panose="05000000000000000000" pitchFamily="2" charset="2"/>
              <a:buChar char="§"/>
            </a:pPr>
            <a:r>
              <a:rPr lang="en-GB" sz="1200" dirty="0"/>
              <a:t>The mid/long-term costs of monitoring and enforcement exceed short-term benefits (control and compliance).</a:t>
            </a:r>
          </a:p>
          <a:p>
            <a:pPr marL="285750" indent="-285750">
              <a:buFont typeface="Wingdings" panose="05000000000000000000" pitchFamily="2" charset="2"/>
              <a:buChar char="§"/>
            </a:pPr>
            <a:r>
              <a:rPr lang="en-GB" sz="1200" dirty="0"/>
              <a:t>Complying with minimum standards does not </a:t>
            </a:r>
            <a:r>
              <a:rPr lang="en-GB" sz="1200" dirty="0" smtClean="0"/>
              <a:t>foster </a:t>
            </a:r>
            <a:r>
              <a:rPr lang="en-GB" sz="1200" dirty="0"/>
              <a:t>understanding of poor working conditions and its root causes.</a:t>
            </a:r>
          </a:p>
          <a:p>
            <a:pPr marL="285750" indent="-285750">
              <a:buFont typeface="Wingdings" panose="05000000000000000000" pitchFamily="2" charset="2"/>
              <a:buChar char="§"/>
            </a:pPr>
            <a:r>
              <a:rPr lang="en-GB" sz="1200" dirty="0"/>
              <a:t>In the supply chain, monitoring and auditing can impact supplier-buyer relationships negatively.</a:t>
            </a:r>
          </a:p>
          <a:p>
            <a:pPr marL="285750" indent="-285750">
              <a:buFont typeface="Wingdings" panose="05000000000000000000" pitchFamily="2" charset="2"/>
              <a:buChar char="§"/>
            </a:pPr>
            <a:r>
              <a:rPr lang="en-GB" sz="1200" dirty="0"/>
              <a:t>Companies that choose a compliance approach are unlikely to approach human rights risks proactively.</a:t>
            </a:r>
          </a:p>
          <a:p>
            <a:pPr marL="285750" indent="-285750">
              <a:buFont typeface="Wingdings" panose="05000000000000000000" pitchFamily="2" charset="2"/>
              <a:buChar char="§"/>
            </a:pPr>
            <a:r>
              <a:rPr lang="en-GB" sz="1200" dirty="0"/>
              <a:t>Complying with external minimum expectations is disempowering and hinders aspirations and visions to grow. </a:t>
            </a:r>
          </a:p>
          <a:p>
            <a:pPr marL="285750" indent="-285750">
              <a:buFont typeface="Wingdings" panose="05000000000000000000" pitchFamily="2" charset="2"/>
              <a:buChar char="§"/>
            </a:pPr>
            <a:endParaRPr lang="en-GB" sz="1200" dirty="0"/>
          </a:p>
          <a:p>
            <a:pPr marL="171450" indent="-171450">
              <a:buFont typeface="Wingdings" panose="05000000000000000000" pitchFamily="2" charset="2"/>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456D26-4784-43ED-A153-54D536AFD2AE}" type="slidenum">
              <a:rPr lang="en-GB" smtClean="0"/>
              <a:t>19</a:t>
            </a:fld>
            <a:endParaRPr lang="en-GB"/>
          </a:p>
        </p:txBody>
      </p:sp>
    </p:spTree>
    <p:extLst>
      <p:ext uri="{BB962C8B-B14F-4D97-AF65-F5344CB8AC3E}">
        <p14:creationId xmlns:p14="http://schemas.microsoft.com/office/powerpoint/2010/main" val="2307193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Facilitator’s notes:</a:t>
            </a:r>
          </a:p>
          <a:p>
            <a:endParaRPr lang="en-GB" noProof="0" dirty="0"/>
          </a:p>
          <a:p>
            <a:pPr marL="0" indent="0">
              <a:buFontTx/>
              <a:buNone/>
            </a:pPr>
            <a:r>
              <a:rPr lang="en-GB" noProof="0" dirty="0"/>
              <a:t>Invite reflection on the information shared in the previous slides.</a:t>
            </a:r>
          </a:p>
          <a:p>
            <a:pPr marL="0" indent="0">
              <a:buFontTx/>
              <a:buNone/>
            </a:pPr>
            <a:endParaRPr lang="en-GB" noProof="0" dirty="0"/>
          </a:p>
          <a:p>
            <a:pPr marL="0" indent="0">
              <a:buFontTx/>
              <a:buNone/>
            </a:pPr>
            <a:r>
              <a:rPr lang="en-GB" noProof="0" dirty="0"/>
              <a:t>The answers will help you get a good understanding of how participants feel this is valued within the company. If they feel it is not important, this denotes that there is more work to be done to communicate the importance to buyers – potentially with the help of senior management. If the company wants to move away from an assessment/audit model for suppliers and towards increased engagement and dialogue, it needs to make sure that procurement employees see the value </a:t>
            </a:r>
            <a:r>
              <a:rPr lang="en-GB" noProof="0" dirty="0" smtClean="0"/>
              <a:t>in and </a:t>
            </a:r>
            <a:r>
              <a:rPr lang="en-GB" noProof="0" dirty="0"/>
              <a:t>are equipped to have these conversations.</a:t>
            </a:r>
          </a:p>
          <a:p>
            <a:endParaRPr lang="en-US" dirty="0"/>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456D26-4784-43ED-A153-54D536AFD2AE}" type="slidenum">
              <a:rPr lang="en-GB" smtClean="0"/>
              <a:t>20</a:t>
            </a:fld>
            <a:endParaRPr lang="en-GB"/>
          </a:p>
        </p:txBody>
      </p:sp>
    </p:spTree>
    <p:extLst>
      <p:ext uri="{BB962C8B-B14F-4D97-AF65-F5344CB8AC3E}">
        <p14:creationId xmlns:p14="http://schemas.microsoft.com/office/powerpoint/2010/main" val="2054760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21</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a:t>
            </a:r>
          </a:p>
          <a:p>
            <a:endParaRPr lang="en-US" dirty="0"/>
          </a:p>
          <a:p>
            <a:r>
              <a:rPr lang="en-US" dirty="0"/>
              <a:t>The facilitator introduces the exercise, and explains the process to the group.</a:t>
            </a:r>
          </a:p>
        </p:txBody>
      </p:sp>
      <p:sp>
        <p:nvSpPr>
          <p:cNvPr id="4" name="Slide Number Placeholder 3"/>
          <p:cNvSpPr>
            <a:spLocks noGrp="1"/>
          </p:cNvSpPr>
          <p:nvPr>
            <p:ph type="sldNum" sz="quarter" idx="5"/>
          </p:nvPr>
        </p:nvSpPr>
        <p:spPr/>
        <p:txBody>
          <a:bodyPr/>
          <a:lstStyle/>
          <a:p>
            <a:fld id="{CB456D26-4784-43ED-A153-54D536AFD2AE}" type="slidenum">
              <a:rPr lang="en-GB" smtClean="0"/>
              <a:t>22</a:t>
            </a:fld>
            <a:endParaRPr lang="en-GB"/>
          </a:p>
        </p:txBody>
      </p:sp>
    </p:spTree>
    <p:extLst>
      <p:ext uri="{BB962C8B-B14F-4D97-AF65-F5344CB8AC3E}">
        <p14:creationId xmlns:p14="http://schemas.microsoft.com/office/powerpoint/2010/main" val="237869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4</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456D26-4784-43ED-A153-54D536AFD2AE}" type="slidenum">
              <a:rPr lang="en-GB" smtClean="0"/>
              <a:t>23</a:t>
            </a:fld>
            <a:endParaRPr lang="en-GB"/>
          </a:p>
        </p:txBody>
      </p:sp>
    </p:spTree>
    <p:extLst>
      <p:ext uri="{BB962C8B-B14F-4D97-AF65-F5344CB8AC3E}">
        <p14:creationId xmlns:p14="http://schemas.microsoft.com/office/powerpoint/2010/main" val="4059374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Facilitator notes:</a:t>
            </a:r>
          </a:p>
          <a:p>
            <a:r>
              <a:rPr lang="en-GB" b="0" noProof="0" dirty="0"/>
              <a:t>These are information slides to be shared after the group has had a chance to reflect on the benefits of engagement and dialogue.</a:t>
            </a:r>
          </a:p>
          <a:p>
            <a:endParaRPr lang="en-GB" b="0" noProof="0" dirty="0"/>
          </a:p>
          <a:p>
            <a:r>
              <a:rPr lang="en-GB" b="0" noProof="0" dirty="0"/>
              <a:t>The facilitator runs through the information slides, pausing at times to ask whether there are any questions for clarification (but no comments at this stage).</a:t>
            </a:r>
          </a:p>
          <a:p>
            <a:endParaRPr lang="en-GB" b="0" noProof="0" dirty="0"/>
          </a:p>
          <a:p>
            <a:r>
              <a:rPr lang="en-GB" b="0" noProof="0" dirty="0"/>
              <a:t>The group will have a chance to discuss the input in pairs after the info slides have been shared.</a:t>
            </a:r>
            <a:endParaRPr lang="en-GB" b="1" noProof="0" dirty="0"/>
          </a:p>
          <a:p>
            <a:endParaRPr lang="en-GB" b="1" noProof="0" dirty="0"/>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25</a:t>
            </a:fld>
            <a:endParaRPr lang="en-GB"/>
          </a:p>
        </p:txBody>
      </p:sp>
    </p:spTree>
    <p:extLst>
      <p:ext uri="{BB962C8B-B14F-4D97-AF65-F5344CB8AC3E}">
        <p14:creationId xmlns:p14="http://schemas.microsoft.com/office/powerpoint/2010/main" val="680204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456D26-4784-43ED-A153-54D536AFD2AE}" type="slidenum">
              <a:rPr lang="en-GB" smtClean="0"/>
              <a:t>26</a:t>
            </a:fld>
            <a:endParaRPr lang="en-GB"/>
          </a:p>
        </p:txBody>
      </p:sp>
    </p:spTree>
    <p:extLst>
      <p:ext uri="{BB962C8B-B14F-4D97-AF65-F5344CB8AC3E}">
        <p14:creationId xmlns:p14="http://schemas.microsoft.com/office/powerpoint/2010/main" val="3373648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a:t>Facilitator notes:</a:t>
            </a:r>
            <a:r>
              <a:rPr lang="de-DE" dirty="0"/>
              <a:t> </a:t>
            </a:r>
          </a:p>
          <a:p>
            <a:r>
              <a:rPr lang="de-DE" dirty="0"/>
              <a:t>The ”</a:t>
            </a:r>
            <a:r>
              <a:rPr lang="en-GB" dirty="0"/>
              <a:t>Conversations for relationship / possibility / action”  hierarchy shows how the balance of, and ordering of, what we pay attention to opens/closes down conversations and </a:t>
            </a:r>
            <a:r>
              <a:rPr lang="en-GB" dirty="0" smtClean="0"/>
              <a:t>relationships.</a:t>
            </a:r>
            <a:endParaRPr lang="en-GB" dirty="0"/>
          </a:p>
          <a:p>
            <a:endParaRPr lang="en-US" dirty="0"/>
          </a:p>
          <a:p>
            <a:r>
              <a:rPr lang="en-US" dirty="0"/>
              <a:t>If we expect suppliers (or anyone for that matter!) to work with us, they need to understand why and crucially they need to trust us. Trust comes from building relationships.</a:t>
            </a:r>
          </a:p>
          <a:p>
            <a:endParaRPr lang="en-US" dirty="0"/>
          </a:p>
          <a:p>
            <a:r>
              <a:rPr lang="en-US" dirty="0"/>
              <a:t>The diagram shows the process that will </a:t>
            </a:r>
            <a:r>
              <a:rPr lang="en-US" dirty="0" smtClean="0"/>
              <a:t>maximize the chances </a:t>
            </a:r>
            <a:r>
              <a:rPr lang="en-US" dirty="0"/>
              <a:t>of getting to sustainable actions that the supplier wants to take, rather than takes since they have to.</a:t>
            </a:r>
          </a:p>
          <a:p>
            <a:endParaRPr lang="en-US" dirty="0"/>
          </a:p>
          <a:p>
            <a:r>
              <a:rPr lang="en-US" dirty="0"/>
              <a:t>Spend time getting to know them as humans – the outer ‘relationship’ circle – to build connection &amp; trust. </a:t>
            </a:r>
          </a:p>
          <a:p>
            <a:endParaRPr lang="en-US" dirty="0"/>
          </a:p>
          <a:p>
            <a:r>
              <a:rPr lang="en-US" dirty="0"/>
              <a:t>Then they’re more likely to work with you on the middle ‘possibility’ circle where innovative ideas may then come up since they are prepared to share more openly with people they </a:t>
            </a:r>
            <a:r>
              <a:rPr lang="en-US" dirty="0" smtClean="0"/>
              <a:t>trust.</a:t>
            </a:r>
            <a:endParaRPr lang="en-US" dirty="0"/>
          </a:p>
          <a:p>
            <a:endParaRPr lang="en-US" dirty="0"/>
          </a:p>
          <a:p>
            <a:r>
              <a:rPr lang="en-US" dirty="0"/>
              <a:t>Finally, the actions that then come from the dialogue may be of much better quality since they’ll have included considering the more creative ideas than if you just try to ‘cut to the chase’ and ‘get down to action</a:t>
            </a:r>
            <a:r>
              <a:rPr lang="en-US" dirty="0" smtClean="0"/>
              <a:t>’.</a:t>
            </a:r>
            <a:endParaRPr lang="en-US" dirty="0"/>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27</a:t>
            </a:fld>
            <a:endParaRPr lang="en-GB"/>
          </a:p>
        </p:txBody>
      </p:sp>
    </p:spTree>
    <p:extLst>
      <p:ext uri="{BB962C8B-B14F-4D97-AF65-F5344CB8AC3E}">
        <p14:creationId xmlns:p14="http://schemas.microsoft.com/office/powerpoint/2010/main" val="2130934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28</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a:t>
            </a:r>
          </a:p>
          <a:p>
            <a:endParaRPr lang="en-US" dirty="0"/>
          </a:p>
          <a:p>
            <a:r>
              <a:rPr lang="en-US" dirty="0"/>
              <a:t>The facilitator introduces the exercise, and explains the process to the group.</a:t>
            </a:r>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29</a:t>
            </a:fld>
            <a:endParaRPr lang="en-GB"/>
          </a:p>
        </p:txBody>
      </p:sp>
    </p:spTree>
    <p:extLst>
      <p:ext uri="{BB962C8B-B14F-4D97-AF65-F5344CB8AC3E}">
        <p14:creationId xmlns:p14="http://schemas.microsoft.com/office/powerpoint/2010/main" val="2347949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a:t>
            </a:r>
          </a:p>
          <a:p>
            <a:endParaRPr lang="en-US" dirty="0"/>
          </a:p>
          <a:p>
            <a:r>
              <a:rPr lang="en-US" dirty="0"/>
              <a:t>The facilitator introduces the exercise, and explains the process to the group.</a:t>
            </a:r>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30</a:t>
            </a:fld>
            <a:endParaRPr lang="en-GB"/>
          </a:p>
        </p:txBody>
      </p:sp>
    </p:spTree>
    <p:extLst>
      <p:ext uri="{BB962C8B-B14F-4D97-AF65-F5344CB8AC3E}">
        <p14:creationId xmlns:p14="http://schemas.microsoft.com/office/powerpoint/2010/main" val="1843987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a:t>
            </a:r>
          </a:p>
          <a:p>
            <a:endParaRPr lang="en-US" dirty="0"/>
          </a:p>
          <a:p>
            <a:r>
              <a:rPr lang="en-US" dirty="0"/>
              <a:t>These case examples represent common dilemmas encountered by procurement professionals, and can be used as an alternative to real-life cases shared by the participants</a:t>
            </a:r>
            <a:r>
              <a:rPr lang="en-US" dirty="0" smtClean="0"/>
              <a:t>.</a:t>
            </a:r>
          </a:p>
          <a:p>
            <a:endParaRPr lang="en-US" dirty="0" smtClean="0"/>
          </a:p>
          <a:p>
            <a:r>
              <a:rPr lang="en-US" dirty="0" smtClean="0"/>
              <a:t>Other dilemmas: </a:t>
            </a:r>
          </a:p>
          <a:p>
            <a:endParaRPr lang="en-US" dirty="0" smtClean="0"/>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A supplier really wants our business and therefore offers a low price that I can see may compromise their ability to ensure decent working conditions for their employees.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The application of my Supplier Code of Conduct or any other decent work policy by the supplier will entail costs, but my company is not willing to increase the payment to cover these costs (e.g. if PPE – Personal Protection Equipment - is required). I don’t know how to guide this conversation when the supplier brings it up.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We have no way of knowing for sure whether fair prices actually go to supporting decent working conditions. Our supplier might not necessarily pay the best possible wages to its workers even if the price was increased specifically to help the supplier cover the increase in wages.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We work mostly with intermediaries who don’t want to share the production units.</a:t>
            </a:r>
            <a:endParaRPr lang="en-US" sz="1200" kern="1200" dirty="0" smtClean="0">
              <a:solidFill>
                <a:schemeClr val="tx1"/>
              </a:solidFill>
              <a:effectLst/>
              <a:latin typeface="+mn-lt"/>
              <a:ea typeface="+mn-ea"/>
              <a:cs typeface="+mn-cs"/>
            </a:endParaRP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31</a:t>
            </a:fld>
            <a:endParaRPr lang="en-GB"/>
          </a:p>
        </p:txBody>
      </p:sp>
    </p:spTree>
    <p:extLst>
      <p:ext uri="{BB962C8B-B14F-4D97-AF65-F5344CB8AC3E}">
        <p14:creationId xmlns:p14="http://schemas.microsoft.com/office/powerpoint/2010/main" val="1193041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34</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a:t>
            </a:r>
          </a:p>
          <a:p>
            <a:endParaRPr lang="en-US" dirty="0"/>
          </a:p>
          <a:p>
            <a:r>
              <a:rPr lang="en-US" dirty="0"/>
              <a:t>The facilitator introduces the exercise, and explains the process to the group.</a:t>
            </a:r>
          </a:p>
          <a:p>
            <a:endParaRPr lang="en-US" dirty="0"/>
          </a:p>
          <a:p>
            <a:r>
              <a:rPr lang="en-GB" b="1" dirty="0"/>
              <a:t>Background to be provided to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advance of the session, print out copies of the scenario and the roles, and cut out each role description individually.  Print out enough copies to cater for the number of groups and participants you anticipate.</a:t>
            </a:r>
          </a:p>
          <a:p>
            <a:endParaRPr lang="en-GB" b="1" dirty="0"/>
          </a:p>
          <a:p>
            <a:r>
              <a:rPr lang="en-GB" b="1" dirty="0">
                <a:solidFill>
                  <a:schemeClr val="tx1"/>
                </a:solidFill>
              </a:rPr>
              <a:t>Buyer: </a:t>
            </a:r>
            <a:r>
              <a:rPr lang="en-GB" dirty="0">
                <a:solidFill>
                  <a:schemeClr val="tx1"/>
                </a:solidFill>
              </a:rPr>
              <a:t>Has overall responsibility for all cleaning services procured by the company globally. This includes the implementation of relevant company policies, including the Supplier Code of Conduct (or similar). The cleaning company is a local </a:t>
            </a:r>
            <a:r>
              <a:rPr lang="en-GB" dirty="0" smtClean="0">
                <a:solidFill>
                  <a:schemeClr val="tx1"/>
                </a:solidFill>
              </a:rPr>
              <a:t>franchise </a:t>
            </a:r>
            <a:r>
              <a:rPr lang="en-GB" dirty="0">
                <a:solidFill>
                  <a:schemeClr val="tx1"/>
                </a:solidFill>
              </a:rPr>
              <a:t>of a national firm which has been contracted under a framework agreement with the local company subsidiary of the country where the production plant is located.</a:t>
            </a:r>
            <a:endParaRPr lang="en-GB" sz="1400" dirty="0">
              <a:solidFill>
                <a:schemeClr val="tx1"/>
              </a:solidFill>
            </a:endParaRPr>
          </a:p>
          <a:p>
            <a:endParaRPr lang="en-GB" b="1" dirty="0">
              <a:solidFill>
                <a:schemeClr val="tx1"/>
              </a:solidFill>
            </a:endParaRPr>
          </a:p>
          <a:p>
            <a:r>
              <a:rPr lang="en-GB" b="1" dirty="0">
                <a:solidFill>
                  <a:schemeClr val="tx1"/>
                </a:solidFill>
              </a:rPr>
              <a:t>Production plant manager: </a:t>
            </a:r>
            <a:r>
              <a:rPr lang="en-GB" dirty="0">
                <a:solidFill>
                  <a:schemeClr val="tx1"/>
                </a:solidFill>
              </a:rPr>
              <a:t>Responsible for the day-to-day operations of the plant, including local implementation of all company policies and processes (including the Supplier Code of Conduct). The cleaning company is a local </a:t>
            </a:r>
            <a:r>
              <a:rPr lang="en-GB" dirty="0" smtClean="0">
                <a:solidFill>
                  <a:schemeClr val="tx1"/>
                </a:solidFill>
              </a:rPr>
              <a:t>franchise </a:t>
            </a:r>
            <a:r>
              <a:rPr lang="en-GB" dirty="0">
                <a:solidFill>
                  <a:schemeClr val="tx1"/>
                </a:solidFill>
              </a:rPr>
              <a:t>of a national firm which has been contracted under a framework agreement with the local company subsidiary of the country where the production plant is located.</a:t>
            </a:r>
            <a:endParaRPr lang="en-GB" sz="1400" dirty="0">
              <a:solidFill>
                <a:schemeClr val="tx1"/>
              </a:solidFill>
            </a:endParaRPr>
          </a:p>
          <a:p>
            <a:endParaRPr lang="en-GB" b="1" dirty="0">
              <a:solidFill>
                <a:schemeClr val="tx1"/>
              </a:solidFill>
            </a:endParaRPr>
          </a:p>
          <a:p>
            <a:r>
              <a:rPr lang="en-GB" b="1" dirty="0">
                <a:solidFill>
                  <a:schemeClr val="tx1"/>
                </a:solidFill>
              </a:rPr>
              <a:t>Cleaning staff:</a:t>
            </a:r>
            <a:r>
              <a:rPr lang="en-GB" dirty="0">
                <a:solidFill>
                  <a:schemeClr val="tx1"/>
                </a:solidFill>
              </a:rPr>
              <a:t> Migrant worker from an ethnic minority. Originally paid a substantial sum to a labour </a:t>
            </a:r>
            <a:r>
              <a:rPr lang="en-GB" dirty="0" smtClean="0">
                <a:solidFill>
                  <a:schemeClr val="tx1"/>
                </a:solidFill>
              </a:rPr>
              <a:t>broker which was </a:t>
            </a:r>
            <a:r>
              <a:rPr lang="en-GB" dirty="0">
                <a:solidFill>
                  <a:schemeClr val="tx1"/>
                </a:solidFill>
              </a:rPr>
              <a:t>paid by the cleaning firm in order to get the job in the first place, which they are supposed to pay back from their (low) wages. Their passports have been taken away so they cannot leave. They have a family to support and their immigration status is unclear.</a:t>
            </a:r>
            <a:endParaRPr lang="en-GB" sz="1400" dirty="0">
              <a:solidFill>
                <a:schemeClr val="tx1"/>
              </a:solidFill>
            </a:endParaRPr>
          </a:p>
          <a:p>
            <a:endParaRPr lang="en-GB" b="1" dirty="0">
              <a:solidFill>
                <a:schemeClr val="tx1"/>
              </a:solidFill>
            </a:endParaRPr>
          </a:p>
          <a:p>
            <a:r>
              <a:rPr lang="en-GB" b="1" dirty="0">
                <a:solidFill>
                  <a:schemeClr val="tx1"/>
                </a:solidFill>
              </a:rPr>
              <a:t>Cleaning company representative:</a:t>
            </a:r>
            <a:r>
              <a:rPr lang="en-GB" dirty="0">
                <a:solidFill>
                  <a:schemeClr val="tx1"/>
                </a:solidFill>
              </a:rPr>
              <a:t> Responsible for the provision of cleaning services to the production plant. The cleaning company is a local </a:t>
            </a:r>
            <a:r>
              <a:rPr lang="en-GB" dirty="0" smtClean="0">
                <a:solidFill>
                  <a:schemeClr val="tx1"/>
                </a:solidFill>
              </a:rPr>
              <a:t>franchise </a:t>
            </a:r>
            <a:r>
              <a:rPr lang="en-GB" dirty="0">
                <a:solidFill>
                  <a:schemeClr val="tx1"/>
                </a:solidFill>
              </a:rPr>
              <a:t>of a national firm which has been contracted under a framework agreement with the local the company subsidiary of the country where the production plant is located. The cleaning company pays a labour broker to find staff who are then directly employed by the cleaning company.</a:t>
            </a:r>
            <a:endParaRPr lang="en-GB" sz="1400" dirty="0">
              <a:solidFill>
                <a:schemeClr val="tx1"/>
              </a:solidFill>
            </a:endParaRPr>
          </a:p>
          <a:p>
            <a:endParaRPr lang="en-GB" b="1" dirty="0">
              <a:solidFill>
                <a:schemeClr val="tx1"/>
              </a:solidFill>
            </a:endParaRPr>
          </a:p>
          <a:p>
            <a:r>
              <a:rPr lang="en-GB" b="1" dirty="0">
                <a:solidFill>
                  <a:schemeClr val="tx1"/>
                </a:solidFill>
              </a:rPr>
              <a:t>NGO representative</a:t>
            </a:r>
            <a:r>
              <a:rPr lang="en-GB" dirty="0">
                <a:solidFill>
                  <a:schemeClr val="tx1"/>
                </a:solidFill>
              </a:rPr>
              <a:t>: Representative of the local branch of an international advocacy NGO working to combat forced labour and human trafficking in global supply chains.</a:t>
            </a:r>
            <a:endParaRPr lang="en-GB" sz="1400" dirty="0">
              <a:solidFill>
                <a:schemeClr val="tx1"/>
              </a:solidFill>
            </a:endParaRPr>
          </a:p>
          <a:p>
            <a:endParaRPr lang="en-GB" sz="110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35</a:t>
            </a:fld>
            <a:endParaRPr lang="en-GB"/>
          </a:p>
        </p:txBody>
      </p:sp>
    </p:spTree>
    <p:extLst>
      <p:ext uri="{BB962C8B-B14F-4D97-AF65-F5344CB8AC3E}">
        <p14:creationId xmlns:p14="http://schemas.microsoft.com/office/powerpoint/2010/main" val="196934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Facilitator notes:</a:t>
            </a:r>
            <a:r>
              <a:rPr lang="en-GB" noProof="0" dirty="0"/>
              <a:t> </a:t>
            </a:r>
          </a:p>
          <a:p>
            <a:endParaRPr lang="en-GB" noProof="0" dirty="0"/>
          </a:p>
          <a:p>
            <a:r>
              <a:rPr lang="en-GB" b="1" noProof="0" dirty="0"/>
              <a:t>Check in question:</a:t>
            </a:r>
            <a:r>
              <a:rPr lang="en-GB" noProof="0" dirty="0"/>
              <a:t> </a:t>
            </a:r>
          </a:p>
          <a:p>
            <a:r>
              <a:rPr lang="en-GB" noProof="0" dirty="0"/>
              <a:t>There are no right or wrong answers. Participants are encouraged to think about what potential impacts on decent work could be, and how they may be linked to their role. Some prompter questions </a:t>
            </a:r>
            <a:r>
              <a:rPr lang="en-GB" noProof="0" dirty="0" smtClean="0"/>
              <a:t>are below</a:t>
            </a:r>
            <a:r>
              <a:rPr lang="en-GB" noProof="0" dirty="0"/>
              <a:t>, </a:t>
            </a:r>
            <a:r>
              <a:rPr lang="en-GB" noProof="0" dirty="0" smtClean="0"/>
              <a:t>but</a:t>
            </a:r>
            <a:r>
              <a:rPr lang="en-GB" baseline="0" noProof="0" dirty="0" smtClean="0"/>
              <a:t> </a:t>
            </a:r>
            <a:r>
              <a:rPr lang="en-GB" noProof="0" dirty="0" smtClean="0"/>
              <a:t>facilitators are encouraged </a:t>
            </a:r>
            <a:r>
              <a:rPr lang="en-GB" noProof="0" dirty="0"/>
              <a:t>to let participants think about the question and answer first, without giving too much detail upfront. They will get a better understanding of why this is relevant to them/your company in the following section. </a:t>
            </a:r>
          </a:p>
          <a:p>
            <a:endParaRPr lang="en-GB" noProof="0" dirty="0"/>
          </a:p>
          <a:p>
            <a:r>
              <a:rPr lang="en-GB" b="1" noProof="0" dirty="0"/>
              <a:t>    Prompter questions:</a:t>
            </a:r>
          </a:p>
          <a:p>
            <a:pPr marL="171450" indent="-171450">
              <a:buFont typeface="Wingdings" panose="05000000000000000000" pitchFamily="2" charset="2"/>
              <a:buChar char="§"/>
            </a:pPr>
            <a:r>
              <a:rPr lang="en-GB" noProof="0" dirty="0"/>
              <a:t>When you ask suppliers to sign the Supplier Code of Conduct (or similar), do you ever get questions back on what specific questions mean and how they are relevant to the supplier?</a:t>
            </a:r>
          </a:p>
          <a:p>
            <a:pPr marL="171450" indent="-171450">
              <a:buFont typeface="Wingdings" panose="05000000000000000000" pitchFamily="2" charset="2"/>
              <a:buChar char="§"/>
            </a:pPr>
            <a:r>
              <a:rPr lang="en-GB" noProof="0" dirty="0"/>
              <a:t>You may have read that certain products and services </a:t>
            </a:r>
            <a:r>
              <a:rPr lang="en-GB" noProof="0" dirty="0" smtClean="0"/>
              <a:t>may </a:t>
            </a:r>
            <a:r>
              <a:rPr lang="en-GB" noProof="0" dirty="0"/>
              <a:t>be associated with poor working conditions. </a:t>
            </a:r>
          </a:p>
          <a:p>
            <a:pPr marL="628650" lvl="1" indent="-171450">
              <a:buFont typeface="Wingdings" panose="05000000000000000000" pitchFamily="2" charset="2"/>
              <a:buChar char="§"/>
            </a:pPr>
            <a:r>
              <a:rPr lang="en-GB" noProof="0" dirty="0"/>
              <a:t>E.g. products that contain mica, whose mining is often associated with forced labour and poor health and safety. </a:t>
            </a:r>
          </a:p>
          <a:p>
            <a:pPr marL="628650" lvl="1" indent="-171450">
              <a:buFont typeface="Wingdings" panose="05000000000000000000" pitchFamily="2" charset="2"/>
              <a:buChar char="§"/>
            </a:pPr>
            <a:r>
              <a:rPr lang="en-GB" noProof="0" dirty="0"/>
              <a:t>E.g. logistics or cleaning services where excessive working hours and low pay is common.</a:t>
            </a:r>
          </a:p>
          <a:p>
            <a:pPr marL="171450" lvl="0" indent="-171450">
              <a:buFont typeface="Wingdings" panose="05000000000000000000" pitchFamily="2" charset="2"/>
              <a:buChar char="§"/>
            </a:pPr>
            <a:r>
              <a:rPr lang="en-GB" noProof="0" dirty="0"/>
              <a:t>Do you sometimes wonder why suppliers can offer services you are buying so cheaply, when they are required to pay fair wages to their employees? How does this impact your buying decisions?</a:t>
            </a: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5</a:t>
            </a:fld>
            <a:endParaRPr lang="en-GB"/>
          </a:p>
        </p:txBody>
      </p:sp>
    </p:spTree>
    <p:extLst>
      <p:ext uri="{BB962C8B-B14F-4D97-AF65-F5344CB8AC3E}">
        <p14:creationId xmlns:p14="http://schemas.microsoft.com/office/powerpoint/2010/main" val="615629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a:t>
            </a:r>
          </a:p>
          <a:p>
            <a:endParaRPr lang="en-US" dirty="0"/>
          </a:p>
          <a:p>
            <a:r>
              <a:rPr lang="en-US" dirty="0"/>
              <a:t>The facilitator introduces the exercise, and explains the process to the group.</a:t>
            </a:r>
          </a:p>
          <a:p>
            <a:endParaRPr lang="en-US" dirty="0"/>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36</a:t>
            </a:fld>
            <a:endParaRPr lang="en-GB"/>
          </a:p>
        </p:txBody>
      </p:sp>
    </p:spTree>
    <p:extLst>
      <p:ext uri="{BB962C8B-B14F-4D97-AF65-F5344CB8AC3E}">
        <p14:creationId xmlns:p14="http://schemas.microsoft.com/office/powerpoint/2010/main" val="3163845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scenario could be</a:t>
            </a:r>
            <a:r>
              <a:rPr lang="en-US" baseline="0" dirty="0" smtClean="0"/>
              <a:t> modified to include possible specific or cultural sensitivities, or dilemmas. For instance, the scenario below could help with discussions on responsibilities beyond national legislation and gender discrimination. </a:t>
            </a:r>
          </a:p>
          <a:p>
            <a:endParaRPr lang="en-US" baseline="0" dirty="0" smtClean="0"/>
          </a:p>
          <a:p>
            <a:r>
              <a:rPr lang="en-GB" b="1" dirty="0" smtClean="0"/>
              <a:t>Scenario:</a:t>
            </a:r>
          </a:p>
          <a:p>
            <a:r>
              <a:rPr lang="en-GB" dirty="0" smtClean="0"/>
              <a:t>A buyer from a multinational enterprise is visiting one of their company’s factories in Asia to speak to some local suppliers. </a:t>
            </a:r>
          </a:p>
          <a:p>
            <a:endParaRPr lang="en-GB" dirty="0" smtClean="0"/>
          </a:p>
          <a:p>
            <a:r>
              <a:rPr lang="en-GB" dirty="0" smtClean="0"/>
              <a:t>While there, the local manager mentions that an NGO has been asking questions about the working conditions for female workers at the garment factory. They allege that garment workers are made to work excessive hours for a little pay, and there are rumours of violence and harassment.  The NGO is threatening a media campaign if the company does not take action promptly. </a:t>
            </a:r>
          </a:p>
          <a:p>
            <a:endParaRPr lang="en-GB" dirty="0" smtClean="0"/>
          </a:p>
          <a:p>
            <a:r>
              <a:rPr lang="en-GB" dirty="0" smtClean="0"/>
              <a:t>The buyer notices that some of the female garment workers do indeed look malnourished and react fearfully when asked about their wellbeing. The local manager denies that the female workers are being treated badly, and argues that he complies with national legislation. </a:t>
            </a:r>
          </a:p>
          <a:p>
            <a:endParaRPr lang="en-GB" dirty="0" smtClean="0"/>
          </a:p>
          <a:p>
            <a:r>
              <a:rPr lang="en-GB" dirty="0" smtClean="0"/>
              <a:t>The buyer, who’s company has a strong public policy on gender equality and discrimination, feels there is significant risk both to the company’s reputation and to the people involved, and wants to ensure the issue is resolved with the best outcomes for all parties. </a:t>
            </a:r>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37</a:t>
            </a:fld>
            <a:endParaRPr lang="en-GB"/>
          </a:p>
        </p:txBody>
      </p:sp>
    </p:spTree>
    <p:extLst>
      <p:ext uri="{BB962C8B-B14F-4D97-AF65-F5344CB8AC3E}">
        <p14:creationId xmlns:p14="http://schemas.microsoft.com/office/powerpoint/2010/main" val="2913540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a:t>
            </a:r>
          </a:p>
          <a:p>
            <a:endParaRPr lang="en-US" dirty="0"/>
          </a:p>
          <a:p>
            <a:r>
              <a:rPr lang="en-US" dirty="0"/>
              <a:t>On a flip chart, write up the four options in advance.  As participants share their reflections on each option, note down the advantages and disadvantages identified.</a:t>
            </a:r>
          </a:p>
          <a:p>
            <a:endParaRPr lang="en-US" dirty="0"/>
          </a:p>
          <a:p>
            <a:r>
              <a:rPr lang="en-US" dirty="0"/>
              <a:t>Support the reflection exercise with the following questions:</a:t>
            </a:r>
          </a:p>
          <a:p>
            <a:pPr marL="171450" indent="-171450">
              <a:buFont typeface="Wingdings" panose="05000000000000000000" pitchFamily="2" charset="2"/>
              <a:buChar char="§"/>
            </a:pPr>
            <a:r>
              <a:rPr lang="en-US" dirty="0"/>
              <a:t>What might be the outcome of each option for the cleaning staff (the </a:t>
            </a:r>
            <a:r>
              <a:rPr lang="en-US" dirty="0" smtClean="0"/>
              <a:t>rights-holder </a:t>
            </a:r>
            <a:r>
              <a:rPr lang="en-US" dirty="0"/>
              <a:t>whose rights are being affected)</a:t>
            </a:r>
          </a:p>
          <a:p>
            <a:pPr marL="171450" indent="-171450">
              <a:buFont typeface="Wingdings" panose="05000000000000000000" pitchFamily="2" charset="2"/>
              <a:buChar char="§"/>
            </a:pPr>
            <a:r>
              <a:rPr lang="en-US" dirty="0"/>
              <a:t>What might be the outcome of each option for your company?</a:t>
            </a:r>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38</a:t>
            </a:fld>
            <a:endParaRPr lang="en-GB"/>
          </a:p>
        </p:txBody>
      </p:sp>
    </p:spTree>
    <p:extLst>
      <p:ext uri="{BB962C8B-B14F-4D97-AF65-F5344CB8AC3E}">
        <p14:creationId xmlns:p14="http://schemas.microsoft.com/office/powerpoint/2010/main" val="3914565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39</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40</a:t>
            </a:fld>
            <a:endParaRPr lang="en-GB"/>
          </a:p>
        </p:txBody>
      </p:sp>
    </p:spTree>
    <p:extLst>
      <p:ext uri="{BB962C8B-B14F-4D97-AF65-F5344CB8AC3E}">
        <p14:creationId xmlns:p14="http://schemas.microsoft.com/office/powerpoint/2010/main" val="3384870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Facilitator notes:</a:t>
            </a:r>
            <a:r>
              <a:rPr lang="en-GB" noProof="0" dirty="0"/>
              <a:t> </a:t>
            </a:r>
          </a:p>
          <a:p>
            <a:endParaRPr lang="en-GB" noProof="0" dirty="0"/>
          </a:p>
          <a:p>
            <a:r>
              <a:rPr lang="en-GB" b="1" noProof="0" dirty="0"/>
              <a:t>Check in question:</a:t>
            </a:r>
            <a:r>
              <a:rPr lang="en-GB" noProof="0" dirty="0"/>
              <a:t> </a:t>
            </a:r>
          </a:p>
          <a:p>
            <a:r>
              <a:rPr lang="en-GB" noProof="0" dirty="0"/>
              <a:t>There are no right or wrong answers. Participants are encouraged to think about </a:t>
            </a:r>
            <a:r>
              <a:rPr lang="en-GB" noProof="0" dirty="0" smtClean="0"/>
              <a:t>potential </a:t>
            </a:r>
            <a:r>
              <a:rPr lang="en-GB" noProof="0" dirty="0"/>
              <a:t>impacts on </a:t>
            </a:r>
            <a:r>
              <a:rPr lang="en-GB" noProof="0" dirty="0" smtClean="0"/>
              <a:t>decent, </a:t>
            </a:r>
            <a:r>
              <a:rPr lang="en-GB" noProof="0" dirty="0"/>
              <a:t>and how they may be linked to their role. Some prompter questions below, but </a:t>
            </a:r>
            <a:r>
              <a:rPr lang="en-GB" noProof="0" dirty="0" smtClean="0"/>
              <a:t>the facilitator is encouraged </a:t>
            </a:r>
            <a:r>
              <a:rPr lang="en-GB" noProof="0" dirty="0"/>
              <a:t>to let participants think about the question and answer first, without giving too much detail upfront. They will get a better understanding of why this is relevant to them/your company in the following section. </a:t>
            </a:r>
          </a:p>
          <a:p>
            <a:endParaRPr lang="en-GB" noProof="0" dirty="0"/>
          </a:p>
          <a:p>
            <a:r>
              <a:rPr lang="en-GB" noProof="0" dirty="0"/>
              <a:t>In case this introduction reveals an insufficient understanding of “decent work</a:t>
            </a:r>
            <a:r>
              <a:rPr lang="en-GB" noProof="0" dirty="0" smtClean="0"/>
              <a:t>”, </a:t>
            </a:r>
            <a:r>
              <a:rPr lang="en-GB" noProof="0" dirty="0"/>
              <a:t>the next step should be a brief recap to provide clarity. </a:t>
            </a:r>
            <a:r>
              <a:rPr lang="en-GB" noProof="0" dirty="0" smtClean="0"/>
              <a:t>(next </a:t>
            </a:r>
            <a:r>
              <a:rPr lang="en-GB" noProof="0" dirty="0"/>
              <a:t>slide)</a:t>
            </a:r>
          </a:p>
          <a:p>
            <a:endParaRPr lang="en-GB" noProof="0" dirty="0"/>
          </a:p>
          <a:p>
            <a:r>
              <a:rPr lang="en-GB" b="1" noProof="0" dirty="0"/>
              <a:t>    Prompter questions:</a:t>
            </a:r>
          </a:p>
          <a:p>
            <a:pPr marL="171450" indent="-171450">
              <a:buFont typeface="Wingdings" panose="05000000000000000000" pitchFamily="2" charset="2"/>
              <a:buChar char="§"/>
            </a:pPr>
            <a:r>
              <a:rPr lang="en-GB" noProof="0" dirty="0"/>
              <a:t>When you ask suppliers to sign the Supplier Code of Conduct (or similar), do you ever get questions back on what specific questions mean and how they are relevant to the supplier?</a:t>
            </a:r>
          </a:p>
          <a:p>
            <a:pPr marL="171450" indent="-171450">
              <a:buFont typeface="Wingdings" panose="05000000000000000000" pitchFamily="2" charset="2"/>
              <a:buChar char="§"/>
            </a:pPr>
            <a:r>
              <a:rPr lang="en-GB" noProof="0" dirty="0"/>
              <a:t>You may have read that certain products and services </a:t>
            </a:r>
            <a:r>
              <a:rPr lang="en-GB" noProof="0" dirty="0" smtClean="0"/>
              <a:t>may </a:t>
            </a:r>
            <a:r>
              <a:rPr lang="en-GB" noProof="0" dirty="0"/>
              <a:t>be associated with poor working conditions. </a:t>
            </a:r>
          </a:p>
          <a:p>
            <a:pPr marL="628650" lvl="1" indent="-171450">
              <a:buFont typeface="Wingdings" panose="05000000000000000000" pitchFamily="2" charset="2"/>
              <a:buChar char="§"/>
            </a:pPr>
            <a:r>
              <a:rPr lang="en-GB" noProof="0" dirty="0"/>
              <a:t>E.g. products that contain mica, whose mining is often associated with forced labour and poor health and safety. </a:t>
            </a:r>
          </a:p>
          <a:p>
            <a:pPr marL="628650" lvl="1" indent="-171450">
              <a:buFont typeface="Wingdings" panose="05000000000000000000" pitchFamily="2" charset="2"/>
              <a:buChar char="§"/>
            </a:pPr>
            <a:r>
              <a:rPr lang="en-GB" noProof="0" dirty="0"/>
              <a:t>E.g. logistics or cleaning services where excessive working hours and low pay is common.</a:t>
            </a:r>
          </a:p>
          <a:p>
            <a:pPr marL="171450" lvl="0" indent="-171450">
              <a:buFont typeface="Wingdings" panose="05000000000000000000" pitchFamily="2" charset="2"/>
              <a:buChar char="§"/>
            </a:pPr>
            <a:r>
              <a:rPr lang="en-GB" noProof="0" dirty="0"/>
              <a:t>Do you sometimes wonder why suppliers can offer services you are buying so cheaply, when they are required to pay fair wages to their employees? How does this impact your buying decisions?</a:t>
            </a: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endParaRPr lang="en-US" dirty="0"/>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6</a:t>
            </a:fld>
            <a:endParaRPr lang="en-GB"/>
          </a:p>
        </p:txBody>
      </p:sp>
    </p:spTree>
    <p:extLst>
      <p:ext uri="{BB962C8B-B14F-4D97-AF65-F5344CB8AC3E}">
        <p14:creationId xmlns:p14="http://schemas.microsoft.com/office/powerpoint/2010/main" val="342341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international community and ILO define decent work as aspirations all people have for their working lives: Productive work in conditions of freedom, equity, security and human dignity.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basic rights that need to be safeguarded are enshrined in the ILO’s 4 core conventions as the fundamental freedoms and rights at </a:t>
            </a:r>
            <a:r>
              <a:rPr lang="en-US" dirty="0" smtClean="0"/>
              <a:t>work:</a:t>
            </a: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Freedom from child and forced labor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Freedom from discrimination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Right to assembly and </a:t>
            </a:r>
            <a:r>
              <a:rPr lang="en-US" dirty="0" smtClean="0"/>
              <a:t>collective bargaining.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Decent work is also part of the UN Sustainable Development Agenda (Goal 8: decent work and economic growth for all), calling </a:t>
            </a:r>
            <a:r>
              <a:rPr lang="en-GB" sz="1200" kern="1200" dirty="0">
                <a:solidFill>
                  <a:schemeClr val="tx1"/>
                </a:solidFill>
                <a:effectLst/>
                <a:latin typeface="+mn-lt"/>
                <a:ea typeface="+mn-ea"/>
                <a:cs typeface="+mn-cs"/>
              </a:rPr>
              <a:t>on </a:t>
            </a:r>
            <a:r>
              <a:rPr lang="en-GB" sz="1200" kern="1200" dirty="0" smtClean="0">
                <a:solidFill>
                  <a:schemeClr val="tx1"/>
                </a:solidFill>
                <a:effectLst/>
                <a:latin typeface="+mn-lt"/>
                <a:ea typeface="+mn-ea"/>
                <a:cs typeface="+mn-cs"/>
              </a:rPr>
              <a:t>businesses </a:t>
            </a:r>
            <a:r>
              <a:rPr lang="en-GB" sz="1200" kern="1200" dirty="0">
                <a:solidFill>
                  <a:schemeClr val="tx1"/>
                </a:solidFill>
                <a:effectLst/>
                <a:latin typeface="+mn-lt"/>
                <a:ea typeface="+mn-ea"/>
                <a:cs typeface="+mn-cs"/>
              </a:rPr>
              <a:t>to operate in a way that supports improved labour conditions and workers’ livelihoods.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456D26-4784-43ED-A153-54D536AFD2A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49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Facilitator notes:</a:t>
            </a:r>
            <a:r>
              <a:rPr lang="en-GB" noProof="0" dirty="0"/>
              <a:t> </a:t>
            </a:r>
          </a:p>
          <a:p>
            <a:endParaRPr lang="en-GB" noProof="0" dirty="0"/>
          </a:p>
          <a:p>
            <a:r>
              <a:rPr lang="en-GB" noProof="0" dirty="0"/>
              <a:t>For all discussion questions, there are no “right or wrong” answers. They are intended to make participants think and share experiences with others. This supports their learning much better than if we just “told them the answer”. </a:t>
            </a:r>
          </a:p>
          <a:p>
            <a:endParaRPr lang="en-GB" noProof="0" dirty="0"/>
          </a:p>
          <a:p>
            <a:r>
              <a:rPr lang="en-GB" noProof="0" dirty="0"/>
              <a:t>Some additional prompting questions:</a:t>
            </a:r>
          </a:p>
          <a:p>
            <a:pPr marL="171450" indent="-171450">
              <a:buFont typeface="Wingdings" panose="05000000000000000000" pitchFamily="2" charset="2"/>
              <a:buChar char="§"/>
            </a:pPr>
            <a:r>
              <a:rPr lang="en-GB" noProof="0" dirty="0"/>
              <a:t>If you have never discussed or worked with a supplier on improving performance with respect to implementing decent work, why do you think that is? The chances are, at least some of them do not meet your standards.</a:t>
            </a:r>
          </a:p>
          <a:p>
            <a:pPr marL="171450" indent="-171450">
              <a:buFont typeface="Wingdings" panose="05000000000000000000" pitchFamily="2" charset="2"/>
              <a:buChar char="§"/>
            </a:pPr>
            <a:r>
              <a:rPr lang="en-GB" noProof="0" dirty="0"/>
              <a:t>Do you feel you have enough understanding of what </a:t>
            </a:r>
            <a:r>
              <a:rPr lang="en-GB" noProof="0" dirty="0" smtClean="0"/>
              <a:t>[your </a:t>
            </a:r>
            <a:r>
              <a:rPr lang="en-GB" noProof="0" dirty="0"/>
              <a:t>company </a:t>
            </a:r>
            <a:r>
              <a:rPr lang="en-GB" noProof="0" dirty="0" smtClean="0"/>
              <a:t>name] asks </a:t>
            </a:r>
            <a:r>
              <a:rPr lang="en-GB" noProof="0" dirty="0"/>
              <a:t>from suppliers to discuss this with them?</a:t>
            </a:r>
          </a:p>
          <a:p>
            <a:pPr marL="171450" indent="-171450">
              <a:buFont typeface="Wingdings" panose="05000000000000000000" pitchFamily="2" charset="2"/>
              <a:buChar char="§"/>
            </a:pPr>
            <a:r>
              <a:rPr lang="en-GB" noProof="0" dirty="0"/>
              <a:t>Do you feel </a:t>
            </a:r>
            <a:r>
              <a:rPr lang="en-GB" noProof="0" dirty="0" smtClean="0"/>
              <a:t>[your </a:t>
            </a:r>
            <a:r>
              <a:rPr lang="en-GB" noProof="0" dirty="0"/>
              <a:t>company </a:t>
            </a:r>
            <a:r>
              <a:rPr lang="en-GB" noProof="0" dirty="0" smtClean="0"/>
              <a:t>name]</a:t>
            </a:r>
            <a:r>
              <a:rPr lang="en-GB" baseline="0" noProof="0" dirty="0" smtClean="0"/>
              <a:t> </a:t>
            </a:r>
            <a:r>
              <a:rPr lang="en-GB" noProof="0" dirty="0" smtClean="0"/>
              <a:t>supports </a:t>
            </a:r>
            <a:r>
              <a:rPr lang="en-GB" noProof="0" dirty="0"/>
              <a:t>you in engaging suppliers on human rights and decent work (or is it all about price, quality and timelines)?</a:t>
            </a:r>
          </a:p>
          <a:p>
            <a:pPr marL="171450" indent="-171450">
              <a:buFont typeface="Wingdings" panose="05000000000000000000" pitchFamily="2" charset="2"/>
              <a:buChar char="§"/>
            </a:pPr>
            <a:endParaRPr lang="en-GB" noProof="0" dirty="0"/>
          </a:p>
          <a:p>
            <a:pPr marL="171450" indent="-171450">
              <a:buFont typeface="Wingdings" panose="05000000000000000000" pitchFamily="2" charset="2"/>
              <a:buChar char="§"/>
            </a:pPr>
            <a:r>
              <a:rPr lang="en-GB" noProof="0" dirty="0"/>
              <a:t>Challenges could be:</a:t>
            </a:r>
          </a:p>
          <a:p>
            <a:pPr marL="171450" indent="-171450">
              <a:buFont typeface="Wingdings" panose="05000000000000000000" pitchFamily="2" charset="2"/>
              <a:buChar char="§"/>
            </a:pPr>
            <a:r>
              <a:rPr lang="en-GB" noProof="0" dirty="0"/>
              <a:t>I don’t have time to have these discussions</a:t>
            </a:r>
          </a:p>
          <a:p>
            <a:pPr marL="171450" indent="-171450">
              <a:buFont typeface="Wingdings" panose="05000000000000000000" pitchFamily="2" charset="2"/>
              <a:buChar char="§"/>
            </a:pPr>
            <a:r>
              <a:rPr lang="en-GB" noProof="0" dirty="0"/>
              <a:t>It has never come up (why not? See above)</a:t>
            </a:r>
          </a:p>
          <a:p>
            <a:pPr marL="171450" indent="-171450">
              <a:buFont typeface="Wingdings" panose="05000000000000000000" pitchFamily="2" charset="2"/>
              <a:buChar char="§"/>
            </a:pPr>
            <a:r>
              <a:rPr lang="en-GB" noProof="0" dirty="0"/>
              <a:t>My performance is not measured on supplier improvements, just on being able to achieve lower cost for </a:t>
            </a:r>
            <a:r>
              <a:rPr lang="en-GB" noProof="0" dirty="0" smtClean="0"/>
              <a:t>[your </a:t>
            </a:r>
            <a:r>
              <a:rPr lang="en-GB" noProof="0" dirty="0"/>
              <a:t>company </a:t>
            </a:r>
            <a:r>
              <a:rPr lang="en-GB" noProof="0" dirty="0" smtClean="0"/>
              <a:t>name]</a:t>
            </a:r>
            <a:endParaRPr lang="en-GB" noProof="0" dirty="0"/>
          </a:p>
          <a:p>
            <a:pPr marL="171450" indent="-171450">
              <a:buFont typeface="Wingdings" panose="05000000000000000000" pitchFamily="2" charset="2"/>
              <a:buChar char="§"/>
            </a:pPr>
            <a:r>
              <a:rPr lang="en-GB" noProof="0" dirty="0"/>
              <a:t>Suppliers aren’t willing to have these conversations (why do you think that is?)</a:t>
            </a:r>
          </a:p>
          <a:p>
            <a:pPr marL="171450" indent="-171450">
              <a:buFont typeface="Wingdings" panose="05000000000000000000" pitchFamily="2" charset="2"/>
              <a:buChar char="§"/>
            </a:pPr>
            <a:r>
              <a:rPr lang="en-GB" noProof="0" dirty="0"/>
              <a:t>Suppliers don’t know what I’m talking about when I talk about human rights</a:t>
            </a:r>
          </a:p>
          <a:p>
            <a:pPr marL="171450" indent="-171450">
              <a:buFont typeface="Wingdings" panose="05000000000000000000" pitchFamily="2" charset="2"/>
              <a:buChar char="§"/>
            </a:pPr>
            <a:r>
              <a:rPr lang="en-GB" noProof="0" dirty="0"/>
              <a:t>Suppliers don’t see why it can benefit them to improve their working conditions and human rights performance</a:t>
            </a:r>
          </a:p>
          <a:p>
            <a:pPr marL="171450" indent="-171450">
              <a:buFont typeface="Wingdings" panose="05000000000000000000" pitchFamily="2" charset="2"/>
              <a:buChar char="§"/>
            </a:pPr>
            <a:endParaRPr lang="en-GB" noProof="0" dirty="0"/>
          </a:p>
          <a:p>
            <a:pPr marL="171450" indent="-171450">
              <a:buFont typeface="Wingdings" panose="05000000000000000000" pitchFamily="2" charset="2"/>
              <a:buChar char="§"/>
            </a:pPr>
            <a:r>
              <a:rPr lang="en-GB" noProof="0" dirty="0"/>
              <a:t>What worked:</a:t>
            </a:r>
          </a:p>
          <a:p>
            <a:pPr marL="171450" indent="-171450">
              <a:buFont typeface="Wingdings" panose="05000000000000000000" pitchFamily="2" charset="2"/>
              <a:buChar char="§"/>
            </a:pPr>
            <a:r>
              <a:rPr lang="en-GB" noProof="0" dirty="0"/>
              <a:t>Having these discussions as part of an overall strategy/relationship conversation, rather than when trying to get a contract signed</a:t>
            </a:r>
          </a:p>
          <a:p>
            <a:pPr marL="171450" indent="-171450">
              <a:buFont typeface="Wingdings" panose="05000000000000000000" pitchFamily="2" charset="2"/>
              <a:buChar char="§"/>
            </a:pPr>
            <a:r>
              <a:rPr lang="en-GB" noProof="0" dirty="0"/>
              <a:t>Having these discussions with someone I have a good relationship with</a:t>
            </a:r>
          </a:p>
          <a:p>
            <a:pPr marL="171450" indent="-171450">
              <a:buFont typeface="Wingdings" panose="05000000000000000000" pitchFamily="2" charset="2"/>
              <a:buChar char="§"/>
            </a:pPr>
            <a:r>
              <a:rPr lang="en-GB" noProof="0" dirty="0"/>
              <a:t>Choosing language that suppliers understand – e.g. ‘fair pay and working hours’ instead of ‘labour rights’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noProof="0" dirty="0"/>
              <a:t>Highlighting the </a:t>
            </a:r>
            <a:r>
              <a:rPr lang="en-GB" noProof="0" dirty="0" smtClean="0"/>
              <a:t>benefits</a:t>
            </a:r>
            <a:r>
              <a:rPr lang="en-GB" baseline="0" noProof="0" dirty="0" smtClean="0"/>
              <a:t> </a:t>
            </a:r>
            <a:r>
              <a:rPr lang="en-GB" noProof="0" dirty="0" smtClean="0"/>
              <a:t>e.g.</a:t>
            </a:r>
            <a:r>
              <a:rPr lang="en-GB" baseline="0" noProof="0" dirty="0" smtClean="0"/>
              <a:t> e</a:t>
            </a:r>
            <a:r>
              <a:rPr lang="en" dirty="0" smtClean="0"/>
              <a:t>nhanced </a:t>
            </a:r>
            <a:r>
              <a:rPr lang="en" dirty="0"/>
              <a:t>productivity, improved product quality and reliability, reduced </a:t>
            </a:r>
            <a:r>
              <a:rPr lang="en" dirty="0" smtClean="0"/>
              <a:t>absenteeism</a:t>
            </a:r>
            <a:r>
              <a:rPr lang="en" baseline="0" dirty="0" smtClean="0"/>
              <a:t> and</a:t>
            </a:r>
            <a:r>
              <a:rPr lang="en" dirty="0" smtClean="0"/>
              <a:t> </a:t>
            </a:r>
            <a:r>
              <a:rPr lang="en" dirty="0"/>
              <a:t>reduced employee turnover as result of a more stable, motivated supplier workforce through enhanced ethical standards</a:t>
            </a:r>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8</a:t>
            </a:fld>
            <a:endParaRPr lang="en-GB"/>
          </a:p>
        </p:txBody>
      </p:sp>
    </p:spTree>
    <p:extLst>
      <p:ext uri="{BB962C8B-B14F-4D97-AF65-F5344CB8AC3E}">
        <p14:creationId xmlns:p14="http://schemas.microsoft.com/office/powerpoint/2010/main" val="59098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Facilitator notes:</a:t>
            </a:r>
            <a:r>
              <a:rPr lang="en-GB" noProof="0" dirty="0"/>
              <a:t> </a:t>
            </a:r>
          </a:p>
          <a:p>
            <a:endParaRPr lang="en-GB" noProof="0" dirty="0"/>
          </a:p>
          <a:p>
            <a:r>
              <a:rPr lang="en-GB" b="1" noProof="0" dirty="0"/>
              <a:t>Check in question:</a:t>
            </a:r>
            <a:r>
              <a:rPr lang="en-GB" noProof="0" dirty="0"/>
              <a:t> </a:t>
            </a:r>
          </a:p>
          <a:p>
            <a:r>
              <a:rPr lang="en-GB" noProof="0" dirty="0"/>
              <a:t>There are no right or wrong answers. Participants are encouraged to think about what potential impacts on decent work could be, and how they may be linked to their role. Some prompter questions below, but </a:t>
            </a:r>
            <a:r>
              <a:rPr lang="en-GB" noProof="0" dirty="0" smtClean="0"/>
              <a:t>facilitators are </a:t>
            </a:r>
            <a:r>
              <a:rPr lang="en-GB" noProof="0" dirty="0" err="1" smtClean="0"/>
              <a:t>encouarged</a:t>
            </a:r>
            <a:r>
              <a:rPr lang="en-GB" noProof="0" dirty="0" smtClean="0"/>
              <a:t> </a:t>
            </a:r>
            <a:r>
              <a:rPr lang="en-GB" noProof="0" dirty="0"/>
              <a:t>to let participants think about the question and answer first, without giving too much detail upfront. They will get a better understanding of why this is relevant to them/your company in the following section. </a:t>
            </a:r>
          </a:p>
          <a:p>
            <a:endParaRPr lang="en-GB" noProof="0" dirty="0"/>
          </a:p>
          <a:p>
            <a:r>
              <a:rPr lang="en-GB" b="1" noProof="0" dirty="0"/>
              <a:t>    Prompter questions:</a:t>
            </a:r>
          </a:p>
          <a:p>
            <a:pPr marL="171450" indent="-171450">
              <a:buFont typeface="Wingdings" panose="05000000000000000000" pitchFamily="2" charset="2"/>
              <a:buChar char="§"/>
            </a:pPr>
            <a:r>
              <a:rPr lang="en-GB" noProof="0" dirty="0"/>
              <a:t>When you ask suppliers to sign the Supplier Code of Conduct (or similar), do you ever get questions back on what specific questions mean and how they are relevant to the supplier?</a:t>
            </a:r>
          </a:p>
          <a:p>
            <a:pPr marL="171450" indent="-171450">
              <a:buFont typeface="Wingdings" panose="05000000000000000000" pitchFamily="2" charset="2"/>
              <a:buChar char="§"/>
            </a:pPr>
            <a:r>
              <a:rPr lang="en-GB" noProof="0" dirty="0"/>
              <a:t>You may have read that certain products and services </a:t>
            </a:r>
            <a:r>
              <a:rPr lang="en-GB" noProof="0" dirty="0" smtClean="0"/>
              <a:t>may </a:t>
            </a:r>
            <a:r>
              <a:rPr lang="en-GB" noProof="0" dirty="0"/>
              <a:t>be associated with poor working conditions. </a:t>
            </a:r>
          </a:p>
          <a:p>
            <a:pPr marL="628650" lvl="1" indent="-171450">
              <a:buFont typeface="Wingdings" panose="05000000000000000000" pitchFamily="2" charset="2"/>
              <a:buChar char="§"/>
            </a:pPr>
            <a:r>
              <a:rPr lang="en-GB" noProof="0" dirty="0"/>
              <a:t>E.g. products that contain mica, whose mining is often associated with forced labour and poor health and safety. </a:t>
            </a:r>
          </a:p>
          <a:p>
            <a:pPr marL="628650" lvl="1" indent="-171450">
              <a:buFont typeface="Wingdings" panose="05000000000000000000" pitchFamily="2" charset="2"/>
              <a:buChar char="§"/>
            </a:pPr>
            <a:r>
              <a:rPr lang="en-GB" noProof="0" dirty="0"/>
              <a:t>E.g. logistics or cleaning services where excessive working hours and low pay is common.</a:t>
            </a:r>
          </a:p>
          <a:p>
            <a:pPr marL="171450" lvl="0" indent="-171450">
              <a:buFont typeface="Wingdings" panose="05000000000000000000" pitchFamily="2" charset="2"/>
              <a:buChar char="§"/>
            </a:pPr>
            <a:r>
              <a:rPr lang="en-GB" noProof="0" dirty="0"/>
              <a:t>Do you sometimes wonder why suppliers can offer services you are buying so cheaply, when they are required to pay fair wages to their employees? How does this impact your buying decisions?</a:t>
            </a: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9</a:t>
            </a:fld>
            <a:endParaRPr lang="en-GB"/>
          </a:p>
        </p:txBody>
      </p:sp>
    </p:spTree>
    <p:extLst>
      <p:ext uri="{BB962C8B-B14F-4D97-AF65-F5344CB8AC3E}">
        <p14:creationId xmlns:p14="http://schemas.microsoft.com/office/powerpoint/2010/main" val="1874761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10</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Facilitator notes:</a:t>
            </a:r>
          </a:p>
          <a:p>
            <a:endParaRPr lang="en-GB" noProof="0" dirty="0"/>
          </a:p>
          <a:p>
            <a:r>
              <a:rPr lang="en-GB" noProof="0" dirty="0"/>
              <a:t>This is an “introduction” to the information slides which come next – getting participants to engage with the questions and really think about what the benefits could be. </a:t>
            </a:r>
          </a:p>
          <a:p>
            <a:r>
              <a:rPr lang="en-GB" noProof="0" dirty="0"/>
              <a:t>Participants are asked to discuss the questions in pairs for 5 minutes, and make a note of their reflections.</a:t>
            </a:r>
          </a:p>
          <a:p>
            <a:r>
              <a:rPr lang="en-GB" noProof="0" dirty="0"/>
              <a:t>Participants regroup, and each pair </a:t>
            </a:r>
            <a:r>
              <a:rPr lang="en-GB" noProof="0" dirty="0" smtClean="0"/>
              <a:t>shares </a:t>
            </a:r>
            <a:r>
              <a:rPr lang="en-GB" noProof="0" dirty="0"/>
              <a:t>their reflections.</a:t>
            </a:r>
          </a:p>
          <a:p>
            <a:endParaRPr lang="en-GB" noProof="0" dirty="0"/>
          </a:p>
          <a:p>
            <a:r>
              <a:rPr lang="en-GB" noProof="0" dirty="0"/>
              <a:t>The facilitator can use post-it notes to write these reflections down and put them up on a flipchart on the side. As the pairs share their reflections, only new ones are added to the ones already on the flip-chart.</a:t>
            </a:r>
          </a:p>
          <a:p>
            <a:endParaRPr lang="en-GB" noProof="0" dirty="0"/>
          </a:p>
          <a:p>
            <a:r>
              <a:rPr lang="en-GB" noProof="0" dirty="0"/>
              <a:t>If participants don’t come with many ideas (which is unlikely, you would be surprised!) you can just move on to the next slide and present the information there to them.</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456D26-4784-43ED-A153-54D536AFD2AE}" type="slidenum">
              <a:rPr lang="en-GB" smtClean="0"/>
              <a:t>11</a:t>
            </a:fld>
            <a:endParaRPr lang="en-GB"/>
          </a:p>
        </p:txBody>
      </p:sp>
    </p:spTree>
    <p:extLst>
      <p:ext uri="{BB962C8B-B14F-4D97-AF65-F5344CB8AC3E}">
        <p14:creationId xmlns:p14="http://schemas.microsoft.com/office/powerpoint/2010/main" val="1210121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UNGC">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3BBE067-214E-4083-A7AC-7F0C594AE26C}"/>
              </a:ext>
            </a:extLst>
          </p:cNvPr>
          <p:cNvSpPr/>
          <p:nvPr userDrawn="1"/>
        </p:nvSpPr>
        <p:spPr>
          <a:xfrm>
            <a:off x="0" y="0"/>
            <a:ext cx="33147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 xmlns:a16="http://schemas.microsoft.com/office/drawing/2014/main" id="{454C3654-6AB9-4D36-AA63-C6B023360B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2" name="Title 1"/>
          <p:cNvSpPr>
            <a:spLocks noGrp="1"/>
          </p:cNvSpPr>
          <p:nvPr>
            <p:ph type="ctrTitle" hasCustomPrompt="1"/>
          </p:nvPr>
        </p:nvSpPr>
        <p:spPr>
          <a:xfrm>
            <a:off x="3314700" y="1371600"/>
            <a:ext cx="7989227" cy="4114800"/>
          </a:xfrm>
        </p:spPr>
        <p:txBody>
          <a:bodyPr anchor="ctr">
            <a:noAutofit/>
          </a:bodyPr>
          <a:lstStyle>
            <a:lvl1pPr algn="l">
              <a:defRPr sz="4000" b="0" i="0" cap="none" baseline="0">
                <a:solidFill>
                  <a:schemeClr val="bg1"/>
                </a:solidFill>
                <a:latin typeface="Flama-Extrabold"/>
                <a:cs typeface="Flama-Extrabold"/>
              </a:defRPr>
            </a:lvl1pPr>
          </a:lstStyle>
          <a:p>
            <a:r>
              <a:rPr lang="en-US"/>
              <a:t>CLICK TO EDIT MASTER TITLE LONGER TITLE GOES HERE</a:t>
            </a:r>
          </a:p>
        </p:txBody>
      </p:sp>
      <p:cxnSp>
        <p:nvCxnSpPr>
          <p:cNvPr id="5" name="Straight Connector 4">
            <a:extLst>
              <a:ext uri="{FF2B5EF4-FFF2-40B4-BE49-F238E27FC236}">
                <a16:creationId xmlns="" xmlns:a16="http://schemas.microsoft.com/office/drawing/2014/main" id="{AA2A5379-23B3-457C-BED2-7DD3DEDC8F9A}"/>
              </a:ext>
            </a:extLst>
          </p:cNvPr>
          <p:cNvCxnSpPr>
            <a:cxnSpLocks/>
          </p:cNvCxnSpPr>
          <p:nvPr userDrawn="1"/>
        </p:nvCxnSpPr>
        <p:spPr>
          <a:xfrm>
            <a:off x="3111502" y="1371600"/>
            <a:ext cx="0" cy="4114800"/>
          </a:xfrm>
          <a:prstGeom prst="line">
            <a:avLst/>
          </a:prstGeom>
          <a:ln w="19050">
            <a:solidFill>
              <a:srgbClr val="E6E6E6"/>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 xmlns:a16="http://schemas.microsoft.com/office/drawing/2014/main" id="{6F43A604-F764-4E7E-AA9C-195A883B4C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899" y="2650347"/>
            <a:ext cx="1502998" cy="1525906"/>
          </a:xfrm>
          <a:prstGeom prst="rect">
            <a:avLst/>
          </a:prstGeom>
        </p:spPr>
      </p:pic>
    </p:spTree>
    <p:extLst>
      <p:ext uri="{BB962C8B-B14F-4D97-AF65-F5344CB8AC3E}">
        <p14:creationId xmlns:p14="http://schemas.microsoft.com/office/powerpoint/2010/main" val="173734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c - Media &amp; Text">
    <p:spTree>
      <p:nvGrpSpPr>
        <p:cNvPr id="1" name=""/>
        <p:cNvGrpSpPr/>
        <p:nvPr/>
      </p:nvGrpSpPr>
      <p:grpSpPr>
        <a:xfrm>
          <a:off x="0" y="0"/>
          <a:ext cx="0" cy="0"/>
          <a:chOff x="0" y="0"/>
          <a:chExt cx="0" cy="0"/>
        </a:xfrm>
      </p:grpSpPr>
      <p:sp>
        <p:nvSpPr>
          <p:cNvPr id="21" name="Title 1">
            <a:extLst>
              <a:ext uri="{FF2B5EF4-FFF2-40B4-BE49-F238E27FC236}">
                <a16:creationId xmlns="" xmlns:a16="http://schemas.microsoft.com/office/drawing/2014/main" id="{2058B2E7-1E06-44D2-9644-C0E2D946583B}"/>
              </a:ext>
            </a:extLst>
          </p:cNvPr>
          <p:cNvSpPr>
            <a:spLocks noGrp="1"/>
          </p:cNvSpPr>
          <p:nvPr>
            <p:ph type="ctrTitle" hasCustomPrompt="1"/>
          </p:nvPr>
        </p:nvSpPr>
        <p:spPr>
          <a:xfrm>
            <a:off x="5909470"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22" name="Subtitle 2">
            <a:extLst>
              <a:ext uri="{FF2B5EF4-FFF2-40B4-BE49-F238E27FC236}">
                <a16:creationId xmlns="" xmlns:a16="http://schemas.microsoft.com/office/drawing/2014/main" id="{9B6B055A-9765-48AC-8270-D9C4AE3E895B}"/>
              </a:ext>
            </a:extLst>
          </p:cNvPr>
          <p:cNvSpPr>
            <a:spLocks noGrp="1"/>
          </p:cNvSpPr>
          <p:nvPr>
            <p:ph type="subTitle" idx="1" hasCustomPrompt="1"/>
          </p:nvPr>
        </p:nvSpPr>
        <p:spPr>
          <a:xfrm>
            <a:off x="5909470"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Rectangle 8">
            <a:extLst>
              <a:ext uri="{FF2B5EF4-FFF2-40B4-BE49-F238E27FC236}">
                <a16:creationId xmlns="" xmlns:a16="http://schemas.microsoft.com/office/drawing/2014/main" id="{941D4CC6-E100-4498-80EA-E4FFE106A38D}"/>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 xmlns:a16="http://schemas.microsoft.com/office/drawing/2014/main" id="{15CDBBD4-F1F9-4842-8691-908DDDF57603}"/>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 xmlns:a16="http://schemas.microsoft.com/office/drawing/2014/main" id="{932702F3-1640-493B-B93F-4C37477A6460}"/>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
        <p:nvSpPr>
          <p:cNvPr id="20" name="Content Placeholder 4">
            <a:extLst>
              <a:ext uri="{FF2B5EF4-FFF2-40B4-BE49-F238E27FC236}">
                <a16:creationId xmlns="" xmlns:a16="http://schemas.microsoft.com/office/drawing/2014/main" id="{80030E8E-3BDD-40DB-AAC6-D6D6231A06F4}"/>
              </a:ext>
            </a:extLst>
          </p:cNvPr>
          <p:cNvSpPr>
            <a:spLocks noGrp="1"/>
          </p:cNvSpPr>
          <p:nvPr>
            <p:ph sz="quarter" idx="11"/>
          </p:nvPr>
        </p:nvSpPr>
        <p:spPr>
          <a:xfrm>
            <a:off x="575094" y="691755"/>
            <a:ext cx="5080000" cy="5480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412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 Image &amp; Tex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495434" y="2833158"/>
            <a:ext cx="2766984" cy="838201"/>
          </a:xfrm>
        </p:spPr>
        <p:txBody>
          <a:bodyPr/>
          <a:lstStyle>
            <a:lvl1pPr algn="ctr">
              <a:defRPr/>
            </a:lvl1pPr>
          </a:lstStyle>
          <a:p>
            <a:pPr lvl="0"/>
            <a:r>
              <a:rPr lang="en-US"/>
              <a:t>Overlay image</a:t>
            </a:r>
            <a:endParaRPr lang="en-GB"/>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 name="Rectangle 1">
            <a:extLst>
              <a:ext uri="{FF2B5EF4-FFF2-40B4-BE49-F238E27FC236}">
                <a16:creationId xmlns="" xmlns:a16="http://schemas.microsoft.com/office/drawing/2014/main" id="{9CDC136A-8E11-4F8F-81CD-76653A59BB45}"/>
              </a:ext>
            </a:extLst>
          </p:cNvPr>
          <p:cNvSpPr/>
          <p:nvPr userDrawn="1"/>
        </p:nvSpPr>
        <p:spPr>
          <a:xfrm>
            <a:off x="183340" y="332316"/>
            <a:ext cx="5391174" cy="5839888"/>
          </a:xfrm>
          <a:prstGeom prst="rect">
            <a:avLst/>
          </a:prstGeom>
          <a:no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 xmlns:a16="http://schemas.microsoft.com/office/drawing/2014/main" id="{4BDE39E8-3610-4921-92C8-3ADA0EF8C40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 xmlns:a16="http://schemas.microsoft.com/office/drawing/2014/main" id="{95F6DCC7-5E1A-47D3-A559-A547FA77BFFD}"/>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Slide Number Placeholder 8">
            <a:extLst>
              <a:ext uri="{FF2B5EF4-FFF2-40B4-BE49-F238E27FC236}">
                <a16:creationId xmlns="" xmlns:a16="http://schemas.microsoft.com/office/drawing/2014/main" id="{ECD175AE-514D-455C-8FCE-9A951EB8C3F2}"/>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
        <p:nvSpPr>
          <p:cNvPr id="16" name="Title 1">
            <a:extLst>
              <a:ext uri="{FF2B5EF4-FFF2-40B4-BE49-F238E27FC236}">
                <a16:creationId xmlns="" xmlns:a16="http://schemas.microsoft.com/office/drawing/2014/main" id="{1BC8545F-68E4-4CCF-ACF1-545803453E04}"/>
              </a:ext>
            </a:extLst>
          </p:cNvPr>
          <p:cNvSpPr>
            <a:spLocks noGrp="1"/>
          </p:cNvSpPr>
          <p:nvPr>
            <p:ph type="ctrTitle" hasCustomPrompt="1"/>
          </p:nvPr>
        </p:nvSpPr>
        <p:spPr>
          <a:xfrm>
            <a:off x="5909470"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7" name="Subtitle 2">
            <a:extLst>
              <a:ext uri="{FF2B5EF4-FFF2-40B4-BE49-F238E27FC236}">
                <a16:creationId xmlns="" xmlns:a16="http://schemas.microsoft.com/office/drawing/2014/main" id="{F1F17CC4-3D94-4389-BB4B-463631057297}"/>
              </a:ext>
            </a:extLst>
          </p:cNvPr>
          <p:cNvSpPr>
            <a:spLocks noGrp="1"/>
          </p:cNvSpPr>
          <p:nvPr>
            <p:ph type="subTitle" idx="1" hasCustomPrompt="1"/>
          </p:nvPr>
        </p:nvSpPr>
        <p:spPr>
          <a:xfrm>
            <a:off x="5909470"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1247944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oi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title"/>
          </p:nvPr>
        </p:nvSpPr>
        <p:spPr>
          <a:xfrm>
            <a:off x="836889" y="1540419"/>
            <a:ext cx="8569739" cy="3777169"/>
          </a:xfrm>
        </p:spPr>
        <p:txBody>
          <a:bodyPr anchor="ctr">
            <a:noAutofit/>
          </a:bodyPr>
          <a:lstStyle>
            <a:lvl1pPr algn="l">
              <a:defRPr sz="3600" b="0" i="0" cap="all">
                <a:solidFill>
                  <a:schemeClr val="bg1"/>
                </a:solidFill>
                <a:latin typeface="Flama-Extrabold"/>
                <a:cs typeface="Flama-Extrabold"/>
              </a:defRPr>
            </a:lvl1pPr>
          </a:lstStyle>
          <a:p>
            <a:r>
              <a:rPr lang="en-US"/>
              <a:t>Click to edit Master title</a:t>
            </a:r>
          </a:p>
        </p:txBody>
      </p:sp>
    </p:spTree>
    <p:extLst>
      <p:ext uri="{BB962C8B-B14F-4D97-AF65-F5344CB8AC3E}">
        <p14:creationId xmlns:p14="http://schemas.microsoft.com/office/powerpoint/2010/main" val="3466840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Quote">
    <p:spTree>
      <p:nvGrpSpPr>
        <p:cNvPr id="1" name=""/>
        <p:cNvGrpSpPr/>
        <p:nvPr/>
      </p:nvGrpSpPr>
      <p:grpSpPr>
        <a:xfrm>
          <a:off x="0" y="0"/>
          <a:ext cx="0" cy="0"/>
          <a:chOff x="0" y="0"/>
          <a:chExt cx="0" cy="0"/>
        </a:xfrm>
      </p:grpSpPr>
      <p:sp>
        <p:nvSpPr>
          <p:cNvPr id="11" name="Rectangle 10"/>
          <p:cNvSpPr/>
          <p:nvPr userDrawn="1"/>
        </p:nvSpPr>
        <p:spPr>
          <a:xfrm>
            <a:off x="8127992" y="0"/>
            <a:ext cx="4064008"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7" name="Rectangle 6"/>
          <p:cNvSpPr/>
          <p:nvPr userDrawn="1"/>
        </p:nvSpPr>
        <p:spPr>
          <a:xfrm>
            <a:off x="6" y="0"/>
            <a:ext cx="12192001"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6" name="Text Placeholder 5"/>
          <p:cNvSpPr>
            <a:spLocks noGrp="1"/>
          </p:cNvSpPr>
          <p:nvPr>
            <p:ph type="body" sz="quarter" idx="10" hasCustomPrompt="1"/>
          </p:nvPr>
        </p:nvSpPr>
        <p:spPr>
          <a:xfrm>
            <a:off x="8420100" y="1981203"/>
            <a:ext cx="3365506" cy="3855691"/>
          </a:xfrm>
        </p:spPr>
        <p:txBody>
          <a:bodyPr/>
          <a:lstStyle>
            <a:lvl1pPr>
              <a:defRPr sz="2800">
                <a:solidFill>
                  <a:schemeClr val="bg1"/>
                </a:solidFill>
                <a:latin typeface="+mj-lt"/>
              </a:defRPr>
            </a:lvl1pPr>
            <a:lvl2pPr>
              <a:defRPr sz="3600">
                <a:solidFill>
                  <a:schemeClr val="bg1"/>
                </a:solidFill>
                <a:latin typeface="+mj-lt"/>
              </a:defRPr>
            </a:lvl2pPr>
            <a:lvl3pPr>
              <a:defRPr sz="28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a:t>EDIT MASTER TEXT</a:t>
            </a:r>
            <a:endParaRPr lang="en-GB"/>
          </a:p>
        </p:txBody>
      </p:sp>
      <p:sp>
        <p:nvSpPr>
          <p:cNvPr id="12" name="Rectangle 11">
            <a:extLst>
              <a:ext uri="{FF2B5EF4-FFF2-40B4-BE49-F238E27FC236}">
                <a16:creationId xmlns="" xmlns:a16="http://schemas.microsoft.com/office/drawing/2014/main" id="{C574BD23-70A0-47FC-BC74-EF17EB8B89F1}"/>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 xmlns:a16="http://schemas.microsoft.com/office/drawing/2014/main" id="{7B030E23-227F-44B3-8DB2-76AF422E4C0E}"/>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 xmlns:a16="http://schemas.microsoft.com/office/drawing/2014/main" id="{47CAC7E3-6F94-4308-9454-329F25F8FF4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pic>
        <p:nvPicPr>
          <p:cNvPr id="20" name="Picture 19">
            <a:extLst>
              <a:ext uri="{FF2B5EF4-FFF2-40B4-BE49-F238E27FC236}">
                <a16:creationId xmlns="" xmlns:a16="http://schemas.microsoft.com/office/drawing/2014/main" id="{D2F03DCE-3980-49DB-926E-4404481DAE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286" t="20721" r="32316" b="56646"/>
          <a:stretch/>
        </p:blipFill>
        <p:spPr>
          <a:xfrm>
            <a:off x="7874006" y="124230"/>
            <a:ext cx="1866901" cy="1552170"/>
          </a:xfrm>
          <a:prstGeom prst="rect">
            <a:avLst/>
          </a:prstGeom>
        </p:spPr>
      </p:pic>
      <p:sp>
        <p:nvSpPr>
          <p:cNvPr id="21" name="Title 1">
            <a:extLst>
              <a:ext uri="{FF2B5EF4-FFF2-40B4-BE49-F238E27FC236}">
                <a16:creationId xmlns="" xmlns:a16="http://schemas.microsoft.com/office/drawing/2014/main" id="{2517733D-707E-4D22-873A-16C4615C5F43}"/>
              </a:ext>
            </a:extLst>
          </p:cNvPr>
          <p:cNvSpPr>
            <a:spLocks noGrp="1"/>
          </p:cNvSpPr>
          <p:nvPr>
            <p:ph type="ctrTitle" hasCustomPrompt="1"/>
          </p:nvPr>
        </p:nvSpPr>
        <p:spPr>
          <a:xfrm>
            <a:off x="575094" y="691755"/>
            <a:ext cx="67401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22" name="Subtitle 2">
            <a:extLst>
              <a:ext uri="{FF2B5EF4-FFF2-40B4-BE49-F238E27FC236}">
                <a16:creationId xmlns="" xmlns:a16="http://schemas.microsoft.com/office/drawing/2014/main" id="{DBE48BDB-8081-4326-A1E1-BF360FD6078D}"/>
              </a:ext>
            </a:extLst>
          </p:cNvPr>
          <p:cNvSpPr>
            <a:spLocks noGrp="1"/>
          </p:cNvSpPr>
          <p:nvPr>
            <p:ph type="subTitle" idx="1" hasCustomPrompt="1"/>
          </p:nvPr>
        </p:nvSpPr>
        <p:spPr>
          <a:xfrm>
            <a:off x="575094" y="1981203"/>
            <a:ext cx="6740106" cy="4191002"/>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399893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Column">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67370F85-0667-4A2C-83C6-63F69ACD5033}"/>
              </a:ext>
            </a:extLst>
          </p:cNvPr>
          <p:cNvSpPr/>
          <p:nvPr userDrawn="1"/>
        </p:nvSpPr>
        <p:spPr>
          <a:xfrm>
            <a:off x="8127992" y="0"/>
            <a:ext cx="4064008"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7" name="Rectangle 6"/>
          <p:cNvSpPr/>
          <p:nvPr userDrawn="1"/>
        </p:nvSpPr>
        <p:spPr>
          <a:xfrm>
            <a:off x="6" y="0"/>
            <a:ext cx="12192001"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5" name="Text Placeholder 4"/>
          <p:cNvSpPr>
            <a:spLocks noGrp="1"/>
          </p:cNvSpPr>
          <p:nvPr>
            <p:ph type="body" sz="quarter" idx="10"/>
          </p:nvPr>
        </p:nvSpPr>
        <p:spPr>
          <a:xfrm>
            <a:off x="8445500" y="691762"/>
            <a:ext cx="3314700" cy="5480445"/>
          </a:xfrm>
        </p:spPr>
        <p:txBody>
          <a:bodyPr/>
          <a:lstStyle>
            <a:lvl1pPr marL="285750" indent="-285750">
              <a:buFont typeface="Arial" panose="020B0604020202020204" pitchFamily="34" charset="0"/>
              <a:buChar cha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0" name="Rectangle 9">
            <a:extLst>
              <a:ext uri="{FF2B5EF4-FFF2-40B4-BE49-F238E27FC236}">
                <a16:creationId xmlns="" xmlns:a16="http://schemas.microsoft.com/office/drawing/2014/main" id="{AF28A0DA-73EB-46AC-819E-47CA12CC20C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 xmlns:a16="http://schemas.microsoft.com/office/drawing/2014/main" id="{BC1C9A6A-8E13-4B12-B39A-5107900DCE8F}"/>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Slide Number Placeholder 8">
            <a:extLst>
              <a:ext uri="{FF2B5EF4-FFF2-40B4-BE49-F238E27FC236}">
                <a16:creationId xmlns="" xmlns:a16="http://schemas.microsoft.com/office/drawing/2014/main" id="{120E6D0D-78C7-4A95-AEE0-71702115940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
        <p:nvSpPr>
          <p:cNvPr id="14" name="Title 1">
            <a:extLst>
              <a:ext uri="{FF2B5EF4-FFF2-40B4-BE49-F238E27FC236}">
                <a16:creationId xmlns="" xmlns:a16="http://schemas.microsoft.com/office/drawing/2014/main" id="{B7BDE49B-F641-489E-94E5-EBB3A5AAE61C}"/>
              </a:ext>
            </a:extLst>
          </p:cNvPr>
          <p:cNvSpPr>
            <a:spLocks noGrp="1"/>
          </p:cNvSpPr>
          <p:nvPr>
            <p:ph type="ctrTitle" hasCustomPrompt="1"/>
          </p:nvPr>
        </p:nvSpPr>
        <p:spPr>
          <a:xfrm>
            <a:off x="575094" y="691755"/>
            <a:ext cx="67401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8" name="Subtitle 2">
            <a:extLst>
              <a:ext uri="{FF2B5EF4-FFF2-40B4-BE49-F238E27FC236}">
                <a16:creationId xmlns="" xmlns:a16="http://schemas.microsoft.com/office/drawing/2014/main" id="{1A2C0B3B-EE70-4FFE-B648-38B18DE82653}"/>
              </a:ext>
            </a:extLst>
          </p:cNvPr>
          <p:cNvSpPr>
            <a:spLocks noGrp="1"/>
          </p:cNvSpPr>
          <p:nvPr>
            <p:ph type="subTitle" idx="1" hasCustomPrompt="1"/>
          </p:nvPr>
        </p:nvSpPr>
        <p:spPr>
          <a:xfrm>
            <a:off x="575094" y="1981203"/>
            <a:ext cx="6740106" cy="4191002"/>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2130229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 Chart &amp; Text">
    <p:spTree>
      <p:nvGrpSpPr>
        <p:cNvPr id="1" name=""/>
        <p:cNvGrpSpPr/>
        <p:nvPr/>
      </p:nvGrpSpPr>
      <p:grpSpPr>
        <a:xfrm>
          <a:off x="0" y="0"/>
          <a:ext cx="0" cy="0"/>
          <a:chOff x="0" y="0"/>
          <a:chExt cx="0" cy="0"/>
        </a:xfrm>
      </p:grpSpPr>
      <p:sp>
        <p:nvSpPr>
          <p:cNvPr id="14" name="Content Placeholder 2"/>
          <p:cNvSpPr txBox="1">
            <a:spLocks/>
          </p:cNvSpPr>
          <p:nvPr userDrawn="1"/>
        </p:nvSpPr>
        <p:spPr>
          <a:xfrm>
            <a:off x="7904928" y="1381186"/>
            <a:ext cx="2614301" cy="3931217"/>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pPr>
            <a:endParaRPr lang="en-GB" sz="1200"/>
          </a:p>
        </p:txBody>
      </p:sp>
      <p:sp>
        <p:nvSpPr>
          <p:cNvPr id="18" name="Content Placeholder 9"/>
          <p:cNvSpPr>
            <a:spLocks noGrp="1"/>
          </p:cNvSpPr>
          <p:nvPr>
            <p:ph idx="1"/>
          </p:nvPr>
        </p:nvSpPr>
        <p:spPr>
          <a:xfrm>
            <a:off x="575093" y="1381176"/>
            <a:ext cx="3351333" cy="1274590"/>
          </a:xfrm>
        </p:spPr>
        <p:txBody>
          <a:bodyPr>
            <a:noAutofit/>
          </a:bodyPr>
          <a:lstStyle>
            <a:lvl1pPr marL="0" indent="0">
              <a:buNone/>
              <a:defRPr/>
            </a:lvl1pPr>
          </a:lstStyle>
          <a:p>
            <a:endParaRPr lang="en-GB"/>
          </a:p>
        </p:txBody>
      </p:sp>
      <p:sp>
        <p:nvSpPr>
          <p:cNvPr id="19" name="Content Placeholder 9"/>
          <p:cNvSpPr>
            <a:spLocks noGrp="1"/>
          </p:cNvSpPr>
          <p:nvPr>
            <p:ph idx="13"/>
          </p:nvPr>
        </p:nvSpPr>
        <p:spPr>
          <a:xfrm>
            <a:off x="4397538" y="1381176"/>
            <a:ext cx="3351333" cy="1274590"/>
          </a:xfrm>
        </p:spPr>
        <p:txBody>
          <a:bodyPr>
            <a:noAutofit/>
          </a:bodyPr>
          <a:lstStyle>
            <a:lvl1pPr marL="0" indent="0">
              <a:buNone/>
              <a:defRPr/>
            </a:lvl1pPr>
          </a:lstStyle>
          <a:p>
            <a:endParaRPr lang="en-GB"/>
          </a:p>
        </p:txBody>
      </p:sp>
      <p:sp>
        <p:nvSpPr>
          <p:cNvPr id="20" name="Content Placeholder 9"/>
          <p:cNvSpPr>
            <a:spLocks noGrp="1"/>
          </p:cNvSpPr>
          <p:nvPr>
            <p:ph idx="14"/>
          </p:nvPr>
        </p:nvSpPr>
        <p:spPr>
          <a:xfrm>
            <a:off x="8219984" y="1381176"/>
            <a:ext cx="3351333" cy="1274590"/>
          </a:xfrm>
        </p:spPr>
        <p:txBody>
          <a:bodyPr>
            <a:noAutofit/>
          </a:bodyPr>
          <a:lstStyle>
            <a:lvl1pPr marL="0" indent="0">
              <a:buNone/>
              <a:defRPr/>
            </a:lvl1pPr>
          </a:lstStyle>
          <a:p>
            <a:endParaRPr lang="en-GB"/>
          </a:p>
        </p:txBody>
      </p:sp>
      <p:sp>
        <p:nvSpPr>
          <p:cNvPr id="21" name="Content Placeholder 9"/>
          <p:cNvSpPr>
            <a:spLocks noGrp="1"/>
          </p:cNvSpPr>
          <p:nvPr>
            <p:ph idx="15"/>
          </p:nvPr>
        </p:nvSpPr>
        <p:spPr>
          <a:xfrm>
            <a:off x="575093" y="2892360"/>
            <a:ext cx="3351333" cy="1274590"/>
          </a:xfrm>
        </p:spPr>
        <p:txBody>
          <a:bodyPr>
            <a:noAutofit/>
          </a:bodyPr>
          <a:lstStyle>
            <a:lvl1pPr marL="0" indent="0">
              <a:buNone/>
              <a:defRPr/>
            </a:lvl1pPr>
          </a:lstStyle>
          <a:p>
            <a:endParaRPr lang="en-GB"/>
          </a:p>
        </p:txBody>
      </p:sp>
      <p:sp>
        <p:nvSpPr>
          <p:cNvPr id="22" name="Content Placeholder 9"/>
          <p:cNvSpPr>
            <a:spLocks noGrp="1"/>
          </p:cNvSpPr>
          <p:nvPr>
            <p:ph idx="16"/>
          </p:nvPr>
        </p:nvSpPr>
        <p:spPr>
          <a:xfrm>
            <a:off x="4397538" y="2892360"/>
            <a:ext cx="3351333" cy="1274590"/>
          </a:xfrm>
        </p:spPr>
        <p:txBody>
          <a:bodyPr>
            <a:noAutofit/>
          </a:bodyPr>
          <a:lstStyle>
            <a:lvl1pPr marL="0" indent="0">
              <a:buNone/>
              <a:defRPr/>
            </a:lvl1pPr>
          </a:lstStyle>
          <a:p>
            <a:endParaRPr lang="en-GB"/>
          </a:p>
        </p:txBody>
      </p:sp>
      <p:sp>
        <p:nvSpPr>
          <p:cNvPr id="23" name="Content Placeholder 9"/>
          <p:cNvSpPr>
            <a:spLocks noGrp="1"/>
          </p:cNvSpPr>
          <p:nvPr>
            <p:ph idx="17"/>
          </p:nvPr>
        </p:nvSpPr>
        <p:spPr>
          <a:xfrm>
            <a:off x="8219984" y="2892360"/>
            <a:ext cx="3351333" cy="1274590"/>
          </a:xfrm>
        </p:spPr>
        <p:txBody>
          <a:bodyPr>
            <a:noAutofit/>
          </a:bodyPr>
          <a:lstStyle>
            <a:lvl1pPr marL="0" indent="0">
              <a:buNone/>
              <a:defRPr/>
            </a:lvl1pPr>
          </a:lstStyle>
          <a:p>
            <a:endParaRPr lang="en-GB"/>
          </a:p>
        </p:txBody>
      </p:sp>
      <p:sp>
        <p:nvSpPr>
          <p:cNvPr id="24" name="Content Placeholder 9"/>
          <p:cNvSpPr>
            <a:spLocks noGrp="1"/>
          </p:cNvSpPr>
          <p:nvPr>
            <p:ph idx="18"/>
          </p:nvPr>
        </p:nvSpPr>
        <p:spPr>
          <a:xfrm>
            <a:off x="575093" y="4459396"/>
            <a:ext cx="1620000" cy="1620000"/>
          </a:xfrm>
        </p:spPr>
        <p:txBody>
          <a:bodyPr>
            <a:noAutofit/>
          </a:bodyPr>
          <a:lstStyle>
            <a:lvl1pPr marL="0" indent="0">
              <a:buNone/>
              <a:defRPr sz="1200"/>
            </a:lvl1pPr>
          </a:lstStyle>
          <a:p>
            <a:endParaRPr lang="en-GB"/>
          </a:p>
        </p:txBody>
      </p:sp>
      <p:sp>
        <p:nvSpPr>
          <p:cNvPr id="38" name="Rectangle 37">
            <a:extLst>
              <a:ext uri="{FF2B5EF4-FFF2-40B4-BE49-F238E27FC236}">
                <a16:creationId xmlns="" xmlns:a16="http://schemas.microsoft.com/office/drawing/2014/main" id="{AC747975-4ACA-4058-AC73-DFA706717872}"/>
              </a:ext>
            </a:extLst>
          </p:cNvPr>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5" name="Rectangle 24">
            <a:extLst>
              <a:ext uri="{FF2B5EF4-FFF2-40B4-BE49-F238E27FC236}">
                <a16:creationId xmlns="" xmlns:a16="http://schemas.microsoft.com/office/drawing/2014/main" id="{4BABDB15-6CB9-4E16-A1A2-F951C6A420C5}"/>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 xmlns:a16="http://schemas.microsoft.com/office/drawing/2014/main" id="{7E1D3486-0549-4E3A-BF79-B0BB6C75A6D0}"/>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Slide Number Placeholder 8">
            <a:extLst>
              <a:ext uri="{FF2B5EF4-FFF2-40B4-BE49-F238E27FC236}">
                <a16:creationId xmlns="" xmlns:a16="http://schemas.microsoft.com/office/drawing/2014/main" id="{A1261777-ADFA-4133-A11F-F5A559FABCF4}"/>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
        <p:nvSpPr>
          <p:cNvPr id="35" name="Title 1">
            <a:extLst>
              <a:ext uri="{FF2B5EF4-FFF2-40B4-BE49-F238E27FC236}">
                <a16:creationId xmlns="" xmlns:a16="http://schemas.microsoft.com/office/drawing/2014/main" id="{56A222BC-9FDC-4AA1-B76E-B28F819EBC2B}"/>
              </a:ext>
            </a:extLst>
          </p:cNvPr>
          <p:cNvSpPr>
            <a:spLocks noGrp="1"/>
          </p:cNvSpPr>
          <p:nvPr>
            <p:ph type="ctrTitle" hasCustomPrompt="1"/>
          </p:nvPr>
        </p:nvSpPr>
        <p:spPr>
          <a:xfrm>
            <a:off x="575093" y="691755"/>
            <a:ext cx="11003613"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36" name="Content Placeholder 9">
            <a:extLst>
              <a:ext uri="{FF2B5EF4-FFF2-40B4-BE49-F238E27FC236}">
                <a16:creationId xmlns="" xmlns:a16="http://schemas.microsoft.com/office/drawing/2014/main" id="{305A3E8E-B9D8-4BBE-9874-A3E322CBDEDB}"/>
              </a:ext>
            </a:extLst>
          </p:cNvPr>
          <p:cNvSpPr>
            <a:spLocks noGrp="1"/>
          </p:cNvSpPr>
          <p:nvPr>
            <p:ph idx="19"/>
          </p:nvPr>
        </p:nvSpPr>
        <p:spPr>
          <a:xfrm>
            <a:off x="2451816" y="4459396"/>
            <a:ext cx="1620000" cy="1620000"/>
          </a:xfrm>
        </p:spPr>
        <p:txBody>
          <a:bodyPr>
            <a:noAutofit/>
          </a:bodyPr>
          <a:lstStyle>
            <a:lvl1pPr marL="0" indent="0">
              <a:buNone/>
              <a:defRPr sz="1200"/>
            </a:lvl1pPr>
          </a:lstStyle>
          <a:p>
            <a:endParaRPr lang="en-GB"/>
          </a:p>
        </p:txBody>
      </p:sp>
      <p:sp>
        <p:nvSpPr>
          <p:cNvPr id="40" name="Content Placeholder 9">
            <a:extLst>
              <a:ext uri="{FF2B5EF4-FFF2-40B4-BE49-F238E27FC236}">
                <a16:creationId xmlns="" xmlns:a16="http://schemas.microsoft.com/office/drawing/2014/main" id="{27EB8B9C-49A0-4119-9186-AECB8E446E02}"/>
              </a:ext>
            </a:extLst>
          </p:cNvPr>
          <p:cNvSpPr>
            <a:spLocks noGrp="1"/>
          </p:cNvSpPr>
          <p:nvPr>
            <p:ph idx="20"/>
          </p:nvPr>
        </p:nvSpPr>
        <p:spPr>
          <a:xfrm>
            <a:off x="4328539" y="4459396"/>
            <a:ext cx="1620000" cy="1620000"/>
          </a:xfrm>
        </p:spPr>
        <p:txBody>
          <a:bodyPr>
            <a:noAutofit/>
          </a:bodyPr>
          <a:lstStyle>
            <a:lvl1pPr marL="0" indent="0">
              <a:buNone/>
              <a:defRPr sz="1200"/>
            </a:lvl1pPr>
          </a:lstStyle>
          <a:p>
            <a:endParaRPr lang="en-GB"/>
          </a:p>
        </p:txBody>
      </p:sp>
      <p:sp>
        <p:nvSpPr>
          <p:cNvPr id="41" name="Content Placeholder 9">
            <a:extLst>
              <a:ext uri="{FF2B5EF4-FFF2-40B4-BE49-F238E27FC236}">
                <a16:creationId xmlns="" xmlns:a16="http://schemas.microsoft.com/office/drawing/2014/main" id="{BC3302B1-818A-4528-8B80-4019D11C58EF}"/>
              </a:ext>
            </a:extLst>
          </p:cNvPr>
          <p:cNvSpPr>
            <a:spLocks noGrp="1"/>
          </p:cNvSpPr>
          <p:nvPr>
            <p:ph idx="21"/>
          </p:nvPr>
        </p:nvSpPr>
        <p:spPr>
          <a:xfrm>
            <a:off x="6205262" y="4459396"/>
            <a:ext cx="1620000" cy="1620000"/>
          </a:xfrm>
        </p:spPr>
        <p:txBody>
          <a:bodyPr>
            <a:noAutofit/>
          </a:bodyPr>
          <a:lstStyle>
            <a:lvl1pPr marL="0" indent="0">
              <a:buNone/>
              <a:defRPr sz="1200"/>
            </a:lvl1pPr>
          </a:lstStyle>
          <a:p>
            <a:endParaRPr lang="en-GB"/>
          </a:p>
        </p:txBody>
      </p:sp>
      <p:sp>
        <p:nvSpPr>
          <p:cNvPr id="42" name="Content Placeholder 9">
            <a:extLst>
              <a:ext uri="{FF2B5EF4-FFF2-40B4-BE49-F238E27FC236}">
                <a16:creationId xmlns="" xmlns:a16="http://schemas.microsoft.com/office/drawing/2014/main" id="{5D4E05D4-530F-4C69-A3E8-AE594B89F722}"/>
              </a:ext>
            </a:extLst>
          </p:cNvPr>
          <p:cNvSpPr>
            <a:spLocks noGrp="1"/>
          </p:cNvSpPr>
          <p:nvPr>
            <p:ph idx="22"/>
          </p:nvPr>
        </p:nvSpPr>
        <p:spPr>
          <a:xfrm>
            <a:off x="8081985" y="4459396"/>
            <a:ext cx="1620000" cy="1620000"/>
          </a:xfrm>
        </p:spPr>
        <p:txBody>
          <a:bodyPr>
            <a:noAutofit/>
          </a:bodyPr>
          <a:lstStyle>
            <a:lvl1pPr marL="0" indent="0">
              <a:buNone/>
              <a:defRPr sz="1200"/>
            </a:lvl1pPr>
          </a:lstStyle>
          <a:p>
            <a:endParaRPr lang="en-GB"/>
          </a:p>
        </p:txBody>
      </p:sp>
      <p:sp>
        <p:nvSpPr>
          <p:cNvPr id="43" name="Content Placeholder 9">
            <a:extLst>
              <a:ext uri="{FF2B5EF4-FFF2-40B4-BE49-F238E27FC236}">
                <a16:creationId xmlns="" xmlns:a16="http://schemas.microsoft.com/office/drawing/2014/main" id="{C0234D53-247C-43E2-823C-26B88CA81A58}"/>
              </a:ext>
            </a:extLst>
          </p:cNvPr>
          <p:cNvSpPr>
            <a:spLocks noGrp="1"/>
          </p:cNvSpPr>
          <p:nvPr>
            <p:ph idx="23"/>
          </p:nvPr>
        </p:nvSpPr>
        <p:spPr>
          <a:xfrm>
            <a:off x="9958706" y="4459396"/>
            <a:ext cx="1620000" cy="1620000"/>
          </a:xfrm>
        </p:spPr>
        <p:txBody>
          <a:bodyPr>
            <a:noAutofit/>
          </a:bodyPr>
          <a:lstStyle>
            <a:lvl1pPr marL="0" indent="0">
              <a:buNone/>
              <a:defRPr sz="1200"/>
            </a:lvl1pPr>
          </a:lstStyle>
          <a:p>
            <a:endParaRPr lang="en-GB"/>
          </a:p>
        </p:txBody>
      </p:sp>
    </p:spTree>
    <p:extLst>
      <p:ext uri="{BB962C8B-B14F-4D97-AF65-F5344CB8AC3E}">
        <p14:creationId xmlns:p14="http://schemas.microsoft.com/office/powerpoint/2010/main" val="3954883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E4BD2530-5035-4752-A2F3-D5D96A018E5C}"/>
              </a:ext>
            </a:extLst>
          </p:cNvPr>
          <p:cNvSpPr/>
          <p:nvPr userDrawn="1"/>
        </p:nvSpPr>
        <p:spPr>
          <a:xfrm>
            <a:off x="5700712" y="990600"/>
            <a:ext cx="1883738" cy="18841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8" name="Rectangle 27">
            <a:extLst>
              <a:ext uri="{FF2B5EF4-FFF2-40B4-BE49-F238E27FC236}">
                <a16:creationId xmlns="" xmlns:a16="http://schemas.microsoft.com/office/drawing/2014/main" id="{9EE24ABC-2249-463F-B490-2269E1C5BF11}"/>
              </a:ext>
            </a:extLst>
          </p:cNvPr>
          <p:cNvSpPr/>
          <p:nvPr userDrawn="1"/>
        </p:nvSpPr>
        <p:spPr>
          <a:xfrm>
            <a:off x="7696030" y="1600165"/>
            <a:ext cx="1274400" cy="12746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9" name="Rectangle 28">
            <a:extLst>
              <a:ext uri="{FF2B5EF4-FFF2-40B4-BE49-F238E27FC236}">
                <a16:creationId xmlns="" xmlns:a16="http://schemas.microsoft.com/office/drawing/2014/main" id="{F189F80B-3B65-4203-ACCA-628A86A8AB0F}"/>
              </a:ext>
            </a:extLst>
          </p:cNvPr>
          <p:cNvSpPr/>
          <p:nvPr userDrawn="1"/>
        </p:nvSpPr>
        <p:spPr>
          <a:xfrm>
            <a:off x="8501585" y="2996608"/>
            <a:ext cx="1770313" cy="17703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30" name="Rectangle 29">
            <a:extLst>
              <a:ext uri="{FF2B5EF4-FFF2-40B4-BE49-F238E27FC236}">
                <a16:creationId xmlns="" xmlns:a16="http://schemas.microsoft.com/office/drawing/2014/main" id="{2C5A6251-FCEE-4E4F-91CB-9A4A8646E3F4}"/>
              </a:ext>
            </a:extLst>
          </p:cNvPr>
          <p:cNvSpPr/>
          <p:nvPr userDrawn="1"/>
        </p:nvSpPr>
        <p:spPr>
          <a:xfrm>
            <a:off x="5700711" y="2996608"/>
            <a:ext cx="2641555" cy="26421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31" name="Rectangle 30">
            <a:extLst>
              <a:ext uri="{FF2B5EF4-FFF2-40B4-BE49-F238E27FC236}">
                <a16:creationId xmlns="" xmlns:a16="http://schemas.microsoft.com/office/drawing/2014/main" id="{CF2AB964-3D8F-45A2-A8E9-784EA356B661}"/>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5"/>
          <p:cNvSpPr>
            <a:spLocks noGrp="1"/>
          </p:cNvSpPr>
          <p:nvPr>
            <p:ph type="body" sz="quarter" idx="10" hasCustomPrompt="1"/>
          </p:nvPr>
        </p:nvSpPr>
        <p:spPr>
          <a:xfrm>
            <a:off x="564164" y="990600"/>
            <a:ext cx="4655536" cy="4648200"/>
          </a:xfrm>
        </p:spPr>
        <p:txBody>
          <a:bodyPr anchor="ctr"/>
          <a:lstStyle>
            <a:lvl1pPr>
              <a:defRPr sz="3600" b="1">
                <a:solidFill>
                  <a:schemeClr val="bg1"/>
                </a:solidFill>
                <a:latin typeface="+mj-lt"/>
              </a:defRPr>
            </a:lvl1pPr>
          </a:lstStyle>
          <a:p>
            <a:pPr lvl="0"/>
            <a:r>
              <a:rPr lang="en-US"/>
              <a:t>Questions?</a:t>
            </a:r>
          </a:p>
        </p:txBody>
      </p:sp>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6" name="Rectangle 15">
            <a:extLst>
              <a:ext uri="{FF2B5EF4-FFF2-40B4-BE49-F238E27FC236}">
                <a16:creationId xmlns="" xmlns:a16="http://schemas.microsoft.com/office/drawing/2014/main" id="{4C2AB3CF-571C-4423-9A1D-D0F77785364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 xmlns:a16="http://schemas.microsoft.com/office/drawing/2014/main" id="{6609E282-4F00-4AF5-B5F5-0AF74B8920B0}"/>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Slide Number Placeholder 8">
            <a:extLst>
              <a:ext uri="{FF2B5EF4-FFF2-40B4-BE49-F238E27FC236}">
                <a16:creationId xmlns="" xmlns:a16="http://schemas.microsoft.com/office/drawing/2014/main" id="{8A3A953E-91DE-4FD2-B99C-EA1AA54B0205}"/>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pic>
        <p:nvPicPr>
          <p:cNvPr id="26" name="Picture 25">
            <a:extLst>
              <a:ext uri="{FF2B5EF4-FFF2-40B4-BE49-F238E27FC236}">
                <a16:creationId xmlns="" xmlns:a16="http://schemas.microsoft.com/office/drawing/2014/main" id="{CA68FB89-C866-48C1-B5E0-8FE5B52471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17305" y="6101135"/>
            <a:ext cx="609601" cy="566364"/>
          </a:xfrm>
          <a:prstGeom prst="rect">
            <a:avLst/>
          </a:prstGeom>
        </p:spPr>
      </p:pic>
    </p:spTree>
    <p:extLst>
      <p:ext uri="{BB962C8B-B14F-4D97-AF65-F5344CB8AC3E}">
        <p14:creationId xmlns:p14="http://schemas.microsoft.com/office/powerpoint/2010/main" val="2381818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3720CF0-3EA3-4920-AEDA-35F8EBDEAB63}"/>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3" name="TextBox 2">
            <a:extLst>
              <a:ext uri="{FF2B5EF4-FFF2-40B4-BE49-F238E27FC236}">
                <a16:creationId xmlns="" xmlns:a16="http://schemas.microsoft.com/office/drawing/2014/main" id="{3FB578CE-3F11-4970-8818-7C90A3F11399}"/>
              </a:ext>
            </a:extLst>
          </p:cNvPr>
          <p:cNvSpPr txBox="1"/>
          <p:nvPr userDrawn="1"/>
        </p:nvSpPr>
        <p:spPr>
          <a:xfrm>
            <a:off x="3169920" y="5736821"/>
            <a:ext cx="5852160" cy="584775"/>
          </a:xfrm>
          <a:prstGeom prst="rect">
            <a:avLst/>
          </a:prstGeom>
          <a:noFill/>
        </p:spPr>
        <p:txBody>
          <a:bodyPr wrap="square" rtlCol="0">
            <a:spAutoFit/>
          </a:bodyPr>
          <a:lstStyle/>
          <a:p>
            <a:pPr algn="ctr"/>
            <a:r>
              <a:rPr lang="en-GB" sz="1600">
                <a:solidFill>
                  <a:schemeClr val="bg1"/>
                </a:solidFill>
              </a:rPr>
              <a:t>www.unglobalcompact.org</a:t>
            </a:r>
          </a:p>
          <a:p>
            <a:pPr algn="ctr"/>
            <a:r>
              <a:rPr lang="en-GB" sz="1600">
                <a:solidFill>
                  <a:schemeClr val="bg1"/>
                </a:solidFill>
              </a:rPr>
              <a:t>Find us on social media @</a:t>
            </a:r>
            <a:r>
              <a:rPr lang="en-GB" sz="1600" err="1">
                <a:solidFill>
                  <a:schemeClr val="bg1"/>
                </a:solidFill>
              </a:rPr>
              <a:t>globalcompact</a:t>
            </a:r>
            <a:endParaRPr lang="en-GB" sz="1600">
              <a:solidFill>
                <a:schemeClr val="bg1"/>
              </a:solidFill>
            </a:endParaRPr>
          </a:p>
        </p:txBody>
      </p:sp>
      <p:pic>
        <p:nvPicPr>
          <p:cNvPr id="5" name="Picture 4" descr="Masterbrand Logotype_gradient_white_RGB[1][1] copy.png">
            <a:extLst>
              <a:ext uri="{FF2B5EF4-FFF2-40B4-BE49-F238E27FC236}">
                <a16:creationId xmlns="" xmlns:a16="http://schemas.microsoft.com/office/drawing/2014/main" id="{18281CBB-E5CD-4EEE-BED3-ABAFCB50D2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75377" y="2344189"/>
            <a:ext cx="5041246" cy="1487978"/>
          </a:xfrm>
          <a:prstGeom prst="rect">
            <a:avLst/>
          </a:prstGeom>
        </p:spPr>
      </p:pic>
    </p:spTree>
    <p:extLst>
      <p:ext uri="{BB962C8B-B14F-4D97-AF65-F5344CB8AC3E}">
        <p14:creationId xmlns:p14="http://schemas.microsoft.com/office/powerpoint/2010/main" val="2742316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3" name="Rectangle 22"/>
          <p:cNvSpPr/>
          <p:nvPr userDrawn="1"/>
        </p:nvSpPr>
        <p:spPr>
          <a:xfrm>
            <a:off x="0" y="1"/>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2" name="Group 21"/>
          <p:cNvGrpSpPr/>
          <p:nvPr userDrawn="1"/>
        </p:nvGrpSpPr>
        <p:grpSpPr>
          <a:xfrm>
            <a:off x="0" y="0"/>
            <a:ext cx="12192000" cy="6858000"/>
            <a:chOff x="0" y="0"/>
            <a:chExt cx="9144000" cy="6858000"/>
          </a:xfrm>
        </p:grpSpPr>
        <p:cxnSp>
          <p:nvCxnSpPr>
            <p:cNvPr id="6" name="Straight Connector 5"/>
            <p:cNvCxnSpPr/>
            <p:nvPr userDrawn="1"/>
          </p:nvCxnSpPr>
          <p:spPr>
            <a:xfrm>
              <a:off x="220662"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41325"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036888"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157538"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84875"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107113"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923337"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15900"/>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2027238"/>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838575"/>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0" y="5649913"/>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0" y="5859463"/>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400800"/>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0" y="6632575"/>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24" name="TextBox 23"/>
          <p:cNvSpPr txBox="1"/>
          <p:nvPr userDrawn="1"/>
        </p:nvSpPr>
        <p:spPr>
          <a:xfrm>
            <a:off x="986557" y="596355"/>
            <a:ext cx="2694609" cy="1015663"/>
          </a:xfrm>
          <a:prstGeom prst="rect">
            <a:avLst/>
          </a:prstGeom>
          <a:noFill/>
        </p:spPr>
        <p:txBody>
          <a:bodyPr wrap="square" rtlCol="0">
            <a:spAutoFit/>
          </a:bodyPr>
          <a:lstStyle/>
          <a:p>
            <a:pPr defTabSz="457200"/>
            <a:r>
              <a:rPr lang="en-US" sz="6000">
                <a:solidFill>
                  <a:srgbClr val="1E3250"/>
                </a:solidFill>
                <a:latin typeface="Flama-Extrabold"/>
                <a:cs typeface="Flama-Extrabold"/>
              </a:rPr>
              <a:t>GRID</a:t>
            </a:r>
          </a:p>
        </p:txBody>
      </p:sp>
    </p:spTree>
    <p:extLst>
      <p:ext uri="{BB962C8B-B14F-4D97-AF65-F5344CB8AC3E}">
        <p14:creationId xmlns:p14="http://schemas.microsoft.com/office/powerpoint/2010/main" val="196915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artners">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0783E940-7FF3-46B1-97DE-C9370A200870}"/>
              </a:ext>
            </a:extLst>
          </p:cNvPr>
          <p:cNvSpPr/>
          <p:nvPr userDrawn="1"/>
        </p:nvSpPr>
        <p:spPr>
          <a:xfrm>
            <a:off x="0" y="0"/>
            <a:ext cx="33147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 xmlns:a16="http://schemas.microsoft.com/office/drawing/2014/main" id="{58DE2815-D1AB-4287-9FD4-878E91E64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2" name="Title 1"/>
          <p:cNvSpPr>
            <a:spLocks noGrp="1"/>
          </p:cNvSpPr>
          <p:nvPr>
            <p:ph type="ctrTitle" hasCustomPrompt="1"/>
          </p:nvPr>
        </p:nvSpPr>
        <p:spPr>
          <a:xfrm>
            <a:off x="914400" y="1371600"/>
            <a:ext cx="8432800" cy="4114800"/>
          </a:xfrm>
        </p:spPr>
        <p:txBody>
          <a:bodyPr anchor="ctr">
            <a:noAutofit/>
          </a:bodyPr>
          <a:lstStyle>
            <a:lvl1pPr algn="l">
              <a:defRPr sz="4000" b="0" i="0" cap="none" baseline="0">
                <a:solidFill>
                  <a:schemeClr val="bg1"/>
                </a:solidFill>
                <a:latin typeface="Flama-Extrabold"/>
                <a:cs typeface="Flama-Extrabold"/>
              </a:defRPr>
            </a:lvl1pPr>
          </a:lstStyle>
          <a:p>
            <a:r>
              <a:rPr lang="en-US"/>
              <a:t>CLICK TO EDIT MASTER TITLE LONGER TITLE GOES HERE</a:t>
            </a:r>
          </a:p>
        </p:txBody>
      </p:sp>
      <p:sp>
        <p:nvSpPr>
          <p:cNvPr id="3" name="Rectangle 2">
            <a:extLst>
              <a:ext uri="{FF2B5EF4-FFF2-40B4-BE49-F238E27FC236}">
                <a16:creationId xmlns="" xmlns:a16="http://schemas.microsoft.com/office/drawing/2014/main" id="{3BAE8746-A4C8-401C-A8C1-6209A7698F44}"/>
              </a:ext>
            </a:extLst>
          </p:cNvPr>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Picture Placeholder 5">
            <a:extLst>
              <a:ext uri="{FF2B5EF4-FFF2-40B4-BE49-F238E27FC236}">
                <a16:creationId xmlns="" xmlns:a16="http://schemas.microsoft.com/office/drawing/2014/main" id="{F1F60866-FB12-4C7F-89FD-469EACD77C7B}"/>
              </a:ext>
            </a:extLst>
          </p:cNvPr>
          <p:cNvSpPr>
            <a:spLocks noGrp="1"/>
          </p:cNvSpPr>
          <p:nvPr>
            <p:ph type="pic" sz="quarter" idx="11"/>
          </p:nvPr>
        </p:nvSpPr>
        <p:spPr>
          <a:xfrm>
            <a:off x="2103008" y="6324600"/>
            <a:ext cx="1434290" cy="381000"/>
          </a:xfrm>
        </p:spPr>
        <p:txBody>
          <a:bodyPr/>
          <a:lstStyle>
            <a:lvl1pPr>
              <a:defRPr sz="1200"/>
            </a:lvl1pPr>
          </a:lstStyle>
          <a:p>
            <a:endParaRPr lang="en-GB"/>
          </a:p>
        </p:txBody>
      </p:sp>
      <p:sp>
        <p:nvSpPr>
          <p:cNvPr id="10" name="Picture Placeholder 5">
            <a:extLst>
              <a:ext uri="{FF2B5EF4-FFF2-40B4-BE49-F238E27FC236}">
                <a16:creationId xmlns="" xmlns:a16="http://schemas.microsoft.com/office/drawing/2014/main" id="{47D3ABB4-8B4E-486D-99FA-648D1B4C9CF0}"/>
              </a:ext>
            </a:extLst>
          </p:cNvPr>
          <p:cNvSpPr>
            <a:spLocks noGrp="1"/>
          </p:cNvSpPr>
          <p:nvPr>
            <p:ph type="pic" sz="quarter" idx="12"/>
          </p:nvPr>
        </p:nvSpPr>
        <p:spPr>
          <a:xfrm>
            <a:off x="3759896" y="6324600"/>
            <a:ext cx="1434290" cy="381000"/>
          </a:xfrm>
        </p:spPr>
        <p:txBody>
          <a:bodyPr/>
          <a:lstStyle>
            <a:lvl1pPr>
              <a:defRPr sz="1200"/>
            </a:lvl1pPr>
          </a:lstStyle>
          <a:p>
            <a:endParaRPr lang="en-GB"/>
          </a:p>
        </p:txBody>
      </p:sp>
      <p:sp>
        <p:nvSpPr>
          <p:cNvPr id="11" name="Picture Placeholder 5">
            <a:extLst>
              <a:ext uri="{FF2B5EF4-FFF2-40B4-BE49-F238E27FC236}">
                <a16:creationId xmlns="" xmlns:a16="http://schemas.microsoft.com/office/drawing/2014/main" id="{F2CE03D9-14EE-4BEB-864F-DA23C599F486}"/>
              </a:ext>
            </a:extLst>
          </p:cNvPr>
          <p:cNvSpPr>
            <a:spLocks noGrp="1"/>
          </p:cNvSpPr>
          <p:nvPr>
            <p:ph type="pic" sz="quarter" idx="13"/>
          </p:nvPr>
        </p:nvSpPr>
        <p:spPr>
          <a:xfrm>
            <a:off x="5416784" y="6324600"/>
            <a:ext cx="1434290" cy="381000"/>
          </a:xfrm>
        </p:spPr>
        <p:txBody>
          <a:bodyPr/>
          <a:lstStyle>
            <a:lvl1pPr>
              <a:defRPr sz="1200"/>
            </a:lvl1pPr>
          </a:lstStyle>
          <a:p>
            <a:endParaRPr lang="en-GB"/>
          </a:p>
        </p:txBody>
      </p:sp>
      <p:sp>
        <p:nvSpPr>
          <p:cNvPr id="12" name="Picture Placeholder 5">
            <a:extLst>
              <a:ext uri="{FF2B5EF4-FFF2-40B4-BE49-F238E27FC236}">
                <a16:creationId xmlns="" xmlns:a16="http://schemas.microsoft.com/office/drawing/2014/main" id="{0FFD9BCB-923A-4F9A-A712-B3BE46C1CD6C}"/>
              </a:ext>
            </a:extLst>
          </p:cNvPr>
          <p:cNvSpPr>
            <a:spLocks noGrp="1"/>
          </p:cNvSpPr>
          <p:nvPr>
            <p:ph type="pic" sz="quarter" idx="14"/>
          </p:nvPr>
        </p:nvSpPr>
        <p:spPr>
          <a:xfrm>
            <a:off x="7073672" y="6324600"/>
            <a:ext cx="1434290" cy="381000"/>
          </a:xfrm>
        </p:spPr>
        <p:txBody>
          <a:bodyPr/>
          <a:lstStyle>
            <a:lvl1pPr>
              <a:defRPr sz="1200"/>
            </a:lvl1pPr>
          </a:lstStyle>
          <a:p>
            <a:endParaRPr lang="en-GB"/>
          </a:p>
        </p:txBody>
      </p:sp>
      <p:sp>
        <p:nvSpPr>
          <p:cNvPr id="13" name="Picture Placeholder 5">
            <a:extLst>
              <a:ext uri="{FF2B5EF4-FFF2-40B4-BE49-F238E27FC236}">
                <a16:creationId xmlns="" xmlns:a16="http://schemas.microsoft.com/office/drawing/2014/main" id="{7CDA3725-0B55-460C-9E1E-DF4E8BE35DB0}"/>
              </a:ext>
            </a:extLst>
          </p:cNvPr>
          <p:cNvSpPr>
            <a:spLocks noGrp="1"/>
          </p:cNvSpPr>
          <p:nvPr>
            <p:ph type="pic" sz="quarter" idx="15"/>
          </p:nvPr>
        </p:nvSpPr>
        <p:spPr>
          <a:xfrm>
            <a:off x="10387446" y="6324600"/>
            <a:ext cx="1434290" cy="381000"/>
          </a:xfrm>
        </p:spPr>
        <p:txBody>
          <a:bodyPr/>
          <a:lstStyle>
            <a:lvl1pPr>
              <a:defRPr sz="1200"/>
            </a:lvl1pPr>
          </a:lstStyle>
          <a:p>
            <a:endParaRPr lang="en-GB"/>
          </a:p>
        </p:txBody>
      </p:sp>
      <p:sp>
        <p:nvSpPr>
          <p:cNvPr id="17" name="Picture Placeholder 5">
            <a:extLst>
              <a:ext uri="{FF2B5EF4-FFF2-40B4-BE49-F238E27FC236}">
                <a16:creationId xmlns="" xmlns:a16="http://schemas.microsoft.com/office/drawing/2014/main" id="{B4CE06B9-B03D-45B7-815F-9EFE78664780}"/>
              </a:ext>
            </a:extLst>
          </p:cNvPr>
          <p:cNvSpPr>
            <a:spLocks noGrp="1"/>
          </p:cNvSpPr>
          <p:nvPr>
            <p:ph type="pic" sz="quarter" idx="16"/>
          </p:nvPr>
        </p:nvSpPr>
        <p:spPr>
          <a:xfrm>
            <a:off x="446120" y="6324600"/>
            <a:ext cx="1434290" cy="381000"/>
          </a:xfrm>
        </p:spPr>
        <p:txBody>
          <a:bodyPr/>
          <a:lstStyle>
            <a:lvl1pPr>
              <a:defRPr sz="1200"/>
            </a:lvl1pPr>
          </a:lstStyle>
          <a:p>
            <a:endParaRPr lang="en-GB"/>
          </a:p>
        </p:txBody>
      </p:sp>
      <p:sp>
        <p:nvSpPr>
          <p:cNvPr id="21" name="Picture Placeholder 4">
            <a:extLst>
              <a:ext uri="{FF2B5EF4-FFF2-40B4-BE49-F238E27FC236}">
                <a16:creationId xmlns="" xmlns:a16="http://schemas.microsoft.com/office/drawing/2014/main" id="{B818ACBE-4CBA-4524-B6A2-AFB3D7C5BC63}"/>
              </a:ext>
            </a:extLst>
          </p:cNvPr>
          <p:cNvSpPr>
            <a:spLocks noGrp="1"/>
          </p:cNvSpPr>
          <p:nvPr>
            <p:ph type="pic" sz="quarter" idx="19"/>
          </p:nvPr>
        </p:nvSpPr>
        <p:spPr>
          <a:xfrm>
            <a:off x="8724900" y="6324600"/>
            <a:ext cx="1447800" cy="381000"/>
          </a:xfrm>
        </p:spPr>
        <p:txBody>
          <a:bodyPr/>
          <a:lstStyle>
            <a:lvl1pPr>
              <a:defRPr sz="1200"/>
            </a:lvl1pPr>
          </a:lstStyle>
          <a:p>
            <a:endParaRPr lang="en-GB"/>
          </a:p>
        </p:txBody>
      </p:sp>
    </p:spTree>
    <p:extLst>
      <p:ext uri="{BB962C8B-B14F-4D97-AF65-F5344CB8AC3E}">
        <p14:creationId xmlns:p14="http://schemas.microsoft.com/office/powerpoint/2010/main" val="399634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s">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33A8B2B-B725-4E45-A20A-6155DC459B39}"/>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 xmlns:a16="http://schemas.microsoft.com/office/drawing/2014/main" id="{0BB45278-0334-4B72-A470-C9A43D4E06AD}"/>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itle 1"/>
          <p:cNvSpPr>
            <a:spLocks noGrp="1"/>
          </p:cNvSpPr>
          <p:nvPr>
            <p:ph type="ctrTitle" hasCustomPrompt="1"/>
          </p:nvPr>
        </p:nvSpPr>
        <p:spPr>
          <a:xfrm>
            <a:off x="575094" y="691755"/>
            <a:ext cx="11033082" cy="603646"/>
          </a:xfrm>
        </p:spPr>
        <p:txBody>
          <a:bodyPr anchor="t">
            <a:noAutofit/>
          </a:bodyPr>
          <a:lstStyle>
            <a:lvl1pPr algn="l">
              <a:defRPr sz="3000" b="0" i="0" cap="none">
                <a:solidFill>
                  <a:schemeClr val="tx1"/>
                </a:solidFill>
                <a:latin typeface="Flama-Extrabold"/>
                <a:cs typeface="Flama-Extrabold"/>
              </a:defRPr>
            </a:lvl1pPr>
          </a:lstStyle>
          <a:p>
            <a:r>
              <a:rPr lang="en-US"/>
              <a:t>Presenters</a:t>
            </a:r>
          </a:p>
        </p:txBody>
      </p:sp>
      <p:sp>
        <p:nvSpPr>
          <p:cNvPr id="4" name="Subtitle 2"/>
          <p:cNvSpPr>
            <a:spLocks noGrp="1"/>
          </p:cNvSpPr>
          <p:nvPr>
            <p:ph type="subTitle" idx="1" hasCustomPrompt="1"/>
          </p:nvPr>
        </p:nvSpPr>
        <p:spPr>
          <a:xfrm>
            <a:off x="575094" y="1379796"/>
            <a:ext cx="11033082" cy="4792409"/>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Slide Number Placeholder 8">
            <a:extLst>
              <a:ext uri="{FF2B5EF4-FFF2-40B4-BE49-F238E27FC236}">
                <a16:creationId xmlns="" xmlns:a16="http://schemas.microsoft.com/office/drawing/2014/main" id="{32F28AC7-C077-479F-98BF-AFE339D5E09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Tree>
    <p:extLst>
      <p:ext uri="{BB962C8B-B14F-4D97-AF65-F5344CB8AC3E}">
        <p14:creationId xmlns:p14="http://schemas.microsoft.com/office/powerpoint/2010/main" val="420599795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FF68F7D0-CBE4-4E4B-97F5-82A4548333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52400"/>
            <a:ext cx="4064007" cy="6705600"/>
          </a:xfrm>
          <a:prstGeom prst="rect">
            <a:avLst/>
          </a:prstGeom>
        </p:spPr>
      </p:pic>
      <p:sp>
        <p:nvSpPr>
          <p:cNvPr id="2" name="Title 1"/>
          <p:cNvSpPr>
            <a:spLocks noGrp="1"/>
          </p:cNvSpPr>
          <p:nvPr>
            <p:ph type="title" hasCustomPrompt="1"/>
          </p:nvPr>
        </p:nvSpPr>
        <p:spPr>
          <a:xfrm>
            <a:off x="4626535" y="838209"/>
            <a:ext cx="7159071" cy="915987"/>
          </a:xfrm>
        </p:spPr>
        <p:txBody>
          <a:bodyPr/>
          <a:lstStyle>
            <a:lvl1pPr>
              <a:defRPr>
                <a:solidFill>
                  <a:schemeClr val="tx1"/>
                </a:solidFill>
              </a:defRPr>
            </a:lvl1pPr>
          </a:lstStyle>
          <a:p>
            <a:r>
              <a:rPr lang="en-US">
                <a:solidFill>
                  <a:srgbClr val="1B2352"/>
                </a:solidFill>
                <a:latin typeface="Flama-Extrabold"/>
                <a:cs typeface="Flama-Extrabold"/>
              </a:rPr>
              <a:t>TITLE</a:t>
            </a:r>
            <a:br>
              <a:rPr lang="en-US">
                <a:solidFill>
                  <a:srgbClr val="1B2352"/>
                </a:solidFill>
                <a:latin typeface="Flama-Extrabold"/>
                <a:cs typeface="Flama-Extrabold"/>
              </a:rPr>
            </a:br>
            <a:r>
              <a:rPr lang="en-US">
                <a:solidFill>
                  <a:srgbClr val="699CC6"/>
                </a:solidFill>
                <a:latin typeface="Flama-Extrabold"/>
                <a:cs typeface="Flama-Extrabold"/>
              </a:rPr>
              <a:t>TEXT</a:t>
            </a:r>
            <a:endParaRPr lang="en-US"/>
          </a:p>
        </p:txBody>
      </p:sp>
      <p:sp>
        <p:nvSpPr>
          <p:cNvPr id="4" name="Rectangle 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5" name="Content Placeholder 2"/>
          <p:cNvSpPr>
            <a:spLocks noGrp="1"/>
          </p:cNvSpPr>
          <p:nvPr>
            <p:ph sz="half" idx="1" hasCustomPrompt="1"/>
          </p:nvPr>
        </p:nvSpPr>
        <p:spPr>
          <a:xfrm>
            <a:off x="4589798" y="2057400"/>
            <a:ext cx="7310101" cy="3581400"/>
          </a:xfrm>
        </p:spPr>
        <p:txBody>
          <a:bodyPr>
            <a:noAutofit/>
          </a:bodyPr>
          <a:lstStyle>
            <a:lvl1pPr marL="342900" indent="-342900">
              <a:lnSpc>
                <a:spcPct val="150000"/>
              </a:lnSpc>
              <a:buClr>
                <a:schemeClr val="bg2"/>
              </a:buClr>
              <a:buFont typeface="+mj-lt"/>
              <a:buAutoNum type="arabicPeriod"/>
              <a:defRPr sz="1800">
                <a:latin typeface="+mj-lt"/>
              </a:defRPr>
            </a:lvl1pPr>
            <a:lvl2pPr marL="287338" indent="0">
              <a:lnSpc>
                <a:spcPct val="150000"/>
              </a:lnSpc>
              <a:buFont typeface="+mj-lt"/>
              <a:buNone/>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p:txBody>
      </p:sp>
      <p:sp>
        <p:nvSpPr>
          <p:cNvPr id="11" name="Rectangle 10">
            <a:extLst>
              <a:ext uri="{FF2B5EF4-FFF2-40B4-BE49-F238E27FC236}">
                <a16:creationId xmlns="" xmlns:a16="http://schemas.microsoft.com/office/drawing/2014/main" id="{36D7288B-97AF-4A40-AC85-26F772631070}"/>
              </a:ext>
            </a:extLst>
          </p:cNvPr>
          <p:cNvSpPr/>
          <p:nvPr userDrawn="1"/>
        </p:nvSpPr>
        <p:spPr>
          <a:xfrm>
            <a:off x="6" y="152400"/>
            <a:ext cx="4064001" cy="67056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a:extLst>
              <a:ext uri="{FF2B5EF4-FFF2-40B4-BE49-F238E27FC236}">
                <a16:creationId xmlns="" xmlns:a16="http://schemas.microsoft.com/office/drawing/2014/main" id="{3D2DB4C5-31D3-4D2F-B832-B2429AC473F4}"/>
              </a:ext>
            </a:extLst>
          </p:cNvPr>
          <p:cNvSpPr/>
          <p:nvPr userDrawn="1"/>
        </p:nvSpPr>
        <p:spPr>
          <a:xfrm>
            <a:off x="194199" y="6328298"/>
            <a:ext cx="339201" cy="33920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 xmlns:a16="http://schemas.microsoft.com/office/drawing/2014/main" id="{61925C6E-84FF-49BB-B0F8-2A84820981CE}"/>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 xmlns:a16="http://schemas.microsoft.com/office/drawing/2014/main" id="{7A4DB7CA-1481-4098-976C-0FA990F72ABF}"/>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pic>
        <p:nvPicPr>
          <p:cNvPr id="24" name="Picture 23">
            <a:extLst>
              <a:ext uri="{FF2B5EF4-FFF2-40B4-BE49-F238E27FC236}">
                <a16:creationId xmlns="" xmlns:a16="http://schemas.microsoft.com/office/drawing/2014/main" id="{F281D232-FDBE-40CD-9E2B-E220E4E81D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42863" y="6101135"/>
            <a:ext cx="558484" cy="566364"/>
          </a:xfrm>
          <a:prstGeom prst="rect">
            <a:avLst/>
          </a:prstGeom>
        </p:spPr>
      </p:pic>
      <p:pic>
        <p:nvPicPr>
          <p:cNvPr id="3" name="Picture 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255395" y="570019"/>
            <a:ext cx="1458222" cy="5424240"/>
          </a:xfrm>
          <a:prstGeom prst="rect">
            <a:avLst/>
          </a:prstGeom>
        </p:spPr>
      </p:pic>
    </p:spTree>
    <p:extLst>
      <p:ext uri="{BB962C8B-B14F-4D97-AF65-F5344CB8AC3E}">
        <p14:creationId xmlns:p14="http://schemas.microsoft.com/office/powerpoint/2010/main" val="110398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DGs">
    <p:spTree>
      <p:nvGrpSpPr>
        <p:cNvPr id="1" name=""/>
        <p:cNvGrpSpPr/>
        <p:nvPr/>
      </p:nvGrpSpPr>
      <p:grpSpPr>
        <a:xfrm>
          <a:off x="0" y="0"/>
          <a:ext cx="0" cy="0"/>
          <a:chOff x="0" y="0"/>
          <a:chExt cx="0" cy="0"/>
        </a:xfrm>
      </p:grpSpPr>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3" name="Rectangle 12">
            <a:extLst>
              <a:ext uri="{FF2B5EF4-FFF2-40B4-BE49-F238E27FC236}">
                <a16:creationId xmlns="" xmlns:a16="http://schemas.microsoft.com/office/drawing/2014/main" id="{5EFA3F8E-8AF4-4FBA-8729-EE7EFB83BA9B}"/>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 xmlns:a16="http://schemas.microsoft.com/office/drawing/2014/main" id="{9F4302F9-B1CD-4013-8E7B-959294E5886B}"/>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Slide Number Placeholder 8">
            <a:extLst>
              <a:ext uri="{FF2B5EF4-FFF2-40B4-BE49-F238E27FC236}">
                <a16:creationId xmlns="" xmlns:a16="http://schemas.microsoft.com/office/drawing/2014/main" id="{B663B8C4-6843-499B-B303-9D312427843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
        <p:nvSpPr>
          <p:cNvPr id="23" name="Picture Placeholder 3">
            <a:extLst>
              <a:ext uri="{FF2B5EF4-FFF2-40B4-BE49-F238E27FC236}">
                <a16:creationId xmlns="" xmlns:a16="http://schemas.microsoft.com/office/drawing/2014/main" id="{BADF575C-C9B1-4CAD-BD77-EADD9900E1F7}"/>
              </a:ext>
            </a:extLst>
          </p:cNvPr>
          <p:cNvSpPr>
            <a:spLocks noGrp="1"/>
          </p:cNvSpPr>
          <p:nvPr>
            <p:ph type="pic" sz="quarter" idx="11"/>
          </p:nvPr>
        </p:nvSpPr>
        <p:spPr>
          <a:xfrm>
            <a:off x="5700712" y="2996610"/>
            <a:ext cx="2641555" cy="2642190"/>
          </a:xfrm>
          <a:solidFill>
            <a:schemeClr val="accent1">
              <a:lumMod val="20000"/>
              <a:lumOff val="80000"/>
            </a:schemeClr>
          </a:solidFill>
        </p:spPr>
        <p:txBody>
          <a:bodyPr/>
          <a:lstStyle/>
          <a:p>
            <a:endParaRPr lang="en-GB"/>
          </a:p>
        </p:txBody>
      </p:sp>
      <p:sp>
        <p:nvSpPr>
          <p:cNvPr id="24" name="Picture Placeholder 7">
            <a:extLst>
              <a:ext uri="{FF2B5EF4-FFF2-40B4-BE49-F238E27FC236}">
                <a16:creationId xmlns="" xmlns:a16="http://schemas.microsoft.com/office/drawing/2014/main" id="{7955CB05-D376-411D-9866-216924BB3A3B}"/>
              </a:ext>
            </a:extLst>
          </p:cNvPr>
          <p:cNvSpPr>
            <a:spLocks noGrp="1"/>
          </p:cNvSpPr>
          <p:nvPr>
            <p:ph type="pic" sz="quarter" idx="12"/>
          </p:nvPr>
        </p:nvSpPr>
        <p:spPr>
          <a:xfrm>
            <a:off x="7705056" y="1600166"/>
            <a:ext cx="1274421" cy="1274625"/>
          </a:xfrm>
          <a:solidFill>
            <a:schemeClr val="accent1">
              <a:lumMod val="20000"/>
              <a:lumOff val="80000"/>
            </a:schemeClr>
          </a:solidFill>
        </p:spPr>
        <p:txBody>
          <a:bodyPr/>
          <a:lstStyle/>
          <a:p>
            <a:endParaRPr lang="en-GB"/>
          </a:p>
        </p:txBody>
      </p:sp>
      <p:sp>
        <p:nvSpPr>
          <p:cNvPr id="25" name="Picture Placeholder 9">
            <a:extLst>
              <a:ext uri="{FF2B5EF4-FFF2-40B4-BE49-F238E27FC236}">
                <a16:creationId xmlns="" xmlns:a16="http://schemas.microsoft.com/office/drawing/2014/main" id="{3DE9A61D-9608-41FD-8E00-7A748904DADE}"/>
              </a:ext>
            </a:extLst>
          </p:cNvPr>
          <p:cNvSpPr>
            <a:spLocks noGrp="1"/>
          </p:cNvSpPr>
          <p:nvPr>
            <p:ph type="pic" sz="quarter" idx="13"/>
          </p:nvPr>
        </p:nvSpPr>
        <p:spPr>
          <a:xfrm>
            <a:off x="8501586" y="2996610"/>
            <a:ext cx="1770312" cy="1770312"/>
          </a:xfrm>
          <a:solidFill>
            <a:schemeClr val="accent1">
              <a:lumMod val="20000"/>
              <a:lumOff val="80000"/>
            </a:schemeClr>
          </a:solidFill>
        </p:spPr>
        <p:txBody>
          <a:bodyPr/>
          <a:lstStyle/>
          <a:p>
            <a:endParaRPr lang="en-GB"/>
          </a:p>
        </p:txBody>
      </p:sp>
      <p:sp>
        <p:nvSpPr>
          <p:cNvPr id="26" name="Rectangle 25">
            <a:extLst>
              <a:ext uri="{FF2B5EF4-FFF2-40B4-BE49-F238E27FC236}">
                <a16:creationId xmlns="" xmlns:a16="http://schemas.microsoft.com/office/drawing/2014/main" id="{52E0AAF6-B865-4047-B6A7-D782DAFE8777}"/>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Text Placeholder 5">
            <a:extLst>
              <a:ext uri="{FF2B5EF4-FFF2-40B4-BE49-F238E27FC236}">
                <a16:creationId xmlns="" xmlns:a16="http://schemas.microsoft.com/office/drawing/2014/main" id="{A1AE3668-C9B2-4753-8E8F-2FCCD56C89F1}"/>
              </a:ext>
            </a:extLst>
          </p:cNvPr>
          <p:cNvSpPr>
            <a:spLocks noGrp="1"/>
          </p:cNvSpPr>
          <p:nvPr>
            <p:ph type="body" sz="quarter" idx="10" hasCustomPrompt="1"/>
          </p:nvPr>
        </p:nvSpPr>
        <p:spPr>
          <a:xfrm>
            <a:off x="423123" y="990600"/>
            <a:ext cx="4936560" cy="4648200"/>
          </a:xfrm>
        </p:spPr>
        <p:txBody>
          <a:bodyPr anchor="ctr"/>
          <a:lstStyle>
            <a:lvl1pPr>
              <a:defRPr sz="3600" b="1">
                <a:solidFill>
                  <a:schemeClr val="bg1"/>
                </a:solidFill>
                <a:latin typeface="+mj-lt"/>
              </a:defRPr>
            </a:lvl1pPr>
          </a:lstStyle>
          <a:p>
            <a:pPr lvl="0"/>
            <a:r>
              <a:rPr lang="en-US"/>
              <a:t>EDIT MASTER TEXT STYLES</a:t>
            </a:r>
          </a:p>
        </p:txBody>
      </p:sp>
      <p:sp>
        <p:nvSpPr>
          <p:cNvPr id="28" name="Picture Placeholder 3">
            <a:extLst>
              <a:ext uri="{FF2B5EF4-FFF2-40B4-BE49-F238E27FC236}">
                <a16:creationId xmlns="" xmlns:a16="http://schemas.microsoft.com/office/drawing/2014/main" id="{DDB4C899-D534-4CE0-A336-57D64E3088FF}"/>
              </a:ext>
            </a:extLst>
          </p:cNvPr>
          <p:cNvSpPr>
            <a:spLocks noGrp="1"/>
          </p:cNvSpPr>
          <p:nvPr>
            <p:ph type="pic" sz="quarter" idx="14"/>
          </p:nvPr>
        </p:nvSpPr>
        <p:spPr>
          <a:xfrm>
            <a:off x="5700712" y="990600"/>
            <a:ext cx="1883738" cy="1884191"/>
          </a:xfrm>
          <a:solidFill>
            <a:schemeClr val="accent1">
              <a:lumMod val="20000"/>
              <a:lumOff val="80000"/>
            </a:schemeClr>
          </a:solidFill>
        </p:spPr>
        <p:txBody>
          <a:bodyPr/>
          <a:lstStyle/>
          <a:p>
            <a:endParaRPr lang="en-GB"/>
          </a:p>
        </p:txBody>
      </p:sp>
      <p:pic>
        <p:nvPicPr>
          <p:cNvPr id="29" name="Picture 28">
            <a:extLst>
              <a:ext uri="{FF2B5EF4-FFF2-40B4-BE49-F238E27FC236}">
                <a16:creationId xmlns="" xmlns:a16="http://schemas.microsoft.com/office/drawing/2014/main" id="{831847F0-9766-46D6-B54C-04D5D50924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17305" y="6101135"/>
            <a:ext cx="609601" cy="566364"/>
          </a:xfrm>
          <a:prstGeom prst="rect">
            <a:avLst/>
          </a:prstGeom>
        </p:spPr>
      </p:pic>
    </p:spTree>
    <p:extLst>
      <p:ext uri="{BB962C8B-B14F-4D97-AF65-F5344CB8AC3E}">
        <p14:creationId xmlns:p14="http://schemas.microsoft.com/office/powerpoint/2010/main" val="188909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0" name="Rectangle 19"/>
          <p:cNvSpPr/>
          <p:nvPr userDrawn="1"/>
        </p:nvSpPr>
        <p:spPr>
          <a:xfrm>
            <a:off x="5700712" y="990600"/>
            <a:ext cx="1883738" cy="18841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2" name="Rectangle 21"/>
          <p:cNvSpPr/>
          <p:nvPr userDrawn="1"/>
        </p:nvSpPr>
        <p:spPr>
          <a:xfrm>
            <a:off x="7696030" y="1600165"/>
            <a:ext cx="1274400" cy="12746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3" name="Rectangle 22"/>
          <p:cNvSpPr/>
          <p:nvPr userDrawn="1"/>
        </p:nvSpPr>
        <p:spPr>
          <a:xfrm>
            <a:off x="8468029" y="2996608"/>
            <a:ext cx="1770313" cy="17703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4" name="Rectangle 23"/>
          <p:cNvSpPr/>
          <p:nvPr userDrawn="1"/>
        </p:nvSpPr>
        <p:spPr>
          <a:xfrm>
            <a:off x="5700711" y="2996608"/>
            <a:ext cx="2641555" cy="26421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6" name="Rectangle 25">
            <a:extLst>
              <a:ext uri="{FF2B5EF4-FFF2-40B4-BE49-F238E27FC236}">
                <a16:creationId xmlns="" xmlns:a16="http://schemas.microsoft.com/office/drawing/2014/main" id="{D9BCF126-1A45-4323-A884-8B0FB46BBEA5}"/>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 xmlns:a16="http://schemas.microsoft.com/office/drawing/2014/main" id="{DC3353D7-84D2-4450-8907-564FE29182B2}"/>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Slide Number Placeholder 8">
            <a:extLst>
              <a:ext uri="{FF2B5EF4-FFF2-40B4-BE49-F238E27FC236}">
                <a16:creationId xmlns="" xmlns:a16="http://schemas.microsoft.com/office/drawing/2014/main" id="{60CA5766-F02A-40F7-8085-E575E4796490}"/>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pic>
        <p:nvPicPr>
          <p:cNvPr id="29" name="Picture 28">
            <a:extLst>
              <a:ext uri="{FF2B5EF4-FFF2-40B4-BE49-F238E27FC236}">
                <a16:creationId xmlns="" xmlns:a16="http://schemas.microsoft.com/office/drawing/2014/main" id="{F7DA182D-4648-43E5-B33B-C8EE94E8D2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2863" y="6101135"/>
            <a:ext cx="558484" cy="566364"/>
          </a:xfrm>
          <a:prstGeom prst="rect">
            <a:avLst/>
          </a:prstGeom>
        </p:spPr>
      </p:pic>
      <p:sp>
        <p:nvSpPr>
          <p:cNvPr id="33" name="Rectangle 32">
            <a:extLst>
              <a:ext uri="{FF2B5EF4-FFF2-40B4-BE49-F238E27FC236}">
                <a16:creationId xmlns="" xmlns:a16="http://schemas.microsoft.com/office/drawing/2014/main" id="{CC909508-71D4-4C94-A0C4-459A2B3059ED}"/>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Text Placeholder 5">
            <a:extLst>
              <a:ext uri="{FF2B5EF4-FFF2-40B4-BE49-F238E27FC236}">
                <a16:creationId xmlns="" xmlns:a16="http://schemas.microsoft.com/office/drawing/2014/main" id="{8EA06FF1-9AEF-4DB4-9E37-EB585127DD90}"/>
              </a:ext>
            </a:extLst>
          </p:cNvPr>
          <p:cNvSpPr>
            <a:spLocks noGrp="1"/>
          </p:cNvSpPr>
          <p:nvPr>
            <p:ph type="body" sz="quarter" idx="10" hasCustomPrompt="1"/>
          </p:nvPr>
        </p:nvSpPr>
        <p:spPr>
          <a:xfrm>
            <a:off x="423123" y="990600"/>
            <a:ext cx="4936560" cy="4648200"/>
          </a:xfrm>
        </p:spPr>
        <p:txBody>
          <a:bodyPr anchor="ctr"/>
          <a:lstStyle>
            <a:lvl1pPr>
              <a:defRPr sz="3600" b="1">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31086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ic Body">
    <p:bg>
      <p:bgRef idx="1001">
        <a:schemeClr val="bg1"/>
      </p:bgRef>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75094" y="691755"/>
            <a:ext cx="111724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4" name="Subtitle 2"/>
          <p:cNvSpPr>
            <a:spLocks noGrp="1"/>
          </p:cNvSpPr>
          <p:nvPr>
            <p:ph type="subTitle" idx="1" hasCustomPrompt="1"/>
          </p:nvPr>
        </p:nvSpPr>
        <p:spPr>
          <a:xfrm>
            <a:off x="575094" y="1379796"/>
            <a:ext cx="11172406" cy="4792409"/>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 xmlns:a16="http://schemas.microsoft.com/office/drawing/2014/main" id="{131148DF-03E7-4D76-AF0C-AF66DADBC77F}"/>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 xmlns:a16="http://schemas.microsoft.com/office/drawing/2014/main" id="{FD162FDE-38FF-4A1F-9A1B-53894723F77F}"/>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 xmlns:a16="http://schemas.microsoft.com/office/drawing/2014/main" id="{AC561ECD-F245-454A-AF50-5DBC4E36D95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Tree>
    <p:extLst>
      <p:ext uri="{BB962C8B-B14F-4D97-AF65-F5344CB8AC3E}">
        <p14:creationId xmlns:p14="http://schemas.microsoft.com/office/powerpoint/2010/main" val="61635886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 xmlns:a16="http://schemas.microsoft.com/office/drawing/2014/main" id="{5D0A764D-A63E-4DD4-BE15-A047D8393E78}"/>
              </a:ext>
            </a:extLst>
          </p:cNvPr>
          <p:cNvSpPr>
            <a:spLocks noGrp="1"/>
          </p:cNvSpPr>
          <p:nvPr>
            <p:ph type="ctrTitle" hasCustomPrompt="1"/>
          </p:nvPr>
        </p:nvSpPr>
        <p:spPr>
          <a:xfrm>
            <a:off x="575094" y="691755"/>
            <a:ext cx="111724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 xmlns:a16="http://schemas.microsoft.com/office/drawing/2014/main" id="{AD17A550-1D96-4F3B-B785-DC79A6BFF59A}"/>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 xmlns:a16="http://schemas.microsoft.com/office/drawing/2014/main" id="{F8E965A7-FB3E-4C18-B856-336B55D2A8F5}"/>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 xmlns:a16="http://schemas.microsoft.com/office/drawing/2014/main" id="{BB3EF80F-DEB0-4F21-B5DC-3DDA63D6B6D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
        <p:nvSpPr>
          <p:cNvPr id="17" name="Media Placeholder 4">
            <a:extLst>
              <a:ext uri="{FF2B5EF4-FFF2-40B4-BE49-F238E27FC236}">
                <a16:creationId xmlns="" xmlns:a16="http://schemas.microsoft.com/office/drawing/2014/main" id="{EFB354F1-D55D-4B91-A7C1-14F30A76A174}"/>
              </a:ext>
            </a:extLst>
          </p:cNvPr>
          <p:cNvSpPr>
            <a:spLocks noGrp="1"/>
          </p:cNvSpPr>
          <p:nvPr>
            <p:ph type="media" sz="quarter" idx="10"/>
          </p:nvPr>
        </p:nvSpPr>
        <p:spPr>
          <a:xfrm>
            <a:off x="575094" y="1371600"/>
            <a:ext cx="11172405" cy="4821238"/>
          </a:xfrm>
          <a:ln w="28575">
            <a:solidFill>
              <a:schemeClr val="bg2"/>
            </a:solidFill>
          </a:ln>
        </p:spPr>
        <p:txBody>
          <a:bodyPr/>
          <a:lstStyle/>
          <a:p>
            <a:endParaRPr lang="en-GB"/>
          </a:p>
        </p:txBody>
      </p:sp>
    </p:spTree>
    <p:extLst>
      <p:ext uri="{BB962C8B-B14F-4D97-AF65-F5344CB8AC3E}">
        <p14:creationId xmlns:p14="http://schemas.microsoft.com/office/powerpoint/2010/main" val="7377618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 - 2 column">
    <p:spTree>
      <p:nvGrpSpPr>
        <p:cNvPr id="1" name=""/>
        <p:cNvGrpSpPr/>
        <p:nvPr/>
      </p:nvGrpSpPr>
      <p:grpSpPr>
        <a:xfrm>
          <a:off x="0" y="0"/>
          <a:ext cx="0" cy="0"/>
          <a:chOff x="0" y="0"/>
          <a:chExt cx="0" cy="0"/>
        </a:xfrm>
      </p:grpSpPr>
      <p:sp>
        <p:nvSpPr>
          <p:cNvPr id="18" name="Content Placeholder 4"/>
          <p:cNvSpPr>
            <a:spLocks noGrp="1"/>
          </p:cNvSpPr>
          <p:nvPr>
            <p:ph sz="quarter" idx="10"/>
          </p:nvPr>
        </p:nvSpPr>
        <p:spPr>
          <a:xfrm>
            <a:off x="6400800" y="691755"/>
            <a:ext cx="5080000" cy="5480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 xmlns:a16="http://schemas.microsoft.com/office/drawing/2014/main" id="{1C9EA62D-1338-4E32-B1A9-82F0FF1EA2D3}"/>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 xmlns:a16="http://schemas.microsoft.com/office/drawing/2014/main" id="{A7D47DF8-DD2A-42E6-8B13-F13B0BE0E753}"/>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 xmlns:a16="http://schemas.microsoft.com/office/drawing/2014/main" id="{57C5FFB4-66FA-4FDC-B912-386673C237C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
        <p:nvSpPr>
          <p:cNvPr id="16" name="Title 1">
            <a:extLst>
              <a:ext uri="{FF2B5EF4-FFF2-40B4-BE49-F238E27FC236}">
                <a16:creationId xmlns="" xmlns:a16="http://schemas.microsoft.com/office/drawing/2014/main" id="{552AC8C5-4BEE-40A4-8A13-A5FB96859B82}"/>
              </a:ext>
            </a:extLst>
          </p:cNvPr>
          <p:cNvSpPr>
            <a:spLocks noGrp="1"/>
          </p:cNvSpPr>
          <p:nvPr>
            <p:ph type="ctrTitle" hasCustomPrompt="1"/>
          </p:nvPr>
        </p:nvSpPr>
        <p:spPr>
          <a:xfrm>
            <a:off x="575094"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7" name="Subtitle 2">
            <a:extLst>
              <a:ext uri="{FF2B5EF4-FFF2-40B4-BE49-F238E27FC236}">
                <a16:creationId xmlns="" xmlns:a16="http://schemas.microsoft.com/office/drawing/2014/main" id="{594EDAC7-D8A8-4CCA-A7C1-7855A728988F}"/>
              </a:ext>
            </a:extLst>
          </p:cNvPr>
          <p:cNvSpPr>
            <a:spLocks noGrp="1"/>
          </p:cNvSpPr>
          <p:nvPr>
            <p:ph type="subTitle" idx="1" hasCustomPrompt="1"/>
          </p:nvPr>
        </p:nvSpPr>
        <p:spPr>
          <a:xfrm>
            <a:off x="575094"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70237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933" y="609600"/>
            <a:ext cx="11653411" cy="939800"/>
          </a:xfrm>
          <a:prstGeom prst="rect">
            <a:avLst/>
          </a:prstGeom>
        </p:spPr>
        <p:txBody>
          <a:bodyPr vert="horz" lIns="91440" tIns="45720" rIns="91440" bIns="45720" rtlCol="0" anchor="t">
            <a:noAutofit/>
          </a:bodyPr>
          <a:lstStyle/>
          <a:p>
            <a:r>
              <a:rPr lang="en-US"/>
              <a:t>CLICK TO EDIT </a:t>
            </a:r>
            <a:br>
              <a:rPr lang="en-US"/>
            </a:br>
            <a:r>
              <a:rPr lang="en-US"/>
              <a:t>MASTER TITLE</a:t>
            </a:r>
          </a:p>
        </p:txBody>
      </p:sp>
      <p:sp>
        <p:nvSpPr>
          <p:cNvPr id="3" name="Text Placeholder 2"/>
          <p:cNvSpPr>
            <a:spLocks noGrp="1"/>
          </p:cNvSpPr>
          <p:nvPr>
            <p:ph type="body" idx="1"/>
          </p:nvPr>
        </p:nvSpPr>
        <p:spPr>
          <a:xfrm>
            <a:off x="264913" y="2133607"/>
            <a:ext cx="11647144" cy="3546475"/>
          </a:xfrm>
          <a:prstGeom prst="rect">
            <a:avLst/>
          </a:prstGeom>
        </p:spPr>
        <p:txBody>
          <a:bodyPr vert="horz" lIns="91440" tIns="45720" rIns="91440" bIns="45720" numCol="1"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8"/>
          <p:cNvSpPr>
            <a:spLocks noGrp="1"/>
          </p:cNvSpPr>
          <p:nvPr>
            <p:ph type="sldNum" sz="quarter" idx="4"/>
          </p:nvPr>
        </p:nvSpPr>
        <p:spPr>
          <a:xfrm>
            <a:off x="318620" y="6156946"/>
            <a:ext cx="632513" cy="457200"/>
          </a:xfrm>
          <a:prstGeom prst="rect">
            <a:avLst/>
          </a:prstGeom>
        </p:spPr>
        <p:txBody>
          <a:bodyPr anchor="ctr"/>
          <a:lstStyle>
            <a:lvl1pPr algn="ctr">
              <a:defRPr/>
            </a:lvl1pPr>
          </a:lstStyle>
          <a:p>
            <a:fld id="{E1C3621B-6C8A-6941-9CAD-B981455913CB}" type="slidenum">
              <a:rPr lang="en-US" smtClean="0">
                <a:solidFill>
                  <a:srgbClr val="1E3250"/>
                </a:solidFill>
              </a:rPr>
              <a:pPr/>
              <a:t>‹#›</a:t>
            </a:fld>
            <a:endParaRPr lang="en-US">
              <a:solidFill>
                <a:srgbClr val="1E3250"/>
              </a:solidFill>
            </a:endParaRPr>
          </a:p>
        </p:txBody>
      </p:sp>
    </p:spTree>
    <p:extLst>
      <p:ext uri="{BB962C8B-B14F-4D97-AF65-F5344CB8AC3E}">
        <p14:creationId xmlns:p14="http://schemas.microsoft.com/office/powerpoint/2010/main" val="710567782"/>
      </p:ext>
    </p:extLst>
  </p:cSld>
  <p:clrMap bg1="lt1" tx1="dk1" bg2="lt2" tx2="dk2" accent1="accent1" accent2="accent2" accent3="accent3" accent4="accent4" accent5="accent5" accent6="accent6" hlink="hlink" folHlink="folHlink"/>
  <p:sldLayoutIdLst>
    <p:sldLayoutId id="2147483780" r:id="rId1"/>
    <p:sldLayoutId id="2147483787" r:id="rId2"/>
    <p:sldLayoutId id="2147483785" r:id="rId3"/>
    <p:sldLayoutId id="2147483768" r:id="rId4"/>
    <p:sldLayoutId id="2147483769" r:id="rId5"/>
    <p:sldLayoutId id="2147483723" r:id="rId6"/>
    <p:sldLayoutId id="2147483764" r:id="rId7"/>
    <p:sldLayoutId id="2147483795" r:id="rId8"/>
    <p:sldLayoutId id="2147483765" r:id="rId9"/>
    <p:sldLayoutId id="2147483681" r:id="rId10"/>
    <p:sldLayoutId id="2147483784" r:id="rId11"/>
    <p:sldLayoutId id="2147483774" r:id="rId12"/>
    <p:sldLayoutId id="2147483777" r:id="rId13"/>
    <p:sldLayoutId id="2147483778" r:id="rId14"/>
    <p:sldLayoutId id="2147483793" r:id="rId15"/>
    <p:sldLayoutId id="2147483786" r:id="rId16"/>
    <p:sldLayoutId id="2147483679" r:id="rId17"/>
    <p:sldLayoutId id="2147483680" r:id="rId18"/>
  </p:sldLayoutIdLst>
  <p:hf hdr="0" ftr="0" dt="0"/>
  <p:txStyles>
    <p:titleStyle>
      <a:lvl1pPr algn="l" defTabSz="457200" rtl="0" eaLnBrk="1" latinLnBrk="0" hangingPunct="1">
        <a:lnSpc>
          <a:spcPct val="90000"/>
        </a:lnSpc>
        <a:spcBef>
          <a:spcPct val="0"/>
        </a:spcBef>
        <a:buNone/>
        <a:defRPr sz="3200" b="1" i="0" kern="1200">
          <a:solidFill>
            <a:srgbClr val="1E3250"/>
          </a:solidFill>
          <a:latin typeface="+mj-lt"/>
          <a:ea typeface="+mj-ea"/>
          <a:cs typeface="Calibri" panose="020F0502020204030204" pitchFamily="34" charset="0"/>
        </a:defRPr>
      </a:lvl1pPr>
    </p:titleStyle>
    <p:body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C92F5A-5450-4898-8300-BFA88083D27C}"/>
              </a:ext>
            </a:extLst>
          </p:cNvPr>
          <p:cNvSpPr>
            <a:spLocks noGrp="1"/>
          </p:cNvSpPr>
          <p:nvPr>
            <p:ph type="ctrTitle"/>
          </p:nvPr>
        </p:nvSpPr>
        <p:spPr>
          <a:xfrm>
            <a:off x="914400" y="1371600"/>
            <a:ext cx="7315200" cy="4114800"/>
          </a:xfrm>
        </p:spPr>
        <p:txBody>
          <a:bodyPr/>
          <a:lstStyle/>
          <a:p>
            <a:pPr>
              <a:spcBef>
                <a:spcPts val="1200"/>
              </a:spcBef>
              <a:spcAft>
                <a:spcPts val="1200"/>
              </a:spcAft>
            </a:pPr>
            <a:r>
              <a:rPr lang="en-GB" b="1" dirty="0">
                <a:solidFill>
                  <a:prstClr val="white"/>
                </a:solidFill>
                <a:latin typeface="Verdana" panose="020B0604030504040204" pitchFamily="34" charset="0"/>
                <a:ea typeface="Verdana" panose="020B0604030504040204" pitchFamily="34" charset="0"/>
              </a:rPr>
              <a:t>DECENT WORK TOOLKIT FOR SUSTAINABLE PROCUREMENT </a:t>
            </a:r>
            <a:r>
              <a:rPr lang="en-GB" sz="3600" b="1" dirty="0" smtClean="0">
                <a:solidFill>
                  <a:prstClr val="white"/>
                </a:solidFill>
                <a:latin typeface="Verdana" panose="020B0604030504040204" pitchFamily="34" charset="0"/>
                <a:ea typeface="Verdana" panose="020B0604030504040204" pitchFamily="34" charset="0"/>
              </a:rPr>
              <a:t/>
            </a:r>
            <a:br>
              <a:rPr lang="en-GB" sz="3600" b="1" dirty="0" smtClean="0">
                <a:solidFill>
                  <a:prstClr val="white"/>
                </a:solidFill>
                <a:latin typeface="Verdana" panose="020B0604030504040204" pitchFamily="34" charset="0"/>
                <a:ea typeface="Verdana" panose="020B0604030504040204" pitchFamily="34" charset="0"/>
              </a:rPr>
            </a:br>
            <a:r>
              <a:rPr lang="en-GB" sz="2800" dirty="0">
                <a:solidFill>
                  <a:prstClr val="white"/>
                </a:solidFill>
                <a:latin typeface="Flama-Book" panose="02000503000000020004" pitchFamily="50" charset="0"/>
              </a:rPr>
              <a:t/>
            </a:r>
            <a:br>
              <a:rPr lang="en-GB" sz="2800" dirty="0">
                <a:solidFill>
                  <a:prstClr val="white"/>
                </a:solidFill>
                <a:latin typeface="Flama-Book" panose="02000503000000020004" pitchFamily="50" charset="0"/>
              </a:rPr>
            </a:br>
            <a:r>
              <a:rPr lang="en-GB" sz="2800" dirty="0">
                <a:latin typeface="Flama-Book"/>
              </a:rPr>
              <a:t/>
            </a:r>
            <a:br>
              <a:rPr lang="en-GB" sz="2800" dirty="0">
                <a:latin typeface="Flama-Book"/>
              </a:rPr>
            </a:br>
            <a:r>
              <a:rPr lang="en-GB" sz="2800" b="1" dirty="0" smtClean="0">
                <a:solidFill>
                  <a:srgbClr val="FF0000"/>
                </a:solidFill>
                <a:latin typeface="Verdana" panose="020B0604030504040204" pitchFamily="34" charset="0"/>
                <a:ea typeface="Verdana" panose="020B0604030504040204" pitchFamily="34" charset="0"/>
              </a:rPr>
              <a:t>FACILITATOR GUIDANCE</a:t>
            </a:r>
            <a:br>
              <a:rPr lang="en-GB" sz="2800" b="1" dirty="0" smtClean="0">
                <a:solidFill>
                  <a:srgbClr val="FF0000"/>
                </a:solidFill>
                <a:latin typeface="Verdana" panose="020B0604030504040204" pitchFamily="34" charset="0"/>
                <a:ea typeface="Verdana" panose="020B0604030504040204" pitchFamily="34" charset="0"/>
              </a:rPr>
            </a:br>
            <a:r>
              <a:rPr lang="en-GB" sz="2800" dirty="0" smtClean="0">
                <a:latin typeface="Verdana" panose="020B0604030504040204" pitchFamily="34" charset="0"/>
                <a:ea typeface="Verdana" panose="020B0604030504040204" pitchFamily="34" charset="0"/>
              </a:rPr>
              <a:t>(TRAINING EXERCICES)</a:t>
            </a:r>
            <a:endParaRPr lang="en-GB" dirty="0">
              <a:latin typeface="Verdana" panose="020B0604030504040204" pitchFamily="34" charset="0"/>
              <a:ea typeface="Verdana" panose="020B0604030504040204" pitchFamily="34" charset="0"/>
            </a:endParaRPr>
          </a:p>
        </p:txBody>
      </p:sp>
      <p:sp>
        <p:nvSpPr>
          <p:cNvPr id="3" name="TextBox 2"/>
          <p:cNvSpPr txBox="1"/>
          <p:nvPr/>
        </p:nvSpPr>
        <p:spPr>
          <a:xfrm>
            <a:off x="914400" y="6309360"/>
            <a:ext cx="5303520" cy="369332"/>
          </a:xfrm>
          <a:prstGeom prst="rect">
            <a:avLst/>
          </a:prstGeom>
          <a:noFill/>
        </p:spPr>
        <p:txBody>
          <a:bodyPr wrap="square" rtlCol="0">
            <a:spAutoFit/>
          </a:bodyPr>
          <a:lstStyle/>
          <a:p>
            <a:r>
              <a:rPr lang="en-CA" dirty="0" smtClean="0">
                <a:solidFill>
                  <a:srgbClr val="FF0000"/>
                </a:solidFill>
                <a:latin typeface="Verdana" panose="020B0604030504040204" pitchFamily="34" charset="0"/>
                <a:ea typeface="Verdana" panose="020B0604030504040204" pitchFamily="34" charset="0"/>
              </a:rPr>
              <a:t>Optional: insert logo or logos here</a:t>
            </a:r>
            <a:endParaRPr lang="en-CA"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5829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10</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xmlns=""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smtClean="0">
              <a:solidFill>
                <a:prstClr val="white"/>
              </a:solidFill>
              <a:latin typeface="+mj-lt"/>
            </a:endParaRPr>
          </a:p>
          <a:p>
            <a:endParaRPr lang="en-GB" sz="3600" dirty="0">
              <a:solidFill>
                <a:prstClr val="white"/>
              </a:solidFill>
              <a:latin typeface="+mj-lt"/>
            </a:endParaRPr>
          </a:p>
          <a:p>
            <a:r>
              <a:rPr lang="en-GB" sz="36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EXERCISE 2</a:t>
            </a:r>
          </a:p>
          <a:p>
            <a:r>
              <a:rPr lang="en-GB" sz="3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WHY </a:t>
            </a:r>
            <a:r>
              <a:rPr lang="en-GB" sz="3200" dirty="0">
                <a:solidFill>
                  <a:prstClr val="white"/>
                </a:solidFill>
                <a:latin typeface="Verdana" panose="020B0604030504040204" pitchFamily="34" charset="0"/>
                <a:ea typeface="Verdana" panose="020B0604030504040204" pitchFamily="34" charset="0"/>
                <a:cs typeface="Verdana" panose="020B0604030504040204" pitchFamily="34" charset="0"/>
              </a:rPr>
              <a:t>IS IT IMPORTANT TO SUPPORT DECENT WORK FOR ALL?</a:t>
            </a:r>
          </a:p>
        </p:txBody>
      </p:sp>
    </p:spTree>
    <p:extLst>
      <p:ext uri="{BB962C8B-B14F-4D97-AF65-F5344CB8AC3E}">
        <p14:creationId xmlns:p14="http://schemas.microsoft.com/office/powerpoint/2010/main" val="1403957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465493"/>
            <a:ext cx="11172406" cy="4927116"/>
          </a:xfrm>
        </p:spPr>
        <p:txBody>
          <a:bodyPr/>
          <a:lstStyle/>
          <a:p>
            <a:endParaRPr lang="en-GB" b="1" dirty="0"/>
          </a:p>
          <a:p>
            <a:r>
              <a:rPr lang="en-GB" sz="1400" b="1" dirty="0">
                <a:latin typeface="Verdana" panose="020B0604030504040204" pitchFamily="34" charset="0"/>
                <a:ea typeface="Verdana" panose="020B0604030504040204" pitchFamily="34" charset="0"/>
                <a:cs typeface="Verdana" panose="020B0604030504040204" pitchFamily="34" charset="0"/>
              </a:rPr>
              <a:t>Aim of the exercise:</a:t>
            </a:r>
          </a:p>
          <a:p>
            <a:pPr>
              <a:spcAft>
                <a:spcPts val="1200"/>
              </a:spcAft>
            </a:pPr>
            <a:r>
              <a:rPr lang="en-GB" sz="1400" dirty="0">
                <a:latin typeface="Verdana" panose="020B0604030504040204" pitchFamily="34" charset="0"/>
                <a:ea typeface="Verdana" panose="020B0604030504040204" pitchFamily="34" charset="0"/>
                <a:cs typeface="Verdana" panose="020B0604030504040204" pitchFamily="34" charset="0"/>
              </a:rPr>
              <a:t>To share with procurement professionals the key arguments around the importance of decent work for all in supply </a:t>
            </a:r>
            <a:r>
              <a:rPr lang="en-GB" sz="1400" dirty="0" smtClean="0">
                <a:latin typeface="Verdana" panose="020B0604030504040204" pitchFamily="34" charset="0"/>
                <a:ea typeface="Verdana" panose="020B0604030504040204" pitchFamily="34" charset="0"/>
                <a:cs typeface="Verdana" panose="020B0604030504040204" pitchFamily="34" charset="0"/>
              </a:rPr>
              <a:t>chains.</a:t>
            </a:r>
            <a:endParaRPr lang="en-GB" sz="1400" dirty="0">
              <a:latin typeface="Verdana" panose="020B0604030504040204" pitchFamily="34" charset="0"/>
              <a:ea typeface="Verdana" panose="020B0604030504040204" pitchFamily="34" charset="0"/>
              <a:cs typeface="Verdana" panose="020B0604030504040204" pitchFamily="34" charset="0"/>
            </a:endParaRPr>
          </a:p>
          <a:p>
            <a:r>
              <a:rPr lang="en-GB" sz="1400" b="1" dirty="0">
                <a:latin typeface="Verdana" panose="020B0604030504040204" pitchFamily="34" charset="0"/>
                <a:ea typeface="Verdana" panose="020B0604030504040204" pitchFamily="34" charset="0"/>
                <a:cs typeface="Verdana" panose="020B0604030504040204" pitchFamily="34" charset="0"/>
              </a:rPr>
              <a:t>Preparation: </a:t>
            </a: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Opening questions are set out on a screen or flipchart to be available throughout the </a:t>
            </a:r>
            <a:r>
              <a:rPr lang="en-US" sz="1400" dirty="0" smtClean="0">
                <a:latin typeface="Verdana" panose="020B0604030504040204" pitchFamily="34" charset="0"/>
                <a:ea typeface="Verdana" panose="020B0604030504040204" pitchFamily="34" charset="0"/>
                <a:cs typeface="Verdana" panose="020B0604030504040204" pitchFamily="34" charset="0"/>
              </a:rPr>
              <a:t>discussion</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Participants will work in pairs to discuss and reflect on the </a:t>
            </a:r>
            <a:r>
              <a:rPr lang="en-GB" sz="1400" dirty="0" smtClean="0">
                <a:latin typeface="Verdana" panose="020B0604030504040204" pitchFamily="34" charset="0"/>
                <a:ea typeface="Verdana" panose="020B0604030504040204" pitchFamily="34" charset="0"/>
                <a:cs typeface="Verdana" panose="020B0604030504040204" pitchFamily="34" charset="0"/>
              </a:rPr>
              <a:t>questions</a:t>
            </a:r>
            <a:endParaRPr lang="en-GB"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Reflections are shared with the whole </a:t>
            </a:r>
            <a:r>
              <a:rPr lang="en-GB" sz="1400" dirty="0" smtClean="0">
                <a:latin typeface="Verdana" panose="020B0604030504040204" pitchFamily="34" charset="0"/>
                <a:ea typeface="Verdana" panose="020B0604030504040204" pitchFamily="34" charset="0"/>
                <a:cs typeface="Verdana" panose="020B0604030504040204" pitchFamily="34" charset="0"/>
              </a:rPr>
              <a:t>group</a:t>
            </a:r>
            <a:endParaRPr lang="en-GB" sz="1400"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Participants are then presented with information slides with key arguments around the benefits of supporting decent </a:t>
            </a:r>
            <a:r>
              <a:rPr lang="en-GB" sz="1400" dirty="0" smtClean="0">
                <a:latin typeface="Verdana" panose="020B0604030504040204" pitchFamily="34" charset="0"/>
                <a:ea typeface="Verdana" panose="020B0604030504040204" pitchFamily="34" charset="0"/>
                <a:cs typeface="Verdana" panose="020B0604030504040204" pitchFamily="34" charset="0"/>
              </a:rPr>
              <a:t>work</a:t>
            </a:r>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GB" sz="1400" b="1" dirty="0">
                <a:latin typeface="Verdana" panose="020B0604030504040204" pitchFamily="34" charset="0"/>
                <a:ea typeface="Verdana" panose="020B0604030504040204" pitchFamily="34" charset="0"/>
                <a:cs typeface="Verdana" panose="020B0604030504040204" pitchFamily="34" charset="0"/>
              </a:rPr>
              <a:t>Timekeeping:</a:t>
            </a:r>
          </a:p>
          <a:p>
            <a:r>
              <a:rPr lang="en-GB" sz="1400" b="1" dirty="0">
                <a:latin typeface="Verdana" panose="020B0604030504040204" pitchFamily="34" charset="0"/>
                <a:ea typeface="Verdana" panose="020B0604030504040204" pitchFamily="34" charset="0"/>
                <a:cs typeface="Verdana" panose="020B0604030504040204" pitchFamily="34" charset="0"/>
              </a:rPr>
              <a:t>Total time 30 minutes</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Discuss questions in pairs (5 minutes</a:t>
            </a:r>
            <a:r>
              <a:rPr lang="en-GB" sz="1400" dirty="0" smtClean="0">
                <a:latin typeface="Verdana" panose="020B0604030504040204" pitchFamily="34" charset="0"/>
                <a:ea typeface="Verdana" panose="020B0604030504040204" pitchFamily="34" charset="0"/>
                <a:cs typeface="Verdana" panose="020B0604030504040204" pitchFamily="34" charset="0"/>
              </a:rPr>
              <a:t>)</a:t>
            </a:r>
            <a:endParaRPr lang="en-GB"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Report back to the group (5 minutes</a:t>
            </a:r>
            <a:r>
              <a:rPr lang="en-GB" sz="1400" dirty="0" smtClean="0">
                <a:latin typeface="Verdana" panose="020B0604030504040204" pitchFamily="34" charset="0"/>
                <a:ea typeface="Verdana" panose="020B0604030504040204" pitchFamily="34" charset="0"/>
                <a:cs typeface="Verdana" panose="020B0604030504040204" pitchFamily="34" charset="0"/>
              </a:rPr>
              <a:t>)</a:t>
            </a:r>
            <a:endParaRPr lang="en-GB"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400" dirty="0" smtClean="0">
                <a:latin typeface="Verdana" panose="020B0604030504040204" pitchFamily="34" charset="0"/>
                <a:ea typeface="Verdana" panose="020B0604030504040204" pitchFamily="34" charset="0"/>
                <a:cs typeface="Verdana" panose="020B0604030504040204" pitchFamily="34" charset="0"/>
              </a:rPr>
              <a:t>Share </a:t>
            </a:r>
            <a:r>
              <a:rPr lang="en-GB" sz="1400" dirty="0">
                <a:latin typeface="Verdana" panose="020B0604030504040204" pitchFamily="34" charset="0"/>
                <a:ea typeface="Verdana" panose="020B0604030504040204" pitchFamily="34" charset="0"/>
                <a:cs typeface="Verdana" panose="020B0604030504040204" pitchFamily="34" charset="0"/>
              </a:rPr>
              <a:t>of content slides (10 minutes</a:t>
            </a:r>
            <a:r>
              <a:rPr lang="en-GB" sz="1400" dirty="0" smtClean="0">
                <a:latin typeface="Verdana" panose="020B0604030504040204" pitchFamily="34" charset="0"/>
                <a:ea typeface="Verdana" panose="020B0604030504040204" pitchFamily="34" charset="0"/>
                <a:cs typeface="Verdana" panose="020B0604030504040204" pitchFamily="34" charset="0"/>
              </a:rPr>
              <a:t>)</a:t>
            </a:r>
            <a:endParaRPr lang="en-GB" sz="1400"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Group reflections (10 minutes</a:t>
            </a:r>
            <a:r>
              <a:rPr lang="en-GB" sz="1400" dirty="0" smtClean="0">
                <a:latin typeface="Verdana" panose="020B0604030504040204" pitchFamily="34" charset="0"/>
                <a:ea typeface="Verdana" panose="020B0604030504040204" pitchFamily="34" charset="0"/>
                <a:cs typeface="Verdana" panose="020B0604030504040204" pitchFamily="34" charset="0"/>
              </a:rPr>
              <a:t>)</a:t>
            </a:r>
            <a:endParaRPr lang="en-GB" sz="1400" dirty="0">
              <a:latin typeface="Verdana" panose="020B0604030504040204" pitchFamily="34" charset="0"/>
              <a:ea typeface="Verdana" panose="020B0604030504040204" pitchFamily="34" charset="0"/>
              <a:cs typeface="Verdana" panose="020B0604030504040204" pitchFamily="34" charset="0"/>
            </a:endParaRPr>
          </a:p>
          <a:p>
            <a:r>
              <a:rPr lang="en-GB" sz="1400" b="1" dirty="0">
                <a:latin typeface="Verdana" panose="020B0604030504040204" pitchFamily="34" charset="0"/>
                <a:ea typeface="Verdana" panose="020B0604030504040204" pitchFamily="34" charset="0"/>
                <a:cs typeface="Verdana" panose="020B0604030504040204" pitchFamily="34" charset="0"/>
              </a:rPr>
              <a:t>Exercise </a:t>
            </a:r>
            <a:r>
              <a:rPr lang="en-GB" sz="1400" dirty="0">
                <a:solidFill>
                  <a:srgbClr val="FF0000"/>
                </a:solidFill>
                <a:latin typeface="Verdana" panose="020B0604030504040204" pitchFamily="34" charset="0"/>
                <a:ea typeface="Verdana" panose="020B0604030504040204" pitchFamily="34" charset="0"/>
                <a:cs typeface="Verdana" panose="020B0604030504040204" pitchFamily="34" charset="0"/>
              </a:rPr>
              <a:t>(see next slide)	</a:t>
            </a:r>
            <a:endParaRPr lang="en-GB" sz="1400" dirty="0"/>
          </a:p>
          <a:p>
            <a:endParaRPr lang="en-GB" sz="1400" dirty="0"/>
          </a:p>
          <a:p>
            <a:endParaRPr lang="en-GB" sz="1400" dirty="0"/>
          </a:p>
          <a:p>
            <a:pPr lvl="1"/>
            <a:endParaRPr lang="en-GB" dirty="0"/>
          </a:p>
          <a:p>
            <a:endParaRPr lang="en-GB" dirty="0"/>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11</a:t>
            </a:fld>
            <a:endParaRPr lang="en-US"/>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1056834"/>
          </a:xfrm>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WHY IS IT IMPORTANT TO SUPPORT DECENT WORK FOR ALL? </a:t>
            </a:r>
            <a:r>
              <a:rPr lang="en-AU" b="1" dirty="0">
                <a:latin typeface="Verdana" panose="020B0604030504040204" pitchFamily="34" charset="0"/>
                <a:ea typeface="Verdana" panose="020B0604030504040204" pitchFamily="34" charset="0"/>
                <a:cs typeface="Verdana" panose="020B0604030504040204" pitchFamily="34" charset="0"/>
              </a:rPr>
              <a:t>|  </a:t>
            </a:r>
            <a: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t>Facilitator Guidance </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38640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en-GB" sz="1800" b="1" dirty="0"/>
          </a:p>
          <a:p>
            <a:pPr>
              <a:spcAft>
                <a:spcPts val="1200"/>
              </a:spcAft>
            </a:pPr>
            <a:r>
              <a:rPr lang="en-GB" sz="3000" b="1" dirty="0">
                <a:latin typeface="Verdana" panose="020B0604030504040204" pitchFamily="34" charset="0"/>
                <a:ea typeface="Verdana" panose="020B0604030504040204" pitchFamily="34" charset="0"/>
                <a:cs typeface="Verdana" panose="020B0604030504040204" pitchFamily="34" charset="0"/>
              </a:rPr>
              <a:t>Exercise:</a:t>
            </a:r>
            <a:endParaRPr lang="en-GB" sz="3000" dirty="0">
              <a:solidFill>
                <a:srgbClr val="1E3250"/>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
            </a:pPr>
            <a:r>
              <a:rPr lang="en-GB" sz="3000" dirty="0">
                <a:latin typeface="Verdana" panose="020B0604030504040204" pitchFamily="34" charset="0"/>
                <a:ea typeface="Verdana" panose="020B0604030504040204" pitchFamily="34" charset="0"/>
                <a:cs typeface="Verdana" panose="020B0604030504040204" pitchFamily="34" charset="0"/>
              </a:rPr>
              <a:t>What do you think could be </a:t>
            </a:r>
            <a:r>
              <a:rPr lang="en-GB" sz="3000" dirty="0" smtClean="0">
                <a:latin typeface="Verdana" panose="020B0604030504040204" pitchFamily="34" charset="0"/>
                <a:ea typeface="Verdana" panose="020B0604030504040204" pitchFamily="34" charset="0"/>
                <a:cs typeface="Verdana" panose="020B0604030504040204" pitchFamily="34" charset="0"/>
              </a:rPr>
              <a:t>the benefits </a:t>
            </a:r>
            <a:r>
              <a:rPr lang="en-GB" sz="3000" dirty="0">
                <a:latin typeface="Verdana" panose="020B0604030504040204" pitchFamily="34" charset="0"/>
                <a:ea typeface="Verdana" panose="020B0604030504040204" pitchFamily="34" charset="0"/>
                <a:cs typeface="Verdana" panose="020B0604030504040204" pitchFamily="34" charset="0"/>
              </a:rPr>
              <a:t>of supporting decent work in your supply chain?</a:t>
            </a:r>
          </a:p>
          <a:p>
            <a:pPr marL="914400" lvl="1" indent="-457200" algn="l">
              <a:buFont typeface="Wingdings" panose="05000000000000000000" pitchFamily="2" charset="2"/>
              <a:buChar char="§"/>
            </a:pPr>
            <a:r>
              <a:rPr lang="en-GB" sz="3000" dirty="0">
                <a:latin typeface="Verdana" panose="020B0604030504040204" pitchFamily="34" charset="0"/>
                <a:ea typeface="Verdana" panose="020B0604030504040204" pitchFamily="34" charset="0"/>
                <a:cs typeface="Verdana" panose="020B0604030504040204" pitchFamily="34" charset="0"/>
              </a:rPr>
              <a:t>For your company</a:t>
            </a:r>
          </a:p>
          <a:p>
            <a:pPr marL="914400" lvl="1" indent="-457200" algn="l">
              <a:buFont typeface="Wingdings" panose="05000000000000000000" pitchFamily="2" charset="2"/>
              <a:buChar char="§"/>
            </a:pPr>
            <a:r>
              <a:rPr lang="en-GB" sz="3000" dirty="0">
                <a:latin typeface="Verdana" panose="020B0604030504040204" pitchFamily="34" charset="0"/>
                <a:ea typeface="Verdana" panose="020B0604030504040204" pitchFamily="34" charset="0"/>
                <a:cs typeface="Verdana" panose="020B0604030504040204" pitchFamily="34" charset="0"/>
              </a:rPr>
              <a:t>For you and your buying teams</a:t>
            </a:r>
          </a:p>
          <a:p>
            <a:pPr marL="914400" lvl="1" indent="-457200" algn="l">
              <a:buFont typeface="Wingdings" panose="05000000000000000000" pitchFamily="2" charset="2"/>
              <a:buChar char="§"/>
            </a:pPr>
            <a:r>
              <a:rPr lang="en-GB" sz="3000" dirty="0">
                <a:latin typeface="Verdana" panose="020B0604030504040204" pitchFamily="34" charset="0"/>
                <a:ea typeface="Verdana" panose="020B0604030504040204" pitchFamily="34" charset="0"/>
                <a:cs typeface="Verdana" panose="020B0604030504040204" pitchFamily="34" charset="0"/>
              </a:rPr>
              <a:t>For suppliers</a:t>
            </a:r>
            <a:endParaRPr lang="en-GB" sz="3000" dirty="0">
              <a:solidFill>
                <a:srgbClr val="1E3250"/>
              </a:solidFill>
              <a:latin typeface="Verdana" panose="020B0604030504040204" pitchFamily="34" charset="0"/>
              <a:ea typeface="Verdana" panose="020B0604030504040204" pitchFamily="34" charset="0"/>
              <a:cs typeface="Verdana" panose="020B0604030504040204" pitchFamily="34" charset="0"/>
            </a:endParaRPr>
          </a:p>
          <a:p>
            <a:pPr marL="0" lvl="1" algn="l">
              <a:lnSpc>
                <a:spcPct val="90000"/>
              </a:lnSpc>
              <a:spcBef>
                <a:spcPts val="600"/>
              </a:spcBef>
            </a:pPr>
            <a:endParaRPr lang="en-GB" sz="1500" dirty="0">
              <a:solidFill>
                <a:srgbClr val="1E3250"/>
              </a:solidFill>
              <a:latin typeface="Flama-Light"/>
            </a:endParaRPr>
          </a:p>
          <a:p>
            <a:endParaRPr lang="en-GB" sz="1400" dirty="0"/>
          </a:p>
          <a:p>
            <a:endParaRPr lang="en-GB" sz="1400" dirty="0"/>
          </a:p>
          <a:p>
            <a:endParaRPr lang="en-GB" sz="1400" dirty="0"/>
          </a:p>
          <a:p>
            <a:pPr lvl="1"/>
            <a:endParaRPr lang="en-GB" dirty="0"/>
          </a:p>
          <a:p>
            <a:endParaRPr lang="en-GB" dirty="0"/>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12</a:t>
            </a:fld>
            <a:endParaRPr lang="en-US"/>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WHY IS IT IMPORTANT TO SUPPORT DECENT WORK FOR ALL? </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95918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RECAP: DECENT WORK: </a:t>
            </a:r>
            <a:r>
              <a:rPr lang="da-DK" b="1" dirty="0" smtClean="0">
                <a:latin typeface="Verdana" panose="020B0604030504040204" pitchFamily="34" charset="0"/>
                <a:ea typeface="Verdana" panose="020B0604030504040204" pitchFamily="34" charset="0"/>
                <a:cs typeface="Verdana" panose="020B0604030504040204" pitchFamily="34" charset="0"/>
              </a:rPr>
              <a:t/>
            </a:r>
            <a:br>
              <a:rPr lang="da-DK" b="1" dirty="0" smtClean="0">
                <a:latin typeface="Verdana" panose="020B0604030504040204" pitchFamily="34" charset="0"/>
                <a:ea typeface="Verdana" panose="020B0604030504040204" pitchFamily="34" charset="0"/>
                <a:cs typeface="Verdana" panose="020B0604030504040204" pitchFamily="34" charset="0"/>
              </a:rPr>
            </a:br>
            <a:r>
              <a:rPr lang="da-DK" b="1" dirty="0" smtClean="0">
                <a:latin typeface="Verdana" panose="020B0604030504040204" pitchFamily="34" charset="0"/>
                <a:ea typeface="Verdana" panose="020B0604030504040204" pitchFamily="34" charset="0"/>
                <a:cs typeface="Verdana" panose="020B0604030504040204" pitchFamily="34" charset="0"/>
              </a:rPr>
              <a:t>WHY </a:t>
            </a:r>
            <a:r>
              <a:rPr lang="da-DK" b="1" dirty="0">
                <a:latin typeface="Verdana" panose="020B0604030504040204" pitchFamily="34" charset="0"/>
                <a:ea typeface="Verdana" panose="020B0604030504040204" pitchFamily="34" charset="0"/>
                <a:cs typeface="Verdana" panose="020B0604030504040204" pitchFamily="34" charset="0"/>
              </a:rPr>
              <a:t>IS IT IMPORTANT?</a:t>
            </a:r>
            <a:endParaRPr lang="en-US" dirty="0"/>
          </a:p>
        </p:txBody>
      </p:sp>
    </p:spTree>
    <p:extLst>
      <p:ext uri="{BB962C8B-B14F-4D97-AF65-F5344CB8AC3E}">
        <p14:creationId xmlns:p14="http://schemas.microsoft.com/office/powerpoint/2010/main" val="1655904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14</a:t>
            </a:fld>
            <a:endParaRPr lang="en-US"/>
          </a:p>
        </p:txBody>
      </p:sp>
      <p:pic>
        <p:nvPicPr>
          <p:cNvPr id="7" name="Picture 6">
            <a:extLst>
              <a:ext uri="{FF2B5EF4-FFF2-40B4-BE49-F238E27FC236}">
                <a16:creationId xmlns="" xmlns:a16="http://schemas.microsoft.com/office/drawing/2014/main" id="{835F4BFC-B8B7-6643-97AD-3611F387F1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
          <a:stretch/>
        </p:blipFill>
        <p:spPr>
          <a:xfrm>
            <a:off x="183338" y="332314"/>
            <a:ext cx="5398312" cy="5849411"/>
          </a:xfrm>
          <a:prstGeom prst="rect">
            <a:avLst/>
          </a:prstGeom>
        </p:spPr>
      </p:pic>
      <p:sp>
        <p:nvSpPr>
          <p:cNvPr id="10" name="Subtitle 4">
            <a:extLst>
              <a:ext uri="{FF2B5EF4-FFF2-40B4-BE49-F238E27FC236}">
                <a16:creationId xmlns="" xmlns:a16="http://schemas.microsoft.com/office/drawing/2014/main" id="{297AC081-21FE-4966-AC60-18194F2084C1}"/>
              </a:ext>
            </a:extLst>
          </p:cNvPr>
          <p:cNvSpPr txBox="1">
            <a:spLocks/>
          </p:cNvSpPr>
          <p:nvPr/>
        </p:nvSpPr>
        <p:spPr>
          <a:xfrm>
            <a:off x="5683839" y="1173684"/>
            <a:ext cx="5991798" cy="4445005"/>
          </a:xfrm>
          <a:prstGeom prst="rect">
            <a:avLst/>
          </a:prstGeom>
        </p:spPr>
        <p:txBody>
          <a:bodyPr vert="horz" lIns="91440" tIns="45720" rIns="91440" bIns="45720" numCol="1" rtlCol="0" anchor="t">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3000" b="1" dirty="0" smtClean="0">
                <a:latin typeface="Verdana" panose="020B0604030504040204" pitchFamily="34" charset="0"/>
                <a:ea typeface="Verdana" panose="020B0604030504040204" pitchFamily="34" charset="0"/>
                <a:cs typeface="Verdana" panose="020B0604030504040204" pitchFamily="34" charset="0"/>
              </a:rPr>
              <a:t>Why the cheapest option may not cost the least</a:t>
            </a:r>
          </a:p>
          <a:p>
            <a:endParaRPr lang="en-GB" sz="2000" dirty="0" smtClean="0">
              <a:latin typeface="Verdana" panose="020B0604030504040204" pitchFamily="34" charset="0"/>
              <a:ea typeface="Verdana" panose="020B0604030504040204" pitchFamily="34" charset="0"/>
              <a:cs typeface="Verdana" panose="020B0604030504040204" pitchFamily="34" charset="0"/>
            </a:endParaRPr>
          </a:p>
          <a:p>
            <a:pPr>
              <a:spcAft>
                <a:spcPts val="800"/>
              </a:spcAft>
            </a:pPr>
            <a:r>
              <a:rPr lang="en" sz="2000" dirty="0" smtClean="0">
                <a:latin typeface="Verdana" panose="020B0604030504040204" pitchFamily="34" charset="0"/>
                <a:ea typeface="Verdana" panose="020B0604030504040204" pitchFamily="34" charset="0"/>
                <a:cs typeface="Verdana" panose="020B0604030504040204" pitchFamily="34" charset="0"/>
              </a:rPr>
              <a:t>An important objective for all buyers is to create savings through their purchasing decisions.</a:t>
            </a:r>
          </a:p>
          <a:p>
            <a:pPr>
              <a:spcAft>
                <a:spcPts val="800"/>
              </a:spcAft>
            </a:pPr>
            <a:r>
              <a:rPr lang="en" sz="2000" dirty="0" smtClean="0">
                <a:latin typeface="Verdana" panose="020B0604030504040204" pitchFamily="34" charset="0"/>
                <a:ea typeface="Verdana" panose="020B0604030504040204" pitchFamily="34" charset="0"/>
                <a:cs typeface="Verdana" panose="020B0604030504040204" pitchFamily="34" charset="0"/>
              </a:rPr>
              <a:t>However, if the cheapest option does not support decent work for supplier employees, or if it does not meet increasing demand for businesses to respect human and labour rights, this decision may not cost </a:t>
            </a:r>
            <a:r>
              <a:rPr lang="en" sz="2000" dirty="0">
                <a:latin typeface="Verdana" panose="020B0604030504040204" pitchFamily="34" charset="0"/>
                <a:ea typeface="Verdana" panose="020B0604030504040204" pitchFamily="34" charset="0"/>
                <a:cs typeface="Verdana" panose="020B0604030504040204" pitchFamily="34" charset="0"/>
              </a:rPr>
              <a:t>the least for your company overall. </a:t>
            </a:r>
          </a:p>
          <a:p>
            <a:endParaRPr lang="en" dirty="0" smtClean="0"/>
          </a:p>
          <a:p>
            <a:pPr marL="285750" lvl="1" indent="-285750" algn="l">
              <a:lnSpc>
                <a:spcPct val="90000"/>
              </a:lnSpc>
              <a:spcBef>
                <a:spcPts val="600"/>
              </a:spcBef>
              <a:buFont typeface="Arial" panose="020B0604020202020204" pitchFamily="34" charset="0"/>
              <a:buChar char="•"/>
            </a:pPr>
            <a:endParaRPr lang="en-GB" dirty="0" smtClean="0">
              <a:solidFill>
                <a:srgbClr val="1E3250"/>
              </a:solidFill>
              <a:latin typeface="Flama-Light"/>
            </a:endParaRPr>
          </a:p>
          <a:p>
            <a:endParaRPr lang="en-GB" sz="1400" dirty="0" smtClean="0"/>
          </a:p>
          <a:p>
            <a:endParaRPr lang="en-GB" sz="1400" dirty="0"/>
          </a:p>
        </p:txBody>
      </p:sp>
    </p:spTree>
    <p:extLst>
      <p:ext uri="{BB962C8B-B14F-4D97-AF65-F5344CB8AC3E}">
        <p14:creationId xmlns:p14="http://schemas.microsoft.com/office/powerpoint/2010/main" val="2225977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15</a:t>
            </a:fld>
            <a:endParaRPr lang="en-US"/>
          </a:p>
        </p:txBody>
      </p:sp>
      <p:pic>
        <p:nvPicPr>
          <p:cNvPr id="7" name="Picture 6">
            <a:extLst>
              <a:ext uri="{FF2B5EF4-FFF2-40B4-BE49-F238E27FC236}">
                <a16:creationId xmlns="" xmlns:a16="http://schemas.microsoft.com/office/drawing/2014/main" id="{835F4BFC-B8B7-6643-97AD-3611F387F1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
          <a:stretch/>
        </p:blipFill>
        <p:spPr>
          <a:xfrm>
            <a:off x="183338" y="332314"/>
            <a:ext cx="5398312" cy="5849411"/>
          </a:xfrm>
          <a:prstGeom prst="rect">
            <a:avLst/>
          </a:prstGeom>
        </p:spPr>
      </p:pic>
      <p:sp>
        <p:nvSpPr>
          <p:cNvPr id="10" name="Subtitle 4">
            <a:extLst>
              <a:ext uri="{FF2B5EF4-FFF2-40B4-BE49-F238E27FC236}">
                <a16:creationId xmlns="" xmlns:a16="http://schemas.microsoft.com/office/drawing/2014/main" id="{297AC081-21FE-4966-AC60-18194F2084C1}"/>
              </a:ext>
            </a:extLst>
          </p:cNvPr>
          <p:cNvSpPr txBox="1">
            <a:spLocks/>
          </p:cNvSpPr>
          <p:nvPr/>
        </p:nvSpPr>
        <p:spPr>
          <a:xfrm>
            <a:off x="5683839" y="354342"/>
            <a:ext cx="5991798" cy="5827383"/>
          </a:xfrm>
          <a:prstGeom prst="rect">
            <a:avLst/>
          </a:prstGeom>
        </p:spPr>
        <p:txBody>
          <a:bodyPr vert="horz" lIns="91440" tIns="45720" rIns="91440" bIns="45720" numCol="1" rtlCol="0" anchor="t">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2000" b="1" dirty="0" smtClean="0">
                <a:latin typeface="Verdana" panose="020B0604030504040204" pitchFamily="34" charset="0"/>
                <a:ea typeface="Verdana" panose="020B0604030504040204" pitchFamily="34" charset="0"/>
                <a:cs typeface="Verdana" panose="020B0604030504040204" pitchFamily="34" charset="0"/>
              </a:rPr>
              <a:t>Why the cheapest option may not cost the least</a:t>
            </a:r>
          </a:p>
          <a:p>
            <a:pPr>
              <a:lnSpc>
                <a:spcPct val="100000"/>
              </a:lnSpc>
            </a:pPr>
            <a:r>
              <a:rPr lang="en" dirty="0" smtClean="0">
                <a:latin typeface="Verdana" panose="020B0604030504040204" pitchFamily="34" charset="0"/>
                <a:ea typeface="Verdana" panose="020B0604030504040204" pitchFamily="34" charset="0"/>
                <a:cs typeface="Verdana" panose="020B0604030504040204" pitchFamily="34" charset="0"/>
              </a:rPr>
              <a:t>The </a:t>
            </a:r>
            <a:r>
              <a:rPr lang="en" dirty="0">
                <a:latin typeface="Verdana" panose="020B0604030504040204" pitchFamily="34" charset="0"/>
                <a:ea typeface="Verdana" panose="020B0604030504040204" pitchFamily="34" charset="0"/>
                <a:cs typeface="Verdana" panose="020B0604030504040204" pitchFamily="34" charset="0"/>
              </a:rPr>
              <a:t>consequences for your company could be:</a:t>
            </a:r>
          </a:p>
          <a:p>
            <a:pPr marL="285750" lvl="0" indent="-285750">
              <a:lnSpc>
                <a:spcPct val="100000"/>
              </a:lnSpc>
              <a:buFont typeface="Wingdings" panose="05000000000000000000" pitchFamily="2" charset="2"/>
              <a:buChar char="§"/>
            </a:pPr>
            <a:r>
              <a:rPr lang="en-GB" b="1" dirty="0">
                <a:latin typeface="Verdana" panose="020B0604030504040204" pitchFamily="34" charset="0"/>
                <a:ea typeface="Verdana" panose="020B0604030504040204" pitchFamily="34" charset="0"/>
                <a:cs typeface="Verdana" panose="020B0604030504040204" pitchFamily="34" charset="0"/>
              </a:rPr>
              <a:t>Poor quality </a:t>
            </a:r>
            <a:r>
              <a:rPr lang="en-GB" dirty="0">
                <a:latin typeface="Verdana" panose="020B0604030504040204" pitchFamily="34" charset="0"/>
                <a:ea typeface="Verdana" panose="020B0604030504040204" pitchFamily="34" charset="0"/>
                <a:cs typeface="Verdana" panose="020B0604030504040204" pitchFamily="34" charset="0"/>
              </a:rPr>
              <a:t>or product failures</a:t>
            </a:r>
            <a:endParaRPr lang="en-US" dirty="0">
              <a:latin typeface="Verdana" panose="020B0604030504040204" pitchFamily="34" charset="0"/>
              <a:ea typeface="Verdana" panose="020B0604030504040204" pitchFamily="34" charset="0"/>
              <a:cs typeface="Verdana" panose="020B0604030504040204" pitchFamily="34" charset="0"/>
            </a:endParaRPr>
          </a:p>
          <a:p>
            <a:pPr marL="285750" lvl="0" indent="-285750">
              <a:lnSpc>
                <a:spcPct val="100000"/>
              </a:lnSpc>
              <a:buFont typeface="Wingdings" panose="05000000000000000000" pitchFamily="2" charset="2"/>
              <a:buChar char="§"/>
            </a:pPr>
            <a:r>
              <a:rPr lang="en-GB" b="1" dirty="0">
                <a:latin typeface="Verdana" panose="020B0604030504040204" pitchFamily="34" charset="0"/>
                <a:ea typeface="Verdana" panose="020B0604030504040204" pitchFamily="34" charset="0"/>
                <a:cs typeface="Verdana" panose="020B0604030504040204" pitchFamily="34" charset="0"/>
              </a:rPr>
              <a:t>Inconsistencies </a:t>
            </a:r>
            <a:r>
              <a:rPr lang="en-GB" dirty="0">
                <a:latin typeface="Verdana" panose="020B0604030504040204" pitchFamily="34" charset="0"/>
                <a:ea typeface="Verdana" panose="020B0604030504040204" pitchFamily="34" charset="0"/>
                <a:cs typeface="Verdana" panose="020B0604030504040204" pitchFamily="34" charset="0"/>
              </a:rPr>
              <a:t>in the supply of products or services</a:t>
            </a:r>
            <a:endParaRPr lang="en-US" dirty="0">
              <a:latin typeface="Verdana" panose="020B0604030504040204" pitchFamily="34" charset="0"/>
              <a:ea typeface="Verdana" panose="020B0604030504040204" pitchFamily="34" charset="0"/>
              <a:cs typeface="Verdana" panose="020B0604030504040204" pitchFamily="34" charset="0"/>
            </a:endParaRPr>
          </a:p>
          <a:p>
            <a:pPr marL="285750" lvl="0" indent="-285750">
              <a:lnSpc>
                <a:spcPct val="100000"/>
              </a:lnSpc>
              <a:buFont typeface="Wingdings" panose="05000000000000000000" pitchFamily="2" charset="2"/>
              <a:buChar char="§"/>
            </a:pPr>
            <a:r>
              <a:rPr lang="en-GB" b="1" dirty="0">
                <a:latin typeface="Verdana" panose="020B0604030504040204" pitchFamily="34" charset="0"/>
                <a:ea typeface="Verdana" panose="020B0604030504040204" pitchFamily="34" charset="0"/>
                <a:cs typeface="Verdana" panose="020B0604030504040204" pitchFamily="34" charset="0"/>
              </a:rPr>
              <a:t>Poor working conditions </a:t>
            </a:r>
            <a:r>
              <a:rPr lang="en-GB" dirty="0">
                <a:latin typeface="Verdana" panose="020B0604030504040204" pitchFamily="34" charset="0"/>
                <a:ea typeface="Verdana" panose="020B0604030504040204" pitchFamily="34" charset="0"/>
                <a:cs typeface="Verdana" panose="020B0604030504040204" pitchFamily="34" charset="0"/>
              </a:rPr>
              <a:t>which could lead to:</a:t>
            </a:r>
            <a:endParaRPr lang="en-US" dirty="0">
              <a:latin typeface="Verdana" panose="020B0604030504040204" pitchFamily="34" charset="0"/>
              <a:ea typeface="Verdana" panose="020B0604030504040204" pitchFamily="34" charset="0"/>
              <a:cs typeface="Verdana" panose="020B0604030504040204" pitchFamily="34" charset="0"/>
            </a:endParaRPr>
          </a:p>
          <a:p>
            <a:pPr marL="511175" lvl="0" indent="-285750">
              <a:lnSpc>
                <a:spcPct val="100000"/>
              </a:lnSpc>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Production stoppages due to </a:t>
            </a:r>
            <a:r>
              <a:rPr lang="en-GB" b="1" dirty="0">
                <a:latin typeface="Verdana" panose="020B0604030504040204" pitchFamily="34" charset="0"/>
                <a:ea typeface="Verdana" panose="020B0604030504040204" pitchFamily="34" charset="0"/>
                <a:cs typeface="Verdana" panose="020B0604030504040204" pitchFamily="34" charset="0"/>
              </a:rPr>
              <a:t>worker unrest </a:t>
            </a:r>
            <a:r>
              <a:rPr lang="en-GB" dirty="0">
                <a:latin typeface="Verdana" panose="020B0604030504040204" pitchFamily="34" charset="0"/>
                <a:ea typeface="Verdana" panose="020B0604030504040204" pitchFamily="34" charset="0"/>
                <a:cs typeface="Verdana" panose="020B0604030504040204" pitchFamily="34" charset="0"/>
              </a:rPr>
              <a:t>or strikes</a:t>
            </a:r>
            <a:endParaRPr lang="en-US" dirty="0">
              <a:latin typeface="Verdana" panose="020B0604030504040204" pitchFamily="34" charset="0"/>
              <a:ea typeface="Verdana" panose="020B0604030504040204" pitchFamily="34" charset="0"/>
              <a:cs typeface="Verdana" panose="020B0604030504040204" pitchFamily="34" charset="0"/>
            </a:endParaRPr>
          </a:p>
          <a:p>
            <a:pPr marL="511175" lvl="0" indent="-285750">
              <a:lnSpc>
                <a:spcPct val="100000"/>
              </a:lnSpc>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Increased </a:t>
            </a:r>
            <a:r>
              <a:rPr lang="en-GB" b="1" dirty="0">
                <a:latin typeface="Verdana" panose="020B0604030504040204" pitchFamily="34" charset="0"/>
                <a:ea typeface="Verdana" panose="020B0604030504040204" pitchFamily="34" charset="0"/>
                <a:cs typeface="Verdana" panose="020B0604030504040204" pitchFamily="34" charset="0"/>
              </a:rPr>
              <a:t>management costs </a:t>
            </a:r>
            <a:r>
              <a:rPr lang="en-GB" dirty="0">
                <a:latin typeface="Verdana" panose="020B0604030504040204" pitchFamily="34" charset="0"/>
                <a:ea typeface="Verdana" panose="020B0604030504040204" pitchFamily="34" charset="0"/>
                <a:cs typeface="Verdana" panose="020B0604030504040204" pitchFamily="34" charset="0"/>
              </a:rPr>
              <a:t>to deal with any issues that arise</a:t>
            </a:r>
            <a:endParaRPr lang="en-US" dirty="0">
              <a:latin typeface="Verdana" panose="020B0604030504040204" pitchFamily="34" charset="0"/>
              <a:ea typeface="Verdana" panose="020B0604030504040204" pitchFamily="34" charset="0"/>
              <a:cs typeface="Verdana" panose="020B0604030504040204" pitchFamily="34" charset="0"/>
            </a:endParaRPr>
          </a:p>
          <a:p>
            <a:pPr marL="511175" lvl="0" indent="-285750">
              <a:lnSpc>
                <a:spcPct val="100000"/>
              </a:lnSpc>
              <a:buFont typeface="Wingdings" panose="05000000000000000000" pitchFamily="2" charset="2"/>
              <a:buChar char="§"/>
            </a:pPr>
            <a:r>
              <a:rPr lang="en-GB" b="1" dirty="0">
                <a:latin typeface="Verdana" panose="020B0604030504040204" pitchFamily="34" charset="0"/>
                <a:ea typeface="Verdana" panose="020B0604030504040204" pitchFamily="34" charset="0"/>
                <a:cs typeface="Verdana" panose="020B0604030504040204" pitchFamily="34" charset="0"/>
              </a:rPr>
              <a:t>High employee turnover </a:t>
            </a:r>
            <a:r>
              <a:rPr lang="en-GB" dirty="0">
                <a:latin typeface="Verdana" panose="020B0604030504040204" pitchFamily="34" charset="0"/>
                <a:ea typeface="Verdana" panose="020B0604030504040204" pitchFamily="34" charset="0"/>
                <a:cs typeface="Verdana" panose="020B0604030504040204" pitchFamily="34" charset="0"/>
              </a:rPr>
              <a:t>cost for suppliers</a:t>
            </a:r>
            <a:endParaRPr lang="en-US" dirty="0">
              <a:latin typeface="Verdana" panose="020B0604030504040204" pitchFamily="34" charset="0"/>
              <a:ea typeface="Verdana" panose="020B0604030504040204" pitchFamily="34" charset="0"/>
              <a:cs typeface="Verdana" panose="020B0604030504040204" pitchFamily="34" charset="0"/>
            </a:endParaRPr>
          </a:p>
          <a:p>
            <a:pPr marL="511175" lvl="0" indent="-285750">
              <a:lnSpc>
                <a:spcPct val="100000"/>
              </a:lnSpc>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Increased </a:t>
            </a:r>
            <a:r>
              <a:rPr lang="en-GB" b="1" dirty="0">
                <a:latin typeface="Verdana" panose="020B0604030504040204" pitchFamily="34" charset="0"/>
                <a:ea typeface="Verdana" panose="020B0604030504040204" pitchFamily="34" charset="0"/>
                <a:cs typeface="Verdana" panose="020B0604030504040204" pitchFamily="34" charset="0"/>
              </a:rPr>
              <a:t>compliance costs </a:t>
            </a:r>
            <a:r>
              <a:rPr lang="en-GB" dirty="0">
                <a:latin typeface="Verdana" panose="020B0604030504040204" pitchFamily="34" charset="0"/>
                <a:ea typeface="Verdana" panose="020B0604030504040204" pitchFamily="34" charset="0"/>
                <a:cs typeface="Verdana" panose="020B0604030504040204" pitchFamily="34" charset="0"/>
              </a:rPr>
              <a:t>or </a:t>
            </a:r>
            <a:r>
              <a:rPr lang="en-GB" b="1" dirty="0">
                <a:latin typeface="Verdana" panose="020B0604030504040204" pitchFamily="34" charset="0"/>
                <a:ea typeface="Verdana" panose="020B0604030504040204" pitchFamily="34" charset="0"/>
                <a:cs typeface="Verdana" panose="020B0604030504040204" pitchFamily="34" charset="0"/>
              </a:rPr>
              <a:t>legal liabilities</a:t>
            </a:r>
          </a:p>
          <a:p>
            <a:pPr marL="511175" lvl="0" indent="-285750">
              <a:lnSpc>
                <a:spcPct val="100000"/>
              </a:lnSpc>
              <a:buFont typeface="Wingdings" panose="05000000000000000000" pitchFamily="2" charset="2"/>
              <a:buChar char="§"/>
            </a:pPr>
            <a:r>
              <a:rPr lang="en-GB" b="1" dirty="0">
                <a:latin typeface="Verdana" panose="020B0604030504040204" pitchFamily="34" charset="0"/>
                <a:ea typeface="Verdana" panose="020B0604030504040204" pitchFamily="34" charset="0"/>
                <a:cs typeface="Verdana" panose="020B0604030504040204" pitchFamily="34" charset="0"/>
              </a:rPr>
              <a:t>Reputational</a:t>
            </a:r>
            <a:r>
              <a:rPr lang="en-GB" dirty="0">
                <a:latin typeface="Verdana" panose="020B0604030504040204" pitchFamily="34" charset="0"/>
                <a:ea typeface="Verdana" panose="020B0604030504040204" pitchFamily="34" charset="0"/>
                <a:cs typeface="Verdana" panose="020B0604030504040204" pitchFamily="34" charset="0"/>
              </a:rPr>
              <a:t> impacts and increased stakeholder pressure if poor practices are found</a:t>
            </a:r>
            <a:endParaRPr lang="en-US" dirty="0">
              <a:latin typeface="Verdana" panose="020B0604030504040204" pitchFamily="34" charset="0"/>
              <a:ea typeface="Verdana" panose="020B0604030504040204" pitchFamily="34" charset="0"/>
              <a:cs typeface="Verdana" panose="020B0604030504040204" pitchFamily="34" charset="0"/>
            </a:endParaRPr>
          </a:p>
          <a:p>
            <a:pPr marL="511175" lvl="0" indent="-285750">
              <a:lnSpc>
                <a:spcPct val="100000"/>
              </a:lnSpc>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Potentially losing out on government contracts</a:t>
            </a:r>
            <a:endParaRPr lang="en-US" dirty="0">
              <a:latin typeface="Verdana" panose="020B0604030504040204" pitchFamily="34" charset="0"/>
              <a:ea typeface="Verdana" panose="020B0604030504040204" pitchFamily="34" charset="0"/>
              <a:cs typeface="Verdana" panose="020B0604030504040204" pitchFamily="34" charset="0"/>
            </a:endParaRPr>
          </a:p>
          <a:p>
            <a:pPr marL="511175" lvl="0" indent="-285750">
              <a:lnSpc>
                <a:spcPct val="100000"/>
              </a:lnSpc>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Potential loss of contracts to other suppliers that can offer decent working conditions to purchasers</a:t>
            </a:r>
          </a:p>
          <a:p>
            <a:pPr marL="511175" indent="-285750">
              <a:lnSpc>
                <a:spcPct val="100000"/>
              </a:lnSpc>
              <a:buFont typeface="Wingdings" panose="05000000000000000000" pitchFamily="2" charset="2"/>
              <a:buChar char="§"/>
            </a:pPr>
            <a:r>
              <a:rPr lang="en" b="1" dirty="0">
                <a:solidFill>
                  <a:schemeClr val="tx1"/>
                </a:solidFill>
                <a:latin typeface="Verdana" panose="020B0604030504040204" pitchFamily="34" charset="0"/>
                <a:ea typeface="Verdana" panose="020B0604030504040204" pitchFamily="34" charset="0"/>
                <a:cs typeface="Verdana" panose="020B0604030504040204" pitchFamily="34" charset="0"/>
              </a:rPr>
              <a:t>Withdrawal </a:t>
            </a: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of project </a:t>
            </a:r>
            <a:r>
              <a:rPr lang="en" b="1" dirty="0">
                <a:solidFill>
                  <a:schemeClr val="tx1"/>
                </a:solidFill>
                <a:latin typeface="Verdana" panose="020B0604030504040204" pitchFamily="34" charset="0"/>
                <a:ea typeface="Verdana" panose="020B0604030504040204" pitchFamily="34" charset="0"/>
                <a:cs typeface="Verdana" panose="020B0604030504040204" pitchFamily="34" charset="0"/>
              </a:rPr>
              <a:t>financing</a:t>
            </a: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 by </a:t>
            </a:r>
            <a:r>
              <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rPr>
              <a:t>lenders</a:t>
            </a:r>
          </a:p>
          <a:p>
            <a:pPr marL="511175" indent="-285750">
              <a:lnSpc>
                <a:spcPct val="100000"/>
              </a:lnSpc>
              <a:buFont typeface="Wingdings" panose="05000000000000000000" pitchFamily="2" charset="2"/>
              <a:buChar char="§"/>
            </a:pPr>
            <a:r>
              <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More </a:t>
            </a: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frequent </a:t>
            </a:r>
            <a:r>
              <a:rPr lang="en" b="1" dirty="0">
                <a:solidFill>
                  <a:schemeClr val="tx1"/>
                </a:solidFill>
                <a:latin typeface="Verdana" panose="020B0604030504040204" pitchFamily="34" charset="0"/>
                <a:ea typeface="Verdana" panose="020B0604030504040204" pitchFamily="34" charset="0"/>
                <a:cs typeface="Verdana" panose="020B0604030504040204" pitchFamily="34" charset="0"/>
              </a:rPr>
              <a:t>audits </a:t>
            </a: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and supplier monitoring to check conditions which could increase costs</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 dirty="0" smtClean="0"/>
          </a:p>
          <a:p>
            <a:pPr marL="285750" lvl="1" indent="-285750" algn="l">
              <a:lnSpc>
                <a:spcPct val="90000"/>
              </a:lnSpc>
              <a:spcBef>
                <a:spcPts val="600"/>
              </a:spcBef>
              <a:buFont typeface="Arial" panose="020B0604020202020204" pitchFamily="34" charset="0"/>
              <a:buChar char="•"/>
            </a:pPr>
            <a:endParaRPr lang="en-GB" dirty="0" smtClean="0">
              <a:solidFill>
                <a:srgbClr val="1E3250"/>
              </a:solidFill>
              <a:latin typeface="Flama-Light"/>
            </a:endParaRPr>
          </a:p>
          <a:p>
            <a:endParaRPr lang="en-GB" sz="1400" dirty="0" smtClean="0"/>
          </a:p>
          <a:p>
            <a:endParaRPr lang="en-GB" sz="1400" dirty="0"/>
          </a:p>
        </p:txBody>
      </p:sp>
    </p:spTree>
    <p:extLst>
      <p:ext uri="{BB962C8B-B14F-4D97-AF65-F5344CB8AC3E}">
        <p14:creationId xmlns:p14="http://schemas.microsoft.com/office/powerpoint/2010/main" val="476501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16</a:t>
            </a:fld>
            <a:endParaRPr lang="en-US"/>
          </a:p>
        </p:txBody>
      </p:sp>
      <p:pic>
        <p:nvPicPr>
          <p:cNvPr id="7" name="Picture 6">
            <a:extLst>
              <a:ext uri="{FF2B5EF4-FFF2-40B4-BE49-F238E27FC236}">
                <a16:creationId xmlns="" xmlns:a16="http://schemas.microsoft.com/office/drawing/2014/main" id="{42182EA9-A907-CA4A-92CA-1160CC181F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38" y="332314"/>
            <a:ext cx="5397065" cy="5846270"/>
          </a:xfrm>
          <a:prstGeom prst="rect">
            <a:avLst/>
          </a:prstGeom>
        </p:spPr>
      </p:pic>
      <p:sp>
        <p:nvSpPr>
          <p:cNvPr id="9" name="Subtitle 4">
            <a:extLst>
              <a:ext uri="{FF2B5EF4-FFF2-40B4-BE49-F238E27FC236}">
                <a16:creationId xmlns="" xmlns:a16="http://schemas.microsoft.com/office/drawing/2014/main" id="{297AC081-21FE-4966-AC60-18194F2084C1}"/>
              </a:ext>
            </a:extLst>
          </p:cNvPr>
          <p:cNvSpPr>
            <a:spLocks noGrp="1"/>
          </p:cNvSpPr>
          <p:nvPr>
            <p:ph type="subTitle" idx="1"/>
          </p:nvPr>
        </p:nvSpPr>
        <p:spPr>
          <a:xfrm>
            <a:off x="5909470" y="332314"/>
            <a:ext cx="5559006" cy="5839891"/>
          </a:xfrm>
        </p:spPr>
        <p:txBody>
          <a:bodyPr vert="horz" lIns="91440" tIns="45720" rIns="91440" bIns="45720" numCol="1" rtlCol="0" anchor="t">
            <a:noAutofit/>
          </a:bodyPr>
          <a:lstStyle/>
          <a:p>
            <a:r>
              <a:rPr lang="en-GB" sz="2000" b="1" dirty="0">
                <a:latin typeface="Verdana" panose="020B0604030504040204" pitchFamily="34" charset="0"/>
                <a:ea typeface="Verdana" panose="020B0604030504040204" pitchFamily="34" charset="0"/>
                <a:cs typeface="Verdana" panose="020B0604030504040204" pitchFamily="34" charset="0"/>
              </a:rPr>
              <a:t>Buying responsibly can save you money in the longer </a:t>
            </a:r>
            <a:r>
              <a:rPr lang="en-GB" sz="2000" b="1" dirty="0" smtClean="0">
                <a:latin typeface="Verdana" panose="020B0604030504040204" pitchFamily="34" charset="0"/>
                <a:ea typeface="Verdana" panose="020B0604030504040204" pitchFamily="34" charset="0"/>
                <a:cs typeface="Verdana" panose="020B0604030504040204" pitchFamily="34" charset="0"/>
              </a:rPr>
              <a:t>term</a:t>
            </a:r>
            <a:endParaRPr lang="en-GB" sz="2000" dirty="0">
              <a:latin typeface="Verdana" panose="020B0604030504040204" pitchFamily="34" charset="0"/>
              <a:ea typeface="Verdana" panose="020B0604030504040204" pitchFamily="34" charset="0"/>
              <a:cs typeface="Verdana" panose="020B0604030504040204" pitchFamily="34" charset="0"/>
            </a:endParaRPr>
          </a:p>
          <a:p>
            <a:endParaRPr lang="en-GB" sz="1400"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Considering decent work in your buying decisions can benefit your company by:</a:t>
            </a:r>
          </a:p>
          <a:p>
            <a:pPr marL="285750" lvl="0" indent="-285750">
              <a:buFont typeface="Wingdings" panose="05000000000000000000" pitchFamily="2" charset="2"/>
              <a:buChar char="§"/>
            </a:pP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Securing </a:t>
            </a:r>
            <a:r>
              <a:rPr lang="en" b="1" dirty="0">
                <a:solidFill>
                  <a:schemeClr val="tx1"/>
                </a:solidFill>
                <a:latin typeface="Verdana" panose="020B0604030504040204" pitchFamily="34" charset="0"/>
                <a:ea typeface="Verdana" panose="020B0604030504040204" pitchFamily="34" charset="0"/>
                <a:cs typeface="Verdana" panose="020B0604030504040204" pitchFamily="34" charset="0"/>
              </a:rPr>
              <a:t>consistent and reliable </a:t>
            </a:r>
            <a:r>
              <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suppliers</a:t>
            </a:r>
            <a:endParaRPr lang="en"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
            </a:pP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Making you a </a:t>
            </a:r>
            <a:r>
              <a:rPr lang="en" b="1" dirty="0">
                <a:solidFill>
                  <a:schemeClr val="tx1"/>
                </a:solidFill>
                <a:latin typeface="Verdana" panose="020B0604030504040204" pitchFamily="34" charset="0"/>
                <a:ea typeface="Verdana" panose="020B0604030504040204" pitchFamily="34" charset="0"/>
                <a:cs typeface="Verdana" panose="020B0604030504040204" pitchFamily="34" charset="0"/>
              </a:rPr>
              <a:t>customer of </a:t>
            </a:r>
            <a:r>
              <a:rPr lang="en"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choice </a:t>
            </a:r>
            <a:r>
              <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and accessing </a:t>
            </a:r>
            <a:r>
              <a:rPr lang="en"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new markets</a:t>
            </a:r>
            <a:endParaRPr lang="en"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
            </a:pP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Building longer-term</a:t>
            </a:r>
            <a:r>
              <a:rPr lang="en" b="1" dirty="0">
                <a:solidFill>
                  <a:schemeClr val="tx1"/>
                </a:solidFill>
                <a:latin typeface="Verdana" panose="020B0604030504040204" pitchFamily="34" charset="0"/>
                <a:ea typeface="Verdana" panose="020B0604030504040204" pitchFamily="34" charset="0"/>
                <a:cs typeface="Verdana" panose="020B0604030504040204" pitchFamily="34" charset="0"/>
              </a:rPr>
              <a:t> resilience </a:t>
            </a: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into your supply </a:t>
            </a:r>
            <a:r>
              <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rPr>
              <a:t>chains</a:t>
            </a:r>
          </a:p>
          <a:p>
            <a:pPr marL="285750" lvl="0" indent="-285750">
              <a:buFont typeface="Wingdings" panose="05000000000000000000" pitchFamily="2" charset="2"/>
              <a:buChar char="§"/>
            </a:pPr>
            <a:r>
              <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Attracting </a:t>
            </a:r>
            <a:r>
              <a:rPr lang="en"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additional financing </a:t>
            </a:r>
            <a:r>
              <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rPr>
              <a:t>by reducing project risk</a:t>
            </a:r>
            <a:endParaRPr lang="en"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
            </a:pP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Protecting your company’s </a:t>
            </a:r>
            <a:r>
              <a:rPr lang="en" b="1" dirty="0">
                <a:solidFill>
                  <a:schemeClr val="tx1"/>
                </a:solidFill>
                <a:latin typeface="Verdana" panose="020B0604030504040204" pitchFamily="34" charset="0"/>
                <a:ea typeface="Verdana" panose="020B0604030504040204" pitchFamily="34" charset="0"/>
                <a:cs typeface="Verdana" panose="020B0604030504040204" pitchFamily="34" charset="0"/>
              </a:rPr>
              <a:t>brand image </a:t>
            </a: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and reputation</a:t>
            </a:r>
          </a:p>
          <a:p>
            <a:pPr marL="285750" lvl="0" indent="-285750">
              <a:buFont typeface="Wingdings" panose="05000000000000000000" pitchFamily="2" charset="2"/>
              <a:buChar char="§"/>
            </a:pP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‘Doing good’ in line with your company’s </a:t>
            </a:r>
            <a:r>
              <a:rPr lang="en" b="1" dirty="0">
                <a:solidFill>
                  <a:schemeClr val="tx1"/>
                </a:solidFill>
                <a:latin typeface="Verdana" panose="020B0604030504040204" pitchFamily="34" charset="0"/>
                <a:ea typeface="Verdana" panose="020B0604030504040204" pitchFamily="34" charset="0"/>
                <a:cs typeface="Verdana" panose="020B0604030504040204" pitchFamily="34" charset="0"/>
              </a:rPr>
              <a:t>values</a:t>
            </a: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
            </a:pPr>
            <a:r>
              <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rPr>
              <a:t>Helping </a:t>
            </a: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to build </a:t>
            </a:r>
            <a:r>
              <a:rPr lang="en" b="1" dirty="0">
                <a:solidFill>
                  <a:schemeClr val="tx1"/>
                </a:solidFill>
                <a:latin typeface="Verdana" panose="020B0604030504040204" pitchFamily="34" charset="0"/>
                <a:ea typeface="Verdana" panose="020B0604030504040204" pitchFamily="34" charset="0"/>
                <a:cs typeface="Verdana" panose="020B0604030504040204" pitchFamily="34" charset="0"/>
              </a:rPr>
              <a:t>healthy </a:t>
            </a:r>
            <a:r>
              <a:rPr lang="en"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societies </a:t>
            </a:r>
          </a:p>
          <a:p>
            <a:pPr marL="285750" lvl="0" indent="-285750">
              <a:buFont typeface="Wingdings" panose="05000000000000000000" pitchFamily="2" charset="2"/>
              <a:buChar char="§"/>
            </a:pPr>
            <a:r>
              <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Attracting </a:t>
            </a:r>
            <a:r>
              <a:rPr lang="en"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better job applicants </a:t>
            </a:r>
          </a:p>
          <a:p>
            <a:pPr marL="285750" lvl="0" indent="-285750">
              <a:buFont typeface="Wingdings" panose="05000000000000000000" pitchFamily="2" charset="2"/>
              <a:buChar char="§"/>
            </a:pPr>
            <a:r>
              <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Complying </a:t>
            </a: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with </a:t>
            </a:r>
            <a:r>
              <a:rPr lang="en"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legal </a:t>
            </a:r>
            <a:r>
              <a:rPr lang="en" b="1" dirty="0">
                <a:solidFill>
                  <a:schemeClr val="tx1"/>
                </a:solidFill>
                <a:latin typeface="Verdana" panose="020B0604030504040204" pitchFamily="34" charset="0"/>
                <a:ea typeface="Verdana" panose="020B0604030504040204" pitchFamily="34" charset="0"/>
                <a:cs typeface="Verdana" panose="020B0604030504040204" pitchFamily="34" charset="0"/>
              </a:rPr>
              <a:t>requirements </a:t>
            </a:r>
            <a:r>
              <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and standards</a:t>
            </a:r>
          </a:p>
          <a:p>
            <a:pPr marL="285750" lvl="0" indent="-285750">
              <a:buFont typeface="Wingdings" panose="05000000000000000000" pitchFamily="2" charset="2"/>
              <a:buChar char="§"/>
            </a:pPr>
            <a:r>
              <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rPr>
              <a:t>Meeting </a:t>
            </a: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internal and external </a:t>
            </a:r>
            <a:r>
              <a:rPr lang="en" b="1" dirty="0">
                <a:solidFill>
                  <a:schemeClr val="tx1"/>
                </a:solidFill>
                <a:latin typeface="Verdana" panose="020B0604030504040204" pitchFamily="34" charset="0"/>
                <a:ea typeface="Verdana" panose="020B0604030504040204" pitchFamily="34" charset="0"/>
                <a:cs typeface="Verdana" panose="020B0604030504040204" pitchFamily="34" charset="0"/>
              </a:rPr>
              <a:t>stakeholder </a:t>
            </a:r>
            <a:r>
              <a:rPr lang="en"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expectations</a:t>
            </a:r>
          </a:p>
          <a:p>
            <a:pPr lvl="0"/>
            <a:r>
              <a:rPr lang="en" b="1" dirty="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n-GB"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GB"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GB" sz="1400" dirty="0">
              <a:solidFill>
                <a:schemeClr val="tx1"/>
              </a:solidFill>
            </a:endParaRPr>
          </a:p>
          <a:p>
            <a:endParaRPr lang="en-GB" sz="1400" dirty="0"/>
          </a:p>
        </p:txBody>
      </p:sp>
    </p:spTree>
    <p:extLst>
      <p:ext uri="{BB962C8B-B14F-4D97-AF65-F5344CB8AC3E}">
        <p14:creationId xmlns:p14="http://schemas.microsoft.com/office/powerpoint/2010/main" val="2740933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17</a:t>
            </a:fld>
            <a:endParaRPr lang="en-US"/>
          </a:p>
        </p:txBody>
      </p:sp>
      <p:sp>
        <p:nvSpPr>
          <p:cNvPr id="4" name="Title 3">
            <a:extLst>
              <a:ext uri="{FF2B5EF4-FFF2-40B4-BE49-F238E27FC236}">
                <a16:creationId xmlns="" xmlns:a16="http://schemas.microsoft.com/office/drawing/2014/main" id="{2C02A31C-DACA-4AF5-A8BA-FBE2909E7B86}"/>
              </a:ext>
            </a:extLst>
          </p:cNvPr>
          <p:cNvSpPr>
            <a:spLocks noGrp="1"/>
          </p:cNvSpPr>
          <p:nvPr>
            <p:ph type="ctrTitle"/>
          </p:nvPr>
        </p:nvSpPr>
        <p:spPr>
          <a:xfrm>
            <a:off x="5909470" y="525498"/>
            <a:ext cx="5814892" cy="844945"/>
          </a:xfrm>
        </p:spPr>
        <p:txBody>
          <a:bodyPr/>
          <a:lstStyle/>
          <a:p>
            <a:r>
              <a:rPr lang="da-DK" sz="2800" b="1" dirty="0" smtClean="0">
                <a:latin typeface="Verdana" panose="020B0604030504040204" pitchFamily="34" charset="0"/>
                <a:ea typeface="Verdana" panose="020B0604030504040204" pitchFamily="34" charset="0"/>
                <a:cs typeface="Verdana" panose="020B0604030504040204" pitchFamily="34" charset="0"/>
              </a:rPr>
              <a:t>WHAT’S YOUR COMPANY’S RESPONSIBILITY?</a:t>
            </a:r>
            <a:endParaRPr lang="en-GB" sz="28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 xmlns:a16="http://schemas.microsoft.com/office/drawing/2014/main" id="{297AC081-21FE-4966-AC60-18194F2084C1}"/>
              </a:ext>
            </a:extLst>
          </p:cNvPr>
          <p:cNvSpPr>
            <a:spLocks noGrp="1"/>
          </p:cNvSpPr>
          <p:nvPr>
            <p:ph type="subTitle" idx="1"/>
          </p:nvPr>
        </p:nvSpPr>
        <p:spPr>
          <a:xfrm>
            <a:off x="5909470" y="2126751"/>
            <a:ext cx="5559006" cy="4045454"/>
          </a:xfrm>
        </p:spPr>
        <p:txBody>
          <a:bodyPr/>
          <a:lstStyle/>
          <a:p>
            <a:endParaRPr lang="en-GB" dirty="0" smtClean="0">
              <a:solidFill>
                <a:srgbClr val="FF0000"/>
              </a:solidFill>
            </a:endParaRPr>
          </a:p>
          <a:p>
            <a:endParaRPr lang="en-GB" dirty="0" smtClean="0">
              <a:solidFill>
                <a:srgbClr val="FF0000"/>
              </a:solidFill>
            </a:endParaRPr>
          </a:p>
          <a:p>
            <a:endParaRPr lang="en-GB" dirty="0">
              <a:solidFill>
                <a:srgbClr val="FF0000"/>
              </a:solidFill>
            </a:endParaRPr>
          </a:p>
          <a:p>
            <a:endParaRPr lang="en-GB" dirty="0" smtClean="0">
              <a:solidFill>
                <a:srgbClr val="FF0000"/>
              </a:solidFill>
            </a:endParaRPr>
          </a:p>
          <a:p>
            <a:endParaRPr lang="en-GB" dirty="0">
              <a:solidFill>
                <a:srgbClr val="FF0000"/>
              </a:solidFill>
            </a:endParaRPr>
          </a:p>
          <a:p>
            <a:endParaRPr lang="en-GB" dirty="0" smtClean="0">
              <a:solidFill>
                <a:srgbClr val="FF0000"/>
              </a:solidFill>
            </a:endParaRPr>
          </a:p>
          <a:p>
            <a:endParaRPr lang="en-GB" dirty="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en-GB" dirty="0">
              <a:latin typeface="Verdana" panose="020B0604030504040204" pitchFamily="34" charset="0"/>
              <a:ea typeface="Verdana" panose="020B0604030504040204" pitchFamily="34" charset="0"/>
              <a:cs typeface="Verdana" panose="020B0604030504040204" pitchFamily="34" charset="0"/>
            </a:endParaRPr>
          </a:p>
          <a:p>
            <a:endParaRPr lang="en-GB" sz="1400" dirty="0"/>
          </a:p>
        </p:txBody>
      </p:sp>
      <p:pic>
        <p:nvPicPr>
          <p:cNvPr id="6" name="Picture 5">
            <a:extLst>
              <a:ext uri="{FF2B5EF4-FFF2-40B4-BE49-F238E27FC236}">
                <a16:creationId xmlns="" xmlns:a16="http://schemas.microsoft.com/office/drawing/2014/main" id="{D480E73A-34C3-7C4A-9457-49EB66F9E7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38" y="332313"/>
            <a:ext cx="5397066" cy="5846296"/>
          </a:xfrm>
          <a:prstGeom prst="rect">
            <a:avLst/>
          </a:prstGeom>
        </p:spPr>
      </p:pic>
      <p:sp>
        <p:nvSpPr>
          <p:cNvPr id="8" name="Subtitle 4">
            <a:extLst>
              <a:ext uri="{FF2B5EF4-FFF2-40B4-BE49-F238E27FC236}">
                <a16:creationId xmlns="" xmlns:a16="http://schemas.microsoft.com/office/drawing/2014/main" id="{297AC081-21FE-4966-AC60-18194F2084C1}"/>
              </a:ext>
            </a:extLst>
          </p:cNvPr>
          <p:cNvSpPr txBox="1">
            <a:spLocks/>
          </p:cNvSpPr>
          <p:nvPr/>
        </p:nvSpPr>
        <p:spPr>
          <a:xfrm>
            <a:off x="5728685" y="1634798"/>
            <a:ext cx="5559006" cy="3790550"/>
          </a:xfrm>
          <a:prstGeom prst="rect">
            <a:avLst/>
          </a:prstGeom>
        </p:spPr>
        <p:txBody>
          <a:bodyPr vert="horz" lIns="91440" tIns="45720" rIns="91440" bIns="45720" numCol="1" rtlCol="0">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Companies have a responsibility to consider the working conditions in their supply chain beyond tier one when purchasing goods and services. </a:t>
            </a:r>
          </a:p>
          <a:p>
            <a:endParaRPr lang="en-GB"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
            </a:pPr>
            <a:r>
              <a:rPr lang="en-GB"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This is required by the UN Guiding Principles on Business and Human Rights </a:t>
            </a:r>
          </a:p>
          <a:p>
            <a:pPr marL="342900" indent="-342900">
              <a:buFont typeface="Wingdings" panose="05000000000000000000" pitchFamily="2" charset="2"/>
              <a:buChar char="§"/>
            </a:pPr>
            <a:r>
              <a:rPr lang="en-GB" dirty="0" smtClean="0">
                <a:solidFill>
                  <a:schemeClr val="tx1"/>
                </a:solidFill>
                <a:latin typeface="Verdana" panose="020B0604030504040204" pitchFamily="34" charset="0"/>
                <a:ea typeface="Verdana" panose="020B0604030504040204" pitchFamily="34" charset="0"/>
                <a:cs typeface="Verdana" panose="020B0604030504040204" pitchFamily="34" charset="0"/>
              </a:rPr>
              <a:t>It is reflected in the 2030 Agenda and the SDGs</a:t>
            </a:r>
          </a:p>
          <a:p>
            <a:pPr marL="342900" indent="-342900">
              <a:buFont typeface="Wingdings" panose="05000000000000000000" pitchFamily="2" charset="2"/>
              <a:buChar char="§"/>
            </a:pPr>
            <a:r>
              <a:rPr lang="en-GB"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Laws, e.g. UK and Australian Modern </a:t>
            </a:r>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S</a:t>
            </a:r>
            <a:r>
              <a:rPr lang="en-GB"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lavery Acts and French Duty of Vigilance Law, increasingly incorporate this requirement</a:t>
            </a:r>
          </a:p>
          <a:p>
            <a:r>
              <a:rPr lang="en" dirty="0" smtClean="0">
                <a:latin typeface="Verdana" panose="020B0604030504040204" pitchFamily="34" charset="0"/>
                <a:ea typeface="Verdana" panose="020B0604030504040204" pitchFamily="34" charset="0"/>
                <a:cs typeface="Verdana" panose="020B0604030504040204" pitchFamily="34" charset="0"/>
              </a:rPr>
              <a:t>Companies can significantly influence decent work for supplier employees by adapting their own purchasing practices.</a:t>
            </a:r>
          </a:p>
          <a:p>
            <a:r>
              <a:rPr lang="en" dirty="0" smtClean="0">
                <a:latin typeface="Verdana" panose="020B0604030504040204" pitchFamily="34" charset="0"/>
                <a:ea typeface="Verdana" panose="020B0604030504040204" pitchFamily="34" charset="0"/>
                <a:cs typeface="Verdana" panose="020B0604030504040204" pitchFamily="34" charset="0"/>
              </a:rPr>
              <a:t>In our globalised and interconnected world, a company needs to take responsibility for any impact that its buying practices have along its supply chain.</a:t>
            </a:r>
          </a:p>
          <a:p>
            <a:endParaRPr lang="en-GB" sz="1400" dirty="0"/>
          </a:p>
        </p:txBody>
      </p:sp>
    </p:spTree>
    <p:extLst>
      <p:ext uri="{BB962C8B-B14F-4D97-AF65-F5344CB8AC3E}">
        <p14:creationId xmlns:p14="http://schemas.microsoft.com/office/powerpoint/2010/main" val="2286221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18</a:t>
            </a:fld>
            <a:endParaRPr lang="en-US"/>
          </a:p>
        </p:txBody>
      </p:sp>
      <p:sp>
        <p:nvSpPr>
          <p:cNvPr id="4" name="Title 3">
            <a:extLst>
              <a:ext uri="{FF2B5EF4-FFF2-40B4-BE49-F238E27FC236}">
                <a16:creationId xmlns="" xmlns:a16="http://schemas.microsoft.com/office/drawing/2014/main" id="{2C02A31C-DACA-4AF5-A8BA-FBE2909E7B86}"/>
              </a:ext>
            </a:extLst>
          </p:cNvPr>
          <p:cNvSpPr>
            <a:spLocks noGrp="1"/>
          </p:cNvSpPr>
          <p:nvPr>
            <p:ph type="ctrTitle"/>
          </p:nvPr>
        </p:nvSpPr>
        <p:spPr>
          <a:xfrm>
            <a:off x="5909470" y="366844"/>
            <a:ext cx="5814444" cy="844945"/>
          </a:xfrm>
        </p:spPr>
        <p:txBody>
          <a:bodyPr/>
          <a:lstStyle/>
          <a:p>
            <a:r>
              <a:rPr lang="da-DK" b="1" dirty="0" smtClean="0">
                <a:latin typeface="Verdana" panose="020B0604030504040204" pitchFamily="34" charset="0"/>
                <a:ea typeface="Verdana" panose="020B0604030504040204" pitchFamily="34" charset="0"/>
                <a:cs typeface="Verdana" panose="020B0604030504040204" pitchFamily="34" charset="0"/>
              </a:rPr>
              <a:t>HOW </a:t>
            </a:r>
            <a:r>
              <a:rPr lang="da-DK" b="1" dirty="0">
                <a:latin typeface="Verdana" panose="020B0604030504040204" pitchFamily="34" charset="0"/>
                <a:ea typeface="Verdana" panose="020B0604030504040204" pitchFamily="34" charset="0"/>
                <a:cs typeface="Verdana" panose="020B0604030504040204" pitchFamily="34" charset="0"/>
              </a:rPr>
              <a:t>CAN WE </a:t>
            </a:r>
            <a:r>
              <a:rPr lang="da-DK" b="1" dirty="0" smtClean="0">
                <a:latin typeface="Verdana" panose="020B0604030504040204" pitchFamily="34" charset="0"/>
                <a:ea typeface="Verdana" panose="020B0604030504040204" pitchFamily="34" charset="0"/>
                <a:cs typeface="Verdana" panose="020B0604030504040204" pitchFamily="34" charset="0"/>
              </a:rPr>
              <a:t>IDENTIFY </a:t>
            </a:r>
            <a:r>
              <a:rPr lang="da-DK" b="1" dirty="0">
                <a:latin typeface="Verdana" panose="020B0604030504040204" pitchFamily="34" charset="0"/>
                <a:ea typeface="Verdana" panose="020B0604030504040204" pitchFamily="34" charset="0"/>
                <a:cs typeface="Verdana" panose="020B0604030504040204" pitchFamily="34" charset="0"/>
              </a:rPr>
              <a:t>THE RISKS?</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 xmlns:a16="http://schemas.microsoft.com/office/drawing/2014/main" id="{297AC081-21FE-4966-AC60-18194F2084C1}"/>
              </a:ext>
            </a:extLst>
          </p:cNvPr>
          <p:cNvSpPr>
            <a:spLocks noGrp="1"/>
          </p:cNvSpPr>
          <p:nvPr>
            <p:ph type="subTitle" idx="1"/>
          </p:nvPr>
        </p:nvSpPr>
        <p:spPr>
          <a:xfrm>
            <a:off x="5909470" y="1403350"/>
            <a:ext cx="5559006" cy="4445005"/>
          </a:xfrm>
        </p:spPr>
        <p:txBody>
          <a:bodyPr/>
          <a:lstStyle/>
          <a:p>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Many impacts on workers </a:t>
            </a:r>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and risks to your company – happen in more distant parts of the supply chain.</a:t>
            </a:r>
          </a:p>
          <a:p>
            <a:endParaRPr lang="en-US" sz="1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1800" b="1" dirty="0">
                <a:solidFill>
                  <a:schemeClr val="tx1"/>
                </a:solidFill>
                <a:latin typeface="Verdana" panose="020B0604030504040204" pitchFamily="34" charset="0"/>
                <a:ea typeface="Verdana" panose="020B0604030504040204" pitchFamily="34" charset="0"/>
                <a:cs typeface="Verdana" panose="020B0604030504040204" pitchFamily="34" charset="0"/>
              </a:rPr>
              <a:t>Compliance-based approaches </a:t>
            </a: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are there to ensure that your company meets regulations and standards. But: </a:t>
            </a:r>
            <a:r>
              <a:rPr lang="en-GB" sz="1800" b="1" dirty="0">
                <a:solidFill>
                  <a:schemeClr val="tx1"/>
                </a:solidFill>
                <a:latin typeface="Verdana" panose="020B0604030504040204" pitchFamily="34" charset="0"/>
                <a:ea typeface="Verdana" panose="020B0604030504040204" pitchFamily="34" charset="0"/>
                <a:cs typeface="Verdana" panose="020B0604030504040204" pitchFamily="34" charset="0"/>
              </a:rPr>
              <a:t>compliance may not be enough to understand and manage risks beyond your tier </a:t>
            </a:r>
            <a:r>
              <a:rPr lang="en-GB"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one </a:t>
            </a:r>
            <a:r>
              <a:rPr lang="en-GB" sz="1800" b="1" dirty="0">
                <a:solidFill>
                  <a:schemeClr val="tx1"/>
                </a:solidFill>
                <a:latin typeface="Verdana" panose="020B0604030504040204" pitchFamily="34" charset="0"/>
                <a:ea typeface="Verdana" panose="020B0604030504040204" pitchFamily="34" charset="0"/>
                <a:cs typeface="Verdana" panose="020B0604030504040204" pitchFamily="34" charset="0"/>
              </a:rPr>
              <a:t>suppliers.</a:t>
            </a:r>
            <a:endParaRPr lang="en-GB"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GB"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1800" b="1" dirty="0">
                <a:solidFill>
                  <a:schemeClr val="tx1"/>
                </a:solidFill>
                <a:latin typeface="Verdana" panose="020B0604030504040204" pitchFamily="34" charset="0"/>
                <a:ea typeface="Verdana" panose="020B0604030504040204" pitchFamily="34" charset="0"/>
                <a:cs typeface="Verdana" panose="020B0604030504040204" pitchFamily="34" charset="0"/>
              </a:rPr>
              <a:t>Using tools of engagement and dialogue will help you build </a:t>
            </a:r>
            <a:r>
              <a:rPr lang="en-US"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better understanding </a:t>
            </a:r>
            <a:r>
              <a:rPr lang="en-US" sz="1800" b="1" dirty="0">
                <a:solidFill>
                  <a:schemeClr val="tx1"/>
                </a:solidFill>
                <a:latin typeface="Verdana" panose="020B0604030504040204" pitchFamily="34" charset="0"/>
                <a:ea typeface="Verdana" panose="020B0604030504040204" pitchFamily="34" charset="0"/>
                <a:cs typeface="Verdana" panose="020B0604030504040204" pitchFamily="34" charset="0"/>
              </a:rPr>
              <a:t>and effect change.</a:t>
            </a:r>
            <a:endParaRPr lang="en-GB" sz="1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 xmlns:a16="http://schemas.microsoft.com/office/drawing/2014/main" id="{34B48A94-854C-1544-8581-C4C762F336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40" y="332315"/>
            <a:ext cx="5397086" cy="5846294"/>
          </a:xfrm>
          <a:prstGeom prst="rect">
            <a:avLst/>
          </a:prstGeom>
        </p:spPr>
      </p:pic>
    </p:spTree>
    <p:extLst>
      <p:ext uri="{BB962C8B-B14F-4D97-AF65-F5344CB8AC3E}">
        <p14:creationId xmlns:p14="http://schemas.microsoft.com/office/powerpoint/2010/main" val="2163209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643449"/>
            <a:ext cx="11326620" cy="4602898"/>
          </a:xfrm>
        </p:spPr>
        <p:txBody>
          <a:bodyPr vert="horz" lIns="91440" tIns="45720" rIns="91440" bIns="45720" numCol="1" rtlCol="0" anchor="t">
            <a:noAutofit/>
          </a:bodyPr>
          <a:lstStyle/>
          <a:p>
            <a:pPr>
              <a:spcAft>
                <a:spcPts val="1200"/>
              </a:spcAft>
            </a:pPr>
            <a:endParaRPr lang="en-GB" sz="1800" dirty="0">
              <a:latin typeface="Verdana" panose="020B0604030504040204" pitchFamily="34" charset="0"/>
              <a:ea typeface="Verdana" panose="020B0604030504040204" pitchFamily="34" charset="0"/>
              <a:cs typeface="Verdana" panose="020B0604030504040204" pitchFamily="34" charset="0"/>
            </a:endParaRPr>
          </a:p>
          <a:p>
            <a:pPr>
              <a:spcAft>
                <a:spcPts val="1200"/>
              </a:spcAft>
            </a:pPr>
            <a:r>
              <a:rPr lang="en-GB" sz="1800" dirty="0">
                <a:latin typeface="Verdana" panose="020B0604030504040204" pitchFamily="34" charset="0"/>
                <a:ea typeface="Verdana" panose="020B0604030504040204" pitchFamily="34" charset="0"/>
                <a:cs typeface="Verdana" panose="020B0604030504040204" pitchFamily="34" charset="0"/>
              </a:rPr>
              <a:t>Many companies approach decent work as a compliance task, where risks are minimised by aligning with legal, business </a:t>
            </a:r>
            <a:r>
              <a:rPr lang="en-GB" sz="1800" dirty="0" smtClean="0">
                <a:latin typeface="Verdana" panose="020B0604030504040204" pitchFamily="34" charset="0"/>
                <a:ea typeface="Verdana" panose="020B0604030504040204" pitchFamily="34" charset="0"/>
                <a:cs typeface="Verdana" panose="020B0604030504040204" pitchFamily="34" charset="0"/>
              </a:rPr>
              <a:t>partners’, </a:t>
            </a:r>
            <a:r>
              <a:rPr lang="en-GB" sz="1800" dirty="0">
                <a:latin typeface="Verdana" panose="020B0604030504040204" pitchFamily="34" charset="0"/>
                <a:ea typeface="Verdana" panose="020B0604030504040204" pitchFamily="34" charset="0"/>
                <a:cs typeface="Verdana" panose="020B0604030504040204" pitchFamily="34" charset="0"/>
              </a:rPr>
              <a:t>industry or expert </a:t>
            </a:r>
            <a:r>
              <a:rPr lang="en-GB" sz="1800" dirty="0" smtClean="0">
                <a:latin typeface="Verdana" panose="020B0604030504040204" pitchFamily="34" charset="0"/>
                <a:ea typeface="Verdana" panose="020B0604030504040204" pitchFamily="34" charset="0"/>
                <a:cs typeface="Verdana" panose="020B0604030504040204" pitchFamily="34" charset="0"/>
              </a:rPr>
              <a:t>standards </a:t>
            </a:r>
            <a:r>
              <a:rPr lang="en-GB" sz="1800" dirty="0">
                <a:latin typeface="Verdana" panose="020B0604030504040204" pitchFamily="34" charset="0"/>
                <a:ea typeface="Verdana" panose="020B0604030504040204" pitchFamily="34" charset="0"/>
                <a:cs typeface="Verdana" panose="020B0604030504040204" pitchFamily="34" charset="0"/>
              </a:rPr>
              <a:t>or imposing relevant requirements on their direct suppliers.</a:t>
            </a:r>
          </a:p>
          <a:p>
            <a:pPr>
              <a:spcAft>
                <a:spcPts val="1200"/>
              </a:spcAft>
            </a:pPr>
            <a:r>
              <a:rPr lang="en-GB" sz="1800" dirty="0">
                <a:latin typeface="Verdana" panose="020B0604030504040204" pitchFamily="34" charset="0"/>
                <a:ea typeface="Verdana" panose="020B0604030504040204" pitchFamily="34" charset="0"/>
                <a:cs typeface="Verdana" panose="020B0604030504040204" pitchFamily="34" charset="0"/>
              </a:rPr>
              <a:t>Commonly used tools include codes of conduct, </a:t>
            </a:r>
            <a:r>
              <a:rPr lang="en-GB" sz="1800" dirty="0" smtClean="0">
                <a:latin typeface="Verdana" panose="020B0604030504040204" pitchFamily="34" charset="0"/>
                <a:ea typeface="Verdana" panose="020B0604030504040204" pitchFamily="34" charset="0"/>
                <a:cs typeface="Verdana" panose="020B0604030504040204" pitchFamily="34" charset="0"/>
              </a:rPr>
              <a:t>audits, corrective </a:t>
            </a:r>
            <a:r>
              <a:rPr lang="en-GB" sz="1800" dirty="0">
                <a:latin typeface="Verdana" panose="020B0604030504040204" pitchFamily="34" charset="0"/>
                <a:ea typeface="Verdana" panose="020B0604030504040204" pitchFamily="34" charset="0"/>
                <a:cs typeface="Verdana" panose="020B0604030504040204" pitchFamily="34" charset="0"/>
              </a:rPr>
              <a:t>action plans, policy commitments, and </a:t>
            </a:r>
            <a:br>
              <a:rPr lang="en-GB" sz="1800" dirty="0">
                <a:latin typeface="Verdana" panose="020B0604030504040204" pitchFamily="34" charset="0"/>
                <a:ea typeface="Verdana" panose="020B0604030504040204" pitchFamily="34" charset="0"/>
                <a:cs typeface="Verdana" panose="020B0604030504040204" pitchFamily="34" charset="0"/>
              </a:rPr>
            </a:br>
            <a:r>
              <a:rPr lang="en-GB" sz="1800" dirty="0">
                <a:latin typeface="Verdana" panose="020B0604030504040204" pitchFamily="34" charset="0"/>
                <a:ea typeface="Verdana" panose="020B0604030504040204" pitchFamily="34" charset="0"/>
                <a:cs typeface="Verdana" panose="020B0604030504040204" pitchFamily="34" charset="0"/>
              </a:rPr>
              <a:t>other regulation.</a:t>
            </a:r>
          </a:p>
          <a:p>
            <a:pPr>
              <a:spcAft>
                <a:spcPts val="1200"/>
              </a:spcAft>
            </a:pPr>
            <a:r>
              <a:rPr lang="en-GB" sz="1800" b="1" dirty="0">
                <a:latin typeface="Verdana" panose="020B0604030504040204" pitchFamily="34" charset="0"/>
                <a:ea typeface="Verdana" panose="020B0604030504040204" pitchFamily="34" charset="0"/>
                <a:cs typeface="Verdana" panose="020B0604030504040204" pitchFamily="34" charset="0"/>
              </a:rPr>
              <a:t>Group reflection</a:t>
            </a:r>
          </a:p>
          <a:p>
            <a:pPr marL="285750" indent="-285750">
              <a:buFont typeface="Wingdings" panose="05000000000000000000" pitchFamily="2" charset="2"/>
              <a:buChar char="§"/>
            </a:pPr>
            <a:r>
              <a:rPr lang="en-GB" sz="1800" dirty="0">
                <a:solidFill>
                  <a:schemeClr val="tx1"/>
                </a:solidFill>
                <a:latin typeface="Verdana" panose="020B0604030504040204" pitchFamily="34" charset="0"/>
                <a:ea typeface="Verdana" panose="020B0604030504040204" pitchFamily="34" charset="0"/>
                <a:cs typeface="Verdana" panose="020B0604030504040204" pitchFamily="34" charset="0"/>
              </a:rPr>
              <a:t>What might be the shortcomings of a compliance-based approach?</a:t>
            </a:r>
          </a:p>
          <a:p>
            <a:pPr marL="285750" indent="-285750">
              <a:buFont typeface="Wingdings" panose="05000000000000000000" pitchFamily="2" charset="2"/>
              <a:buChar char="§"/>
            </a:pPr>
            <a:r>
              <a:rPr lang="en-GB" sz="1800" dirty="0">
                <a:solidFill>
                  <a:schemeClr val="tx1"/>
                </a:solidFill>
                <a:latin typeface="Verdana" panose="020B0604030504040204" pitchFamily="34" charset="0"/>
                <a:ea typeface="Verdana" panose="020B0604030504040204" pitchFamily="34" charset="0"/>
                <a:cs typeface="Verdana" panose="020B0604030504040204" pitchFamily="34" charset="0"/>
              </a:rPr>
              <a:t>Why might it be good to complement this approach with other types of supplier engagement?</a:t>
            </a:r>
          </a:p>
          <a:p>
            <a:endParaRPr lang="en-GB" sz="1400" dirty="0"/>
          </a:p>
          <a:p>
            <a:pPr lvl="1"/>
            <a:endParaRPr lang="en-GB" dirty="0"/>
          </a:p>
          <a:p>
            <a:endParaRPr lang="en-GB" dirty="0"/>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19</a:t>
            </a:fld>
            <a:endParaRPr lang="en-US"/>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951694"/>
          </a:xfrm>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WHAT ARE THE LIMITATIONS OF COMPLIANCE-BASED APPROACHES </a:t>
            </a:r>
            <a:r>
              <a:rPr lang="da-DK" b="1" dirty="0" smtClean="0">
                <a:latin typeface="Verdana" panose="020B0604030504040204" pitchFamily="34" charset="0"/>
                <a:ea typeface="Verdana" panose="020B0604030504040204" pitchFamily="34" charset="0"/>
                <a:cs typeface="Verdana" panose="020B0604030504040204" pitchFamily="34" charset="0"/>
              </a:rPr>
              <a:t>IN HELPING </a:t>
            </a:r>
            <a:r>
              <a:rPr lang="da-DK" b="1" dirty="0">
                <a:latin typeface="Verdana" panose="020B0604030504040204" pitchFamily="34" charset="0"/>
                <a:ea typeface="Verdana" panose="020B0604030504040204" pitchFamily="34" charset="0"/>
                <a:cs typeface="Verdana" panose="020B0604030504040204" pitchFamily="34" charset="0"/>
              </a:rPr>
              <a:t>YOU UNDERSTAND RISKS?</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7091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da-DK" sz="2400" b="1" dirty="0">
                <a:latin typeface="Verdana" panose="020B0604030504040204" pitchFamily="34" charset="0"/>
                <a:ea typeface="Verdana" panose="020B0604030504040204" pitchFamily="34" charset="0"/>
                <a:cs typeface="Verdana" panose="020B0604030504040204" pitchFamily="34" charset="0"/>
              </a:rPr>
              <a:t>ABOUT THIS TRAINING PACK </a:t>
            </a:r>
            <a:r>
              <a:rPr lang="en-AU" sz="2400" b="1" dirty="0">
                <a:latin typeface="Verdana" panose="020B0604030504040204" pitchFamily="34" charset="0"/>
                <a:ea typeface="Verdana" panose="020B0604030504040204" pitchFamily="34" charset="0"/>
                <a:cs typeface="Verdana" panose="020B0604030504040204" pitchFamily="34" charset="0"/>
              </a:rPr>
              <a:t>|</a:t>
            </a:r>
            <a:r>
              <a:rPr lang="da-DK" sz="2400" b="1" dirty="0">
                <a:solidFill>
                  <a:srgbClr val="FF0000"/>
                </a:solidFill>
                <a:latin typeface="Verdana" panose="020B0604030504040204" pitchFamily="34" charset="0"/>
                <a:ea typeface="Verdana" panose="020B0604030504040204" pitchFamily="34" charset="0"/>
                <a:cs typeface="Verdana" panose="020B0604030504040204" pitchFamily="34" charset="0"/>
              </a:rPr>
              <a:t> With Facilitator Guidance</a:t>
            </a:r>
            <a:endParaRPr lang="en-GB" sz="24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p:txBody>
          <a:bodyPr/>
          <a:lstStyle/>
          <a:p>
            <a:r>
              <a:rPr lang="en-GB" b="1" dirty="0">
                <a:latin typeface="Verdana" panose="020B0604030504040204" pitchFamily="34" charset="0"/>
                <a:ea typeface="Verdana" panose="020B0604030504040204" pitchFamily="34" charset="0"/>
                <a:cs typeface="Verdana" panose="020B0604030504040204" pitchFamily="34" charset="0"/>
              </a:rPr>
              <a:t>Who is it for?</a:t>
            </a:r>
          </a:p>
          <a:p>
            <a:r>
              <a:rPr lang="en-GB" dirty="0">
                <a:latin typeface="Verdana" panose="020B0604030504040204" pitchFamily="34" charset="0"/>
                <a:ea typeface="Verdana" panose="020B0604030504040204" pitchFamily="34" charset="0"/>
                <a:cs typeface="Verdana" panose="020B0604030504040204" pitchFamily="34" charset="0"/>
              </a:rPr>
              <a:t>This pack contains a series of practical exercises aimed primarily at CSR, sustainability and responsible procurement teams who want to engage buyers and other procurement professionals in understanding decent work and its relevance to their jobs.</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Buyers can also use </a:t>
            </a:r>
            <a:r>
              <a:rPr lang="en-GB" dirty="0" smtClean="0">
                <a:latin typeface="Verdana" panose="020B0604030504040204" pitchFamily="34" charset="0"/>
                <a:ea typeface="Verdana" panose="020B0604030504040204" pitchFamily="34" charset="0"/>
                <a:cs typeface="Verdana" panose="020B0604030504040204" pitchFamily="34" charset="0"/>
              </a:rPr>
              <a:t>the </a:t>
            </a:r>
            <a:r>
              <a:rPr lang="en-GB" dirty="0">
                <a:latin typeface="Verdana" panose="020B0604030504040204" pitchFamily="34" charset="0"/>
                <a:ea typeface="Verdana" panose="020B0604030504040204" pitchFamily="34" charset="0"/>
                <a:cs typeface="Verdana" panose="020B0604030504040204" pitchFamily="34" charset="0"/>
              </a:rPr>
              <a:t>approaches presented here to engage suppliers.</a:t>
            </a:r>
          </a:p>
          <a:p>
            <a:pPr>
              <a:spcBef>
                <a:spcPts val="0"/>
              </a:spcBef>
              <a:defRPr/>
            </a:pPr>
            <a:endParaRPr lang="en-GB" i="1" dirty="0">
              <a:latin typeface="Verdana" panose="020B0604030504040204" pitchFamily="34" charset="0"/>
              <a:ea typeface="Verdana" panose="020B0604030504040204" pitchFamily="34" charset="0"/>
              <a:cs typeface="Verdana" panose="020B0604030504040204" pitchFamily="34" charset="0"/>
            </a:endParaRPr>
          </a:p>
          <a:p>
            <a:r>
              <a:rPr lang="en-GB" b="1" dirty="0">
                <a:latin typeface="Verdana" panose="020B0604030504040204" pitchFamily="34" charset="0"/>
                <a:ea typeface="Verdana" panose="020B0604030504040204" pitchFamily="34" charset="0"/>
                <a:cs typeface="Verdana" panose="020B0604030504040204" pitchFamily="34" charset="0"/>
              </a:rPr>
              <a:t>What is the aim?</a:t>
            </a:r>
          </a:p>
          <a:p>
            <a:pPr indent="-457200">
              <a:spcBef>
                <a:spcPts val="1200"/>
              </a:spcBef>
              <a:buSzPct val="8000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To raise understanding and awareness of why decent work in supply chains is important</a:t>
            </a:r>
          </a:p>
          <a:p>
            <a:pPr indent="-457200">
              <a:spcBef>
                <a:spcPts val="1200"/>
              </a:spcBef>
              <a:buSzPct val="8000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To empower buyers to raise decent work as a </a:t>
            </a:r>
            <a:r>
              <a:rPr lang="en-GB" dirty="0" smtClean="0">
                <a:latin typeface="Verdana" panose="020B0604030504040204" pitchFamily="34" charset="0"/>
                <a:ea typeface="Verdana" panose="020B0604030504040204" pitchFamily="34" charset="0"/>
                <a:cs typeface="Verdana" panose="020B0604030504040204" pitchFamily="34" charset="0"/>
              </a:rPr>
              <a:t>consideration</a:t>
            </a:r>
          </a:p>
          <a:p>
            <a:pPr indent="-457200">
              <a:spcBef>
                <a:spcPts val="1200"/>
              </a:spcBef>
              <a:buSzPct val="80000"/>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To build an understanding of the relevance of decent work for suppliers</a:t>
            </a:r>
            <a:endParaRPr lang="en-GB" dirty="0">
              <a:latin typeface="Verdana" panose="020B0604030504040204" pitchFamily="34" charset="0"/>
              <a:ea typeface="Verdana" panose="020B0604030504040204" pitchFamily="34" charset="0"/>
              <a:cs typeface="Verdana" panose="020B0604030504040204" pitchFamily="34" charset="0"/>
            </a:endParaRPr>
          </a:p>
          <a:p>
            <a:endParaRPr lang="en-GB" b="1" dirty="0">
              <a:latin typeface="Verdana" panose="020B0604030504040204" pitchFamily="34" charset="0"/>
              <a:ea typeface="Verdana" panose="020B0604030504040204" pitchFamily="34" charset="0"/>
              <a:cs typeface="Verdana" panose="020B0604030504040204" pitchFamily="34" charset="0"/>
            </a:endParaRPr>
          </a:p>
          <a:p>
            <a:r>
              <a:rPr lang="en-GB" b="1" dirty="0">
                <a:solidFill>
                  <a:srgbClr val="FF0000"/>
                </a:solidFill>
                <a:latin typeface="Verdana" panose="020B0604030504040204" pitchFamily="34" charset="0"/>
                <a:ea typeface="Verdana" panose="020B0604030504040204" pitchFamily="34" charset="0"/>
                <a:cs typeface="Verdana" panose="020B0604030504040204" pitchFamily="34" charset="0"/>
              </a:rPr>
              <a:t>Good to know</a:t>
            </a:r>
          </a:p>
          <a:p>
            <a:r>
              <a:rPr lang="en-GB" dirty="0">
                <a:latin typeface="Verdana" panose="020B0604030504040204" pitchFamily="34" charset="0"/>
                <a:ea typeface="Verdana" panose="020B0604030504040204" pitchFamily="34" charset="0"/>
                <a:cs typeface="Verdana" panose="020B0604030504040204" pitchFamily="34" charset="0"/>
              </a:rPr>
              <a:t>There is no need for expert facilitation in order to deliver the exercises </a:t>
            </a:r>
            <a:r>
              <a:rPr lang="en-GB" dirty="0" smtClean="0">
                <a:latin typeface="Verdana" panose="020B0604030504040204" pitchFamily="34" charset="0"/>
                <a:ea typeface="Verdana" panose="020B0604030504040204" pitchFamily="34" charset="0"/>
                <a:cs typeface="Verdana" panose="020B0604030504040204" pitchFamily="34" charset="0"/>
              </a:rPr>
              <a:t>effectively.</a:t>
            </a:r>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Each exercise includes planning and preparation </a:t>
            </a:r>
            <a:r>
              <a:rPr lang="en-GB" dirty="0" smtClean="0">
                <a:latin typeface="Verdana" panose="020B0604030504040204" pitchFamily="34" charset="0"/>
                <a:ea typeface="Verdana" panose="020B0604030504040204" pitchFamily="34" charset="0"/>
                <a:cs typeface="Verdana" panose="020B0604030504040204" pitchFamily="34" charset="0"/>
              </a:rPr>
              <a:t>guidance </a:t>
            </a:r>
            <a:r>
              <a:rPr lang="en-GB" dirty="0">
                <a:latin typeface="Verdana" panose="020B0604030504040204" pitchFamily="34" charset="0"/>
                <a:ea typeface="Verdana" panose="020B0604030504040204" pitchFamily="34" charset="0"/>
                <a:cs typeface="Verdana" panose="020B0604030504040204" pitchFamily="34" charset="0"/>
              </a:rPr>
              <a:t>as well as timed agendas where </a:t>
            </a:r>
            <a:r>
              <a:rPr lang="en-GB" dirty="0" smtClean="0">
                <a:latin typeface="Verdana" panose="020B0604030504040204" pitchFamily="34" charset="0"/>
                <a:ea typeface="Verdana" panose="020B0604030504040204" pitchFamily="34" charset="0"/>
                <a:cs typeface="Verdana" panose="020B0604030504040204" pitchFamily="34" charset="0"/>
              </a:rPr>
              <a:t>needed.</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sz="1800" dirty="0">
                <a:solidFill>
                  <a:srgbClr val="FF0000"/>
                </a:solidFill>
                <a:latin typeface="Verdana" panose="020B0604030504040204" pitchFamily="34" charset="0"/>
                <a:ea typeface="Verdana" panose="020B0604030504040204" pitchFamily="34" charset="0"/>
                <a:cs typeface="Verdana" panose="020B0604030504040204" pitchFamily="34" charset="0"/>
              </a:rPr>
              <a:t>More facilitator notes </a:t>
            </a:r>
            <a:r>
              <a:rPr lang="en-GB"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are often provided </a:t>
            </a:r>
            <a:r>
              <a:rPr lang="en-GB" sz="1800" dirty="0">
                <a:solidFill>
                  <a:srgbClr val="FF0000"/>
                </a:solidFill>
                <a:latin typeface="Verdana" panose="020B0604030504040204" pitchFamily="34" charset="0"/>
                <a:ea typeface="Verdana" panose="020B0604030504040204" pitchFamily="34" charset="0"/>
                <a:cs typeface="Verdana" panose="020B0604030504040204" pitchFamily="34" charset="0"/>
              </a:rPr>
              <a:t>in comments </a:t>
            </a:r>
            <a:r>
              <a:rPr lang="en-GB"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below slides.</a:t>
            </a:r>
            <a:endParaRPr lang="en-GB" sz="1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en-GB" dirty="0">
              <a:latin typeface="Verdana" panose="020B0604030504040204" pitchFamily="34" charset="0"/>
              <a:ea typeface="Verdana" panose="020B0604030504040204" pitchFamily="34" charset="0"/>
              <a:cs typeface="Verdana" panose="020B0604030504040204" pitchFamily="34" charset="0"/>
            </a:endParaRPr>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a:t>
            </a:fld>
            <a:endParaRPr lang="en-US"/>
          </a:p>
        </p:txBody>
      </p:sp>
    </p:spTree>
    <p:extLst>
      <p:ext uri="{BB962C8B-B14F-4D97-AF65-F5344CB8AC3E}">
        <p14:creationId xmlns:p14="http://schemas.microsoft.com/office/powerpoint/2010/main" val="3846698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5" cy="4792409"/>
          </a:xfrm>
        </p:spPr>
        <p:txBody>
          <a:bodyPr/>
          <a:lstStyle/>
          <a:p>
            <a:endParaRPr lang="en-GB" sz="1800" b="1" dirty="0">
              <a:latin typeface="Verdana" panose="020B0604030504040204" pitchFamily="34" charset="0"/>
              <a:ea typeface="Verdana" panose="020B0604030504040204" pitchFamily="34" charset="0"/>
              <a:cs typeface="Verdana" panose="020B0604030504040204" pitchFamily="34" charset="0"/>
            </a:endParaRPr>
          </a:p>
          <a:p>
            <a:r>
              <a:rPr lang="en-GB" sz="2400" b="1" dirty="0">
                <a:latin typeface="Verdana" panose="020B0604030504040204" pitchFamily="34" charset="0"/>
                <a:ea typeface="Verdana" panose="020B0604030504040204" pitchFamily="34" charset="0"/>
                <a:cs typeface="Verdana" panose="020B0604030504040204" pitchFamily="34" charset="0"/>
              </a:rPr>
              <a:t>Group reflection</a:t>
            </a:r>
          </a:p>
          <a:p>
            <a:endParaRPr lang="en-GB"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
            </a:pP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What are your thoughts on the benefits of supporting decent work in your supply chains? </a:t>
            </a:r>
          </a:p>
          <a:p>
            <a:pPr marL="342900" indent="-342900">
              <a:buFont typeface="Wingdings" panose="05000000000000000000" pitchFamily="2" charset="2"/>
              <a:buChar char="§"/>
            </a:pP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If this has not played a role in your work so far, why do you think that is? </a:t>
            </a:r>
          </a:p>
          <a:p>
            <a:pPr marL="342900" indent="-342900">
              <a:buFont typeface="Wingdings" panose="05000000000000000000" pitchFamily="2" charset="2"/>
              <a:buChar char="§"/>
            </a:pP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Do you think achieving these benefits is important to your company? Why/why not?</a:t>
            </a:r>
          </a:p>
          <a:p>
            <a:pPr lvl="1"/>
            <a:endParaRPr lang="en-GB" sz="2400" dirty="0">
              <a:latin typeface="Verdana" panose="020B0604030504040204" pitchFamily="34" charset="0"/>
              <a:ea typeface="Verdana" panose="020B0604030504040204" pitchFamily="34" charset="0"/>
              <a:cs typeface="Verdana" panose="020B0604030504040204" pitchFamily="34" charset="0"/>
            </a:endParaRPr>
          </a:p>
          <a:p>
            <a:endParaRPr lang="en-GB"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en-GB"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20</a:t>
            </a:fld>
            <a:endParaRPr lang="en-US"/>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WHY IS IT IMPORTANT TO SUPPORT DECENT WORK FOR ALL?</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81247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21</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xmlns=""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smtClean="0">
              <a:solidFill>
                <a:prstClr val="white"/>
              </a:solidFill>
              <a:latin typeface="+mj-lt"/>
            </a:endParaRPr>
          </a:p>
          <a:p>
            <a:endParaRPr lang="en-GB" sz="3600" dirty="0">
              <a:solidFill>
                <a:prstClr val="white"/>
              </a:solidFill>
              <a:latin typeface="+mj-lt"/>
            </a:endParaRPr>
          </a:p>
          <a:p>
            <a:r>
              <a:rPr lang="en-GB" sz="36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EXERCISE 3</a:t>
            </a:r>
          </a:p>
          <a:p>
            <a:pPr lvl="0"/>
            <a:r>
              <a:rPr lang="en-GB" sz="3200" dirty="0">
                <a:solidFill>
                  <a:prstClr val="white"/>
                </a:solidFill>
                <a:latin typeface="Verdana" panose="020B0604030504040204" pitchFamily="34" charset="0"/>
                <a:ea typeface="Verdana" panose="020B0604030504040204" pitchFamily="34" charset="0"/>
                <a:cs typeface="Verdana" panose="020B0604030504040204" pitchFamily="34" charset="0"/>
              </a:rPr>
              <a:t>PUTTING PRINCIPLES OF ENGAGEMENT AND DIALOGUE INTO PRACTICE</a:t>
            </a:r>
          </a:p>
        </p:txBody>
      </p:sp>
    </p:spTree>
    <p:extLst>
      <p:ext uri="{BB962C8B-B14F-4D97-AF65-F5344CB8AC3E}">
        <p14:creationId xmlns:p14="http://schemas.microsoft.com/office/powerpoint/2010/main" val="696716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572126"/>
            <a:ext cx="11172406" cy="4600079"/>
          </a:xfrm>
        </p:spPr>
        <p:txBody>
          <a:bodyPr/>
          <a:lstStyle/>
          <a:p>
            <a:endParaRPr lang="en-GB" sz="1500" b="1" dirty="0" smtClean="0"/>
          </a:p>
          <a:p>
            <a:r>
              <a:rPr lang="en-GB" sz="1500" b="1" dirty="0" smtClean="0">
                <a:latin typeface="Verdana" panose="020B0604030504040204" pitchFamily="34" charset="0"/>
                <a:ea typeface="Verdana" panose="020B0604030504040204" pitchFamily="34" charset="0"/>
                <a:cs typeface="Verdana" panose="020B0604030504040204" pitchFamily="34" charset="0"/>
              </a:rPr>
              <a:t>Aim </a:t>
            </a:r>
            <a:r>
              <a:rPr lang="en-GB" sz="1500" b="1" dirty="0">
                <a:latin typeface="Verdana" panose="020B0604030504040204" pitchFamily="34" charset="0"/>
                <a:ea typeface="Verdana" panose="020B0604030504040204" pitchFamily="34" charset="0"/>
                <a:cs typeface="Verdana" panose="020B0604030504040204" pitchFamily="34" charset="0"/>
              </a:rPr>
              <a:t>of the exercise:</a:t>
            </a:r>
          </a:p>
          <a:p>
            <a:r>
              <a:rPr lang="en-GB" sz="1500" dirty="0">
                <a:latin typeface="Verdana" panose="020B0604030504040204" pitchFamily="34" charset="0"/>
                <a:ea typeface="Verdana" panose="020B0604030504040204" pitchFamily="34" charset="0"/>
                <a:cs typeface="Verdana" panose="020B0604030504040204" pitchFamily="34" charset="0"/>
              </a:rPr>
              <a:t>To support procurement professionals to use engagement and dialogue to </a:t>
            </a:r>
            <a:r>
              <a:rPr lang="en-GB" sz="1500" dirty="0" smtClean="0">
                <a:latin typeface="Verdana" panose="020B0604030504040204" pitchFamily="34" charset="0"/>
                <a:ea typeface="Verdana" panose="020B0604030504040204" pitchFamily="34" charset="0"/>
                <a:cs typeface="Verdana" panose="020B0604030504040204" pitchFamily="34" charset="0"/>
              </a:rPr>
              <a:t>bring up </a:t>
            </a:r>
            <a:r>
              <a:rPr lang="en-GB" sz="1500" dirty="0">
                <a:latin typeface="Verdana" panose="020B0604030504040204" pitchFamily="34" charset="0"/>
                <a:ea typeface="Verdana" panose="020B0604030504040204" pitchFamily="34" charset="0"/>
                <a:cs typeface="Verdana" panose="020B0604030504040204" pitchFamily="34" charset="0"/>
              </a:rPr>
              <a:t>the topic and its </a:t>
            </a:r>
            <a:r>
              <a:rPr lang="en-GB" sz="1500" dirty="0" smtClean="0">
                <a:latin typeface="Verdana" panose="020B0604030504040204" pitchFamily="34" charset="0"/>
                <a:ea typeface="Verdana" panose="020B0604030504040204" pitchFamily="34" charset="0"/>
                <a:cs typeface="Verdana" panose="020B0604030504040204" pitchFamily="34" charset="0"/>
              </a:rPr>
              <a:t>importance.</a:t>
            </a:r>
            <a:endParaRPr lang="en-GB" sz="1500" dirty="0">
              <a:latin typeface="Verdana" panose="020B0604030504040204" pitchFamily="34" charset="0"/>
              <a:ea typeface="Verdana" panose="020B0604030504040204" pitchFamily="34" charset="0"/>
              <a:cs typeface="Verdana" panose="020B0604030504040204" pitchFamily="34" charset="0"/>
            </a:endParaRPr>
          </a:p>
          <a:p>
            <a:endPar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GB" sz="1500" b="1" dirty="0">
                <a:solidFill>
                  <a:schemeClr val="tx1"/>
                </a:solidFill>
                <a:latin typeface="Verdana" panose="020B0604030504040204" pitchFamily="34" charset="0"/>
                <a:ea typeface="Verdana" panose="020B0604030504040204" pitchFamily="34" charset="0"/>
                <a:cs typeface="Verdana" panose="020B0604030504040204" pitchFamily="34" charset="0"/>
              </a:rPr>
              <a:t>Preparation: </a:t>
            </a:r>
          </a:p>
          <a:p>
            <a:pPr marL="285750" indent="-285750">
              <a:buFont typeface="Wingdings" panose="05000000000000000000" pitchFamily="2" charset="2"/>
              <a:buChar char="§"/>
            </a:pP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A ‘listening’ game is introduced to participants to highlight the importance of ‘how’ you behave in conversations, rather than ‘what’ you say</a:t>
            </a:r>
          </a:p>
          <a:p>
            <a:pPr marL="285750" indent="-285750">
              <a:buFont typeface="Wingdings" panose="05000000000000000000" pitchFamily="2" charset="2"/>
              <a:buChar char="§"/>
            </a:pP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Reflections are shared out with the group</a:t>
            </a:r>
          </a:p>
          <a:p>
            <a:pPr marL="285750" indent="-285750">
              <a:buFont typeface="Wingdings" panose="05000000000000000000" pitchFamily="2" charset="2"/>
              <a:buChar char="§"/>
            </a:pP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Recap: Information is shared on why engagement and dialogue are important</a:t>
            </a:r>
          </a:p>
          <a:p>
            <a:endPar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GB" sz="1500" b="1" dirty="0">
                <a:solidFill>
                  <a:schemeClr val="tx1"/>
                </a:solidFill>
                <a:latin typeface="Verdana" panose="020B0604030504040204" pitchFamily="34" charset="0"/>
                <a:ea typeface="Verdana" panose="020B0604030504040204" pitchFamily="34" charset="0"/>
                <a:cs typeface="Verdana" panose="020B0604030504040204" pitchFamily="34" charset="0"/>
              </a:rPr>
              <a:t>Timekeeping: </a:t>
            </a:r>
          </a:p>
          <a:p>
            <a:r>
              <a:rPr lang="en-GB" sz="1500" b="1" dirty="0">
                <a:solidFill>
                  <a:schemeClr val="tx1"/>
                </a:solidFill>
                <a:latin typeface="Verdana" panose="020B0604030504040204" pitchFamily="34" charset="0"/>
                <a:ea typeface="Verdana" panose="020B0604030504040204" pitchFamily="34" charset="0"/>
                <a:cs typeface="Verdana" panose="020B0604030504040204" pitchFamily="34" charset="0"/>
              </a:rPr>
              <a:t>Total time allocated: 25 minutes </a:t>
            </a:r>
          </a:p>
          <a:p>
            <a:pPr marL="285750" indent="-285750">
              <a:buFont typeface="Wingdings" panose="05000000000000000000" pitchFamily="2" charset="2"/>
              <a:buChar char="§"/>
            </a:pP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Information slides (5 minutes)</a:t>
            </a:r>
          </a:p>
          <a:p>
            <a:pPr marL="285750" indent="-285750">
              <a:buFont typeface="Wingdings" panose="05000000000000000000" pitchFamily="2" charset="2"/>
              <a:buChar char="§"/>
            </a:pP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Intro to exercise (5 minutes)</a:t>
            </a:r>
          </a:p>
          <a:p>
            <a:pPr marL="285750" indent="-285750">
              <a:buFont typeface="Wingdings" panose="05000000000000000000" pitchFamily="2" charset="2"/>
              <a:buChar char="§"/>
            </a:pP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Exercise in pairs (10 minutes)</a:t>
            </a:r>
          </a:p>
          <a:p>
            <a:pPr marL="285750" indent="-285750">
              <a:buFont typeface="Wingdings" panose="05000000000000000000" pitchFamily="2" charset="2"/>
              <a:buChar char="§"/>
            </a:pP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Group reflection (5 minutes</a:t>
            </a:r>
            <a:r>
              <a:rPr lang="en-US" sz="15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endParaRPr lang="en-US" sz="15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GB"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endPar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GB" sz="1400" dirty="0">
              <a:solidFill>
                <a:schemeClr val="accent5"/>
              </a:solidFill>
            </a:endParaRPr>
          </a:p>
          <a:p>
            <a:pPr lvl="1"/>
            <a:endParaRPr lang="en-GB" dirty="0">
              <a:solidFill>
                <a:schemeClr val="accent5"/>
              </a:solidFill>
            </a:endParaRPr>
          </a:p>
          <a:p>
            <a:endParaRPr lang="en-GB" dirty="0">
              <a:solidFill>
                <a:schemeClr val="accent5"/>
              </a:solidFill>
            </a:endParaRPr>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22</a:t>
            </a:fld>
            <a:endParaRPr lang="en-US"/>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4"/>
            <a:ext cx="11172406" cy="1024751"/>
          </a:xfrm>
        </p:spPr>
        <p:txBody>
          <a:bodyPr/>
          <a:lstStyle/>
          <a:p>
            <a:pPr>
              <a:spcBef>
                <a:spcPts val="1200"/>
              </a:spcBef>
              <a:spcAft>
                <a:spcPts val="1200"/>
              </a:spcAft>
            </a:pPr>
            <a:r>
              <a:rPr lang="da-DK" sz="2900" b="1" dirty="0">
                <a:latin typeface="Verdana" panose="020B0604030504040204" pitchFamily="34" charset="0"/>
                <a:ea typeface="Verdana" panose="020B0604030504040204" pitchFamily="34" charset="0"/>
                <a:cs typeface="Verdana" panose="020B0604030504040204" pitchFamily="34" charset="0"/>
              </a:rPr>
              <a:t>PUTTING PRINCIPLES OF ENGAGEMENT AND DIALOGUE INTO PRACTICE</a:t>
            </a:r>
            <a:r>
              <a:rPr lang="da-DK" sz="2800" b="1" dirty="0">
                <a:latin typeface="Verdana" panose="020B0604030504040204" pitchFamily="34" charset="0"/>
                <a:ea typeface="Verdana" panose="020B0604030504040204" pitchFamily="34" charset="0"/>
                <a:cs typeface="Verdana" panose="020B0604030504040204" pitchFamily="34" charset="0"/>
              </a:rPr>
              <a:t> </a:t>
            </a:r>
            <a:r>
              <a:rPr lang="en-AU" sz="2800" b="1" dirty="0">
                <a:latin typeface="Verdana" panose="020B0604030504040204" pitchFamily="34" charset="0"/>
                <a:ea typeface="Verdana" panose="020B0604030504040204" pitchFamily="34" charset="0"/>
                <a:cs typeface="Verdana" panose="020B0604030504040204" pitchFamily="34" charset="0"/>
              </a:rPr>
              <a:t>|</a:t>
            </a:r>
            <a:r>
              <a:rPr lang="da-DK" sz="2900" b="1" dirty="0">
                <a:latin typeface="Verdana" panose="020B0604030504040204" pitchFamily="34" charset="0"/>
                <a:ea typeface="Verdana" panose="020B0604030504040204" pitchFamily="34" charset="0"/>
                <a:cs typeface="Verdana" panose="020B0604030504040204" pitchFamily="34" charset="0"/>
              </a:rPr>
              <a:t> </a:t>
            </a:r>
            <a:r>
              <a:rPr lang="da-DK" sz="2900" b="1" dirty="0">
                <a:solidFill>
                  <a:srgbClr val="FF0000"/>
                </a:solidFill>
                <a:latin typeface="Verdana" panose="020B0604030504040204" pitchFamily="34" charset="0"/>
                <a:ea typeface="Verdana" panose="020B0604030504040204" pitchFamily="34" charset="0"/>
                <a:cs typeface="Verdana" panose="020B0604030504040204" pitchFamily="34" charset="0"/>
              </a:rPr>
              <a:t>Facilitator Guidance</a:t>
            </a:r>
            <a:endParaRPr lang="en-GB" sz="29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97225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0756935" cy="4792409"/>
          </a:xfrm>
        </p:spPr>
        <p:txBody>
          <a:bodyPr/>
          <a:lstStyle/>
          <a:p>
            <a:pPr marL="285750" indent="-285750">
              <a:spcAft>
                <a:spcPts val="1200"/>
              </a:spcAft>
              <a:buFont typeface="Arial" panose="020B0604020202020204" pitchFamily="34" charset="0"/>
              <a:buChar char="•"/>
            </a:pPr>
            <a:endParaRPr lang="en-GB" sz="1800" b="1" dirty="0"/>
          </a:p>
          <a:p>
            <a:r>
              <a:rPr lang="en-GB" b="1" dirty="0">
                <a:latin typeface="Verdana" panose="020B0604030504040204" pitchFamily="34" charset="0"/>
                <a:ea typeface="Verdana" panose="020B0604030504040204" pitchFamily="34" charset="0"/>
                <a:cs typeface="Verdana" panose="020B0604030504040204" pitchFamily="34" charset="0"/>
              </a:rPr>
              <a:t>Learning outcome: </a:t>
            </a:r>
          </a:p>
          <a:p>
            <a:r>
              <a:rPr lang="en-GB" dirty="0" smtClean="0">
                <a:latin typeface="Verdana" panose="020B0604030504040204" pitchFamily="34" charset="0"/>
                <a:ea typeface="Verdana" panose="020B0604030504040204" pitchFamily="34" charset="0"/>
                <a:cs typeface="Verdana" panose="020B0604030504040204" pitchFamily="34" charset="0"/>
              </a:rPr>
              <a:t>This </a:t>
            </a:r>
            <a:r>
              <a:rPr lang="en-GB" dirty="0">
                <a:latin typeface="Verdana" panose="020B0604030504040204" pitchFamily="34" charset="0"/>
                <a:ea typeface="Verdana" panose="020B0604030504040204" pitchFamily="34" charset="0"/>
                <a:cs typeface="Verdana" panose="020B0604030504040204" pitchFamily="34" charset="0"/>
              </a:rPr>
              <a:t>game will highlight the importance of ‘how’ you behave in conversations, rather than ‘what’ you say. The experience will help you keep this in mind when you are conducting supplier good practice sharing workshops.</a:t>
            </a:r>
          </a:p>
          <a:p>
            <a:pPr>
              <a:spcBef>
                <a:spcPts val="1800"/>
              </a:spcBef>
            </a:pPr>
            <a:r>
              <a:rPr lang="en-GB" b="1" dirty="0">
                <a:latin typeface="Verdana" panose="020B0604030504040204" pitchFamily="34" charset="0"/>
                <a:ea typeface="Verdana" panose="020B0604030504040204" pitchFamily="34" charset="0"/>
                <a:cs typeface="Verdana" panose="020B0604030504040204" pitchFamily="34" charset="0"/>
              </a:rPr>
              <a:t>Exercise:</a:t>
            </a:r>
          </a:p>
          <a:p>
            <a:r>
              <a:rPr lang="en-GB" dirty="0">
                <a:latin typeface="Verdana" panose="020B0604030504040204" pitchFamily="34" charset="0"/>
                <a:ea typeface="Verdana" panose="020B0604030504040204" pitchFamily="34" charset="0"/>
                <a:cs typeface="Verdana" panose="020B0604030504040204" pitchFamily="34" charset="0"/>
              </a:rPr>
              <a:t>The ”listening” game highlights the impact of balancing “advocacy” (or expressing one’s opinions) and “deep listening” (showing interest and curiosity in what the other person is saying)</a:t>
            </a:r>
          </a:p>
          <a:p>
            <a:pPr marL="285750" indent="-285750">
              <a:buFont typeface="Wingdings" panose="05000000000000000000" pitchFamily="2" charset="2"/>
              <a:buChar char="§"/>
            </a:pPr>
            <a:r>
              <a:rPr lang="en-GB" dirty="0">
                <a:solidFill>
                  <a:srgbClr val="FF0000"/>
                </a:solidFill>
                <a:latin typeface="Verdana" panose="020B0604030504040204" pitchFamily="34" charset="0"/>
                <a:ea typeface="Verdana" panose="020B0604030504040204" pitchFamily="34" charset="0"/>
                <a:cs typeface="Verdana" panose="020B0604030504040204" pitchFamily="34" charset="0"/>
              </a:rPr>
              <a:t>People pair up, one speaker, one listener</a:t>
            </a:r>
          </a:p>
          <a:p>
            <a:pPr marL="285750" indent="-285750">
              <a:buFont typeface="Wingdings" panose="05000000000000000000" pitchFamily="2" charset="2"/>
              <a:buChar char="§"/>
            </a:pPr>
            <a:r>
              <a:rPr lang="en-GB" dirty="0">
                <a:solidFill>
                  <a:srgbClr val="FF0000"/>
                </a:solidFill>
                <a:latin typeface="Verdana" panose="020B0604030504040204" pitchFamily="34" charset="0"/>
                <a:ea typeface="Verdana" panose="020B0604030504040204" pitchFamily="34" charset="0"/>
                <a:cs typeface="Verdana" panose="020B0604030504040204" pitchFamily="34" charset="0"/>
              </a:rPr>
              <a:t>One person speaks for 2 minutes about something they are passionate about. The listener is impassive (no nodding, smiling, asking questions…) </a:t>
            </a:r>
          </a:p>
          <a:p>
            <a:pPr marL="285750" indent="-285750">
              <a:buFont typeface="Wingdings" panose="05000000000000000000" pitchFamily="2" charset="2"/>
              <a:buChar char="§"/>
            </a:pPr>
            <a:r>
              <a:rPr lang="en-GB" dirty="0">
                <a:solidFill>
                  <a:srgbClr val="FF0000"/>
                </a:solidFill>
                <a:latin typeface="Verdana" panose="020B0604030504040204" pitchFamily="34" charset="0"/>
                <a:ea typeface="Verdana" panose="020B0604030504040204" pitchFamily="34" charset="0"/>
                <a:cs typeface="Verdana" panose="020B0604030504040204" pitchFamily="34" charset="0"/>
              </a:rPr>
              <a:t>Swap</a:t>
            </a:r>
          </a:p>
          <a:p>
            <a:pPr marL="285750" indent="-285750">
              <a:buFont typeface="Wingdings" panose="05000000000000000000" pitchFamily="2" charset="2"/>
              <a:buChar char="§"/>
            </a:pPr>
            <a:r>
              <a:rPr lang="en-GB" dirty="0">
                <a:solidFill>
                  <a:srgbClr val="FF0000"/>
                </a:solidFill>
                <a:latin typeface="Verdana" panose="020B0604030504040204" pitchFamily="34" charset="0"/>
                <a:ea typeface="Verdana" panose="020B0604030504040204" pitchFamily="34" charset="0"/>
                <a:cs typeface="Verdana" panose="020B0604030504040204" pitchFamily="34" charset="0"/>
              </a:rPr>
              <a:t>Another 2 minutes each; this time the listener can react and ask questions</a:t>
            </a:r>
          </a:p>
          <a:p>
            <a:pPr>
              <a:spcAft>
                <a:spcPts val="600"/>
              </a:spcAft>
            </a:pPr>
            <a:r>
              <a:rPr lang="en-GB" b="1" dirty="0">
                <a:latin typeface="Verdana" panose="020B0604030504040204" pitchFamily="34" charset="0"/>
                <a:ea typeface="Verdana" panose="020B0604030504040204" pitchFamily="34" charset="0"/>
                <a:cs typeface="Verdana" panose="020B0604030504040204" pitchFamily="34" charset="0"/>
              </a:rPr>
              <a:t>Debrief: </a:t>
            </a:r>
            <a:r>
              <a:rPr lang="en-GB" dirty="0">
                <a:latin typeface="Verdana" panose="020B0604030504040204" pitchFamily="34" charset="0"/>
                <a:ea typeface="Verdana" panose="020B0604030504040204" pitchFamily="34" charset="0"/>
                <a:cs typeface="Verdana" panose="020B0604030504040204" pitchFamily="34" charset="0"/>
              </a:rPr>
              <a:t>whole group reflection</a:t>
            </a:r>
          </a:p>
          <a:p>
            <a:pPr marL="742950" lvl="1" indent="-285750" algn="l">
              <a:buFont typeface="Wingdings" panose="05000000000000000000" pitchFamily="2" charset="2"/>
              <a:buChar char="§"/>
            </a:pPr>
            <a:r>
              <a:rPr lang="en-GB" sz="15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What </a:t>
            </a: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does each experience </a:t>
            </a:r>
            <a:r>
              <a:rPr lang="en-GB" sz="15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feel like?</a:t>
            </a:r>
            <a:endPar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1" indent="-285750" algn="l">
              <a:buFont typeface="Wingdings" panose="05000000000000000000" pitchFamily="2" charset="2"/>
              <a:buChar char="§"/>
            </a:pPr>
            <a:r>
              <a:rPr lang="en-GB" sz="15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Considering what you know now, </a:t>
            </a: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w</a:t>
            </a:r>
            <a:r>
              <a:rPr lang="en-GB" sz="15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hat </a:t>
            </a: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would you do </a:t>
            </a:r>
            <a:r>
              <a:rPr lang="en-GB" sz="15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differently?</a:t>
            </a:r>
            <a:endPar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628650" lvl="1" indent="-171450" algn="l">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23</a:t>
            </a:fld>
            <a:endParaRPr lang="en-US"/>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da-DK" sz="2400" b="1" dirty="0">
                <a:latin typeface="Verdana" panose="020B0604030504040204" pitchFamily="34" charset="0"/>
                <a:ea typeface="Verdana" panose="020B0604030504040204" pitchFamily="34" charset="0"/>
                <a:cs typeface="Verdana" panose="020B0604030504040204" pitchFamily="34" charset="0"/>
              </a:rPr>
              <a:t>PUTTING PRINCIPLES OF ENGAGEMENT AND DIALOGUE INTO PRACTICE  </a:t>
            </a:r>
            <a:r>
              <a:rPr lang="en-AU" sz="2400" b="1" dirty="0">
                <a:latin typeface="Verdana" panose="020B0604030504040204" pitchFamily="34" charset="0"/>
                <a:ea typeface="Verdana" panose="020B0604030504040204" pitchFamily="34" charset="0"/>
                <a:cs typeface="Verdana" panose="020B0604030504040204" pitchFamily="34" charset="0"/>
              </a:rPr>
              <a:t>| </a:t>
            </a:r>
            <a:r>
              <a:rPr lang="da-DK" sz="2400" b="1" dirty="0">
                <a:solidFill>
                  <a:srgbClr val="FF0000"/>
                </a:solidFill>
                <a:latin typeface="Verdana" panose="020B0604030504040204" pitchFamily="34" charset="0"/>
                <a:ea typeface="Verdana" panose="020B0604030504040204" pitchFamily="34" charset="0"/>
                <a:cs typeface="Verdana" panose="020B0604030504040204" pitchFamily="34" charset="0"/>
              </a:rPr>
              <a:t>With Facilitator Guidance</a:t>
            </a:r>
            <a:endParaRPr lang="en-GB" sz="24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1419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RECAP: WHY ENGAGEMENT AND DIALOGUE?</a:t>
            </a:r>
            <a:endParaRPr lang="en-US" dirty="0"/>
          </a:p>
        </p:txBody>
      </p:sp>
    </p:spTree>
    <p:extLst>
      <p:ext uri="{BB962C8B-B14F-4D97-AF65-F5344CB8AC3E}">
        <p14:creationId xmlns:p14="http://schemas.microsoft.com/office/powerpoint/2010/main" val="2179606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714375"/>
            <a:ext cx="10756935" cy="5223051"/>
          </a:xfrm>
        </p:spPr>
        <p:txBody>
          <a:bodyPr/>
          <a:lstStyle/>
          <a:p>
            <a:endParaRPr lang="en-GB" sz="1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GB" sz="2000" b="1" dirty="0">
                <a:solidFill>
                  <a:schemeClr val="tx1"/>
                </a:solidFill>
                <a:latin typeface="Verdana" panose="020B0604030504040204" pitchFamily="34" charset="0"/>
                <a:ea typeface="Verdana" panose="020B0604030504040204" pitchFamily="34" charset="0"/>
                <a:cs typeface="Verdana" panose="020B0604030504040204" pitchFamily="34" charset="0"/>
              </a:rPr>
              <a:t>It will be much easier and more effective to identify and address risks in your deeper supply chain if you have good relationships with your direct suppliers. </a:t>
            </a:r>
          </a:p>
          <a:p>
            <a:endPar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GB"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Building </a:t>
            </a: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openness and transparency with your suppliers will help you to:</a:t>
            </a:r>
          </a:p>
          <a:p>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342900" lvl="0" indent="-342900">
              <a:buFont typeface="Wingdings" panose="05000000000000000000" pitchFamily="2" charset="2"/>
              <a:buChar char="§"/>
            </a:pPr>
            <a:r>
              <a:rPr lang="en-GB" sz="2000" dirty="0">
                <a:latin typeface="Verdana" panose="020B0604030504040204" pitchFamily="34" charset="0"/>
                <a:ea typeface="Verdana" panose="020B0604030504040204" pitchFamily="34" charset="0"/>
                <a:cs typeface="Verdana" panose="020B0604030504040204" pitchFamily="34" charset="0"/>
              </a:rPr>
              <a:t>Map higher-risk supply chains</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Wingdings" panose="05000000000000000000" pitchFamily="2" charset="2"/>
              <a:buChar char="§"/>
            </a:pPr>
            <a:r>
              <a:rPr lang="en-GB" sz="2000" dirty="0">
                <a:latin typeface="Verdana" panose="020B0604030504040204" pitchFamily="34" charset="0"/>
                <a:ea typeface="Verdana" panose="020B0604030504040204" pitchFamily="34" charset="0"/>
                <a:cs typeface="Verdana" panose="020B0604030504040204" pitchFamily="34" charset="0"/>
              </a:rPr>
              <a:t>Identify decent work deficits in your supply chains </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Wingdings" panose="05000000000000000000" pitchFamily="2" charset="2"/>
              <a:buChar char="§"/>
            </a:pPr>
            <a:r>
              <a:rPr lang="en-GB" sz="2000" dirty="0">
                <a:latin typeface="Verdana" panose="020B0604030504040204" pitchFamily="34" charset="0"/>
                <a:ea typeface="Verdana" panose="020B0604030504040204" pitchFamily="34" charset="0"/>
                <a:cs typeface="Verdana" panose="020B0604030504040204" pitchFamily="34" charset="0"/>
              </a:rPr>
              <a:t>Understand whether local agents are used to identify subcontractors or hire workers and understand their practices </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Wingdings" panose="05000000000000000000" pitchFamily="2" charset="2"/>
              <a:buChar char="§"/>
            </a:pPr>
            <a:r>
              <a:rPr lang="en-GB" sz="2000" dirty="0">
                <a:latin typeface="Verdana" panose="020B0604030504040204" pitchFamily="34" charset="0"/>
                <a:ea typeface="Verdana" panose="020B0604030504040204" pitchFamily="34" charset="0"/>
                <a:cs typeface="Verdana" panose="020B0604030504040204" pitchFamily="34" charset="0"/>
              </a:rPr>
              <a:t>Collaborate in identifying and addressing root causes</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Wingdings" panose="05000000000000000000" pitchFamily="2" charset="2"/>
              <a:buChar char="§"/>
            </a:pPr>
            <a:r>
              <a:rPr lang="en-GB" sz="2000" dirty="0">
                <a:latin typeface="Verdana" panose="020B0604030504040204" pitchFamily="34" charset="0"/>
                <a:ea typeface="Verdana" panose="020B0604030504040204" pitchFamily="34" charset="0"/>
                <a:cs typeface="Verdana" panose="020B0604030504040204" pitchFamily="34" charset="0"/>
              </a:rPr>
              <a:t>Get feedback on your purchasing practices and whether any of them adversely impact workers’ rights </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Wingdings" panose="05000000000000000000" pitchFamily="2" charset="2"/>
              <a:buChar char="§"/>
            </a:pPr>
            <a:r>
              <a:rPr lang="en-GB" sz="2000" dirty="0">
                <a:latin typeface="Verdana" panose="020B0604030504040204" pitchFamily="34" charset="0"/>
                <a:ea typeface="Verdana" panose="020B0604030504040204" pitchFamily="34" charset="0"/>
                <a:cs typeface="Verdana" panose="020B0604030504040204" pitchFamily="34" charset="0"/>
              </a:rPr>
              <a:t>Co-operate to remedy negative impacts when appropriate</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Wingdings" panose="05000000000000000000" pitchFamily="2" charset="2"/>
              <a:buChar char="§"/>
            </a:pPr>
            <a:r>
              <a:rPr lang="en-GB" sz="2000" dirty="0">
                <a:latin typeface="Verdana" panose="020B0604030504040204" pitchFamily="34" charset="0"/>
                <a:ea typeface="Verdana" panose="020B0604030504040204" pitchFamily="34" charset="0"/>
                <a:cs typeface="Verdana" panose="020B0604030504040204" pitchFamily="34" charset="0"/>
              </a:rPr>
              <a:t>Help track performance improvements</a:t>
            </a:r>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25</a:t>
            </a:fld>
            <a:endParaRPr lang="en-US"/>
          </a:p>
        </p:txBody>
      </p:sp>
    </p:spTree>
    <p:extLst>
      <p:ext uri="{BB962C8B-B14F-4D97-AF65-F5344CB8AC3E}">
        <p14:creationId xmlns:p14="http://schemas.microsoft.com/office/powerpoint/2010/main" val="975534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0756935" cy="4792409"/>
          </a:xfrm>
        </p:spPr>
        <p:txBody>
          <a:bodyPr/>
          <a:lstStyle/>
          <a:p>
            <a:pPr marL="285750" indent="-285750">
              <a:spcAft>
                <a:spcPts val="1200"/>
              </a:spcAft>
              <a:buFont typeface="Arial" panose="020B0604020202020204" pitchFamily="34" charset="0"/>
              <a:buChar char="•"/>
            </a:pPr>
            <a:endParaRPr lang="en-GB" sz="1800" b="1" dirty="0"/>
          </a:p>
          <a:p>
            <a:pPr marL="285750" indent="-285750">
              <a:spcAft>
                <a:spcPts val="1200"/>
              </a:spcAft>
              <a:buFont typeface="Wingdings" panose="05000000000000000000" pitchFamily="2" charset="2"/>
              <a:buChar char="§"/>
            </a:pPr>
            <a:r>
              <a:rPr lang="en-GB" sz="1700" b="1" dirty="0">
                <a:latin typeface="Verdana" panose="020B0604030504040204" pitchFamily="34" charset="0"/>
                <a:ea typeface="Verdana" panose="020B0604030504040204" pitchFamily="34" charset="0"/>
                <a:cs typeface="Verdana" panose="020B0604030504040204" pitchFamily="34" charset="0"/>
              </a:rPr>
              <a:t>How</a:t>
            </a:r>
            <a:r>
              <a:rPr lang="en-GB" sz="1700" dirty="0">
                <a:latin typeface="Verdana" panose="020B0604030504040204" pitchFamily="34" charset="0"/>
                <a:ea typeface="Verdana" panose="020B0604030504040204" pitchFamily="34" charset="0"/>
                <a:cs typeface="Verdana" panose="020B0604030504040204" pitchFamily="34" charset="0"/>
              </a:rPr>
              <a:t> you behave is key, not just what content you </a:t>
            </a:r>
            <a:r>
              <a:rPr lang="en-GB" sz="1700" dirty="0" smtClean="0">
                <a:latin typeface="Verdana" panose="020B0604030504040204" pitchFamily="34" charset="0"/>
                <a:ea typeface="Verdana" panose="020B0604030504040204" pitchFamily="34" charset="0"/>
                <a:cs typeface="Verdana" panose="020B0604030504040204" pitchFamily="34" charset="0"/>
              </a:rPr>
              <a:t>cover</a:t>
            </a:r>
            <a:endParaRPr lang="en-GB" sz="1700"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Wingdings" panose="05000000000000000000" pitchFamily="2" charset="2"/>
              <a:buChar char="§"/>
            </a:pPr>
            <a:r>
              <a:rPr lang="en-GB" sz="1700" dirty="0">
                <a:latin typeface="Verdana" panose="020B0604030504040204" pitchFamily="34" charset="0"/>
                <a:ea typeface="Verdana" panose="020B0604030504040204" pitchFamily="34" charset="0"/>
                <a:cs typeface="Verdana" panose="020B0604030504040204" pitchFamily="34" charset="0"/>
              </a:rPr>
              <a:t>Be clear in sharing the background and rationale for the engagement exercise – make it clear that it is </a:t>
            </a:r>
            <a:r>
              <a:rPr lang="en-GB" sz="1700" i="1" dirty="0">
                <a:latin typeface="Verdana" panose="020B0604030504040204" pitchFamily="34" charset="0"/>
                <a:ea typeface="Verdana" panose="020B0604030504040204" pitchFamily="34" charset="0"/>
                <a:cs typeface="Verdana" panose="020B0604030504040204" pitchFamily="34" charset="0"/>
              </a:rPr>
              <a:t>not</a:t>
            </a:r>
            <a:r>
              <a:rPr lang="en-GB" sz="1700" dirty="0">
                <a:latin typeface="Verdana" panose="020B0604030504040204" pitchFamily="34" charset="0"/>
                <a:ea typeface="Verdana" panose="020B0604030504040204" pitchFamily="34" charset="0"/>
                <a:cs typeface="Verdana" panose="020B0604030504040204" pitchFamily="34" charset="0"/>
              </a:rPr>
              <a:t> an audit or certification but a way to establish increased dialogue between your company and its </a:t>
            </a:r>
            <a:r>
              <a:rPr lang="en-GB" sz="1700" dirty="0" smtClean="0">
                <a:latin typeface="Verdana" panose="020B0604030504040204" pitchFamily="34" charset="0"/>
                <a:ea typeface="Verdana" panose="020B0604030504040204" pitchFamily="34" charset="0"/>
                <a:cs typeface="Verdana" panose="020B0604030504040204" pitchFamily="34" charset="0"/>
              </a:rPr>
              <a:t>suppliers </a:t>
            </a:r>
            <a:r>
              <a:rPr lang="en-GB" sz="1700" dirty="0">
                <a:latin typeface="Verdana" panose="020B0604030504040204" pitchFamily="34" charset="0"/>
                <a:ea typeface="Verdana" panose="020B0604030504040204" pitchFamily="34" charset="0"/>
                <a:cs typeface="Verdana" panose="020B0604030504040204" pitchFamily="34" charset="0"/>
              </a:rPr>
              <a:t>with a view to sharing good practice and improving decent work </a:t>
            </a:r>
            <a:r>
              <a:rPr lang="en-GB" sz="1700" dirty="0" smtClean="0">
                <a:latin typeface="Verdana" panose="020B0604030504040204" pitchFamily="34" charset="0"/>
                <a:ea typeface="Verdana" panose="020B0604030504040204" pitchFamily="34" charset="0"/>
                <a:cs typeface="Verdana" panose="020B0604030504040204" pitchFamily="34" charset="0"/>
              </a:rPr>
              <a:t>performance</a:t>
            </a:r>
            <a:endParaRPr lang="en-GB" sz="1700"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Wingdings" panose="05000000000000000000" pitchFamily="2" charset="2"/>
              <a:buChar char="§"/>
            </a:pPr>
            <a:r>
              <a:rPr lang="en-GB" sz="1700" dirty="0">
                <a:latin typeface="Verdana" panose="020B0604030504040204" pitchFamily="34" charset="0"/>
                <a:ea typeface="Verdana" panose="020B0604030504040204" pitchFamily="34" charset="0"/>
                <a:cs typeface="Verdana" panose="020B0604030504040204" pitchFamily="34" charset="0"/>
              </a:rPr>
              <a:t>True dialogue and sharing – provide opportunities for the supplier to ask you/your company questions as well as the other way </a:t>
            </a:r>
            <a:r>
              <a:rPr lang="en-GB" sz="1700" dirty="0" smtClean="0">
                <a:latin typeface="Verdana" panose="020B0604030504040204" pitchFamily="34" charset="0"/>
                <a:ea typeface="Verdana" panose="020B0604030504040204" pitchFamily="34" charset="0"/>
                <a:cs typeface="Verdana" panose="020B0604030504040204" pitchFamily="34" charset="0"/>
              </a:rPr>
              <a:t>round</a:t>
            </a:r>
            <a:endParaRPr lang="en-GB" sz="1700"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Wingdings" panose="05000000000000000000" pitchFamily="2" charset="2"/>
              <a:buChar char="§"/>
            </a:pPr>
            <a:r>
              <a:rPr lang="en-GB" sz="1700" dirty="0">
                <a:latin typeface="Verdana" panose="020B0604030504040204" pitchFamily="34" charset="0"/>
                <a:ea typeface="Verdana" panose="020B0604030504040204" pitchFamily="34" charset="0"/>
                <a:cs typeface="Verdana" panose="020B0604030504040204" pitchFamily="34" charset="0"/>
              </a:rPr>
              <a:t>Establish who will be present at the visit from both sides to help ensure a balanced </a:t>
            </a:r>
            <a:r>
              <a:rPr lang="en-GB" sz="1700" dirty="0" smtClean="0">
                <a:latin typeface="Verdana" panose="020B0604030504040204" pitchFamily="34" charset="0"/>
                <a:ea typeface="Verdana" panose="020B0604030504040204" pitchFamily="34" charset="0"/>
                <a:cs typeface="Verdana" panose="020B0604030504040204" pitchFamily="34" charset="0"/>
              </a:rPr>
              <a:t>conversation</a:t>
            </a:r>
            <a:endParaRPr lang="en-GB" sz="1700"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Wingdings" panose="05000000000000000000" pitchFamily="2" charset="2"/>
              <a:buChar char="§"/>
            </a:pPr>
            <a:r>
              <a:rPr lang="en-GB" sz="1700" dirty="0">
                <a:latin typeface="Verdana" panose="020B0604030504040204" pitchFamily="34" charset="0"/>
                <a:ea typeface="Verdana" panose="020B0604030504040204" pitchFamily="34" charset="0"/>
                <a:cs typeface="Verdana" panose="020B0604030504040204" pitchFamily="34" charset="0"/>
              </a:rPr>
              <a:t>Spend time creating a shared understanding of the supplier context upfront including the general business environment, competition and what is it is like working with your </a:t>
            </a:r>
            <a:r>
              <a:rPr lang="en-GB" sz="1700" dirty="0" smtClean="0">
                <a:latin typeface="Verdana" panose="020B0604030504040204" pitchFamily="34" charset="0"/>
                <a:ea typeface="Verdana" panose="020B0604030504040204" pitchFamily="34" charset="0"/>
                <a:cs typeface="Verdana" panose="020B0604030504040204" pitchFamily="34" charset="0"/>
              </a:rPr>
              <a:t>company </a:t>
            </a:r>
            <a:endParaRPr lang="en-GB" sz="1700"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Wingdings" panose="05000000000000000000" pitchFamily="2" charset="2"/>
              <a:buChar char="§"/>
            </a:pPr>
            <a:r>
              <a:rPr lang="en-GB" sz="1700" dirty="0">
                <a:latin typeface="Verdana" panose="020B0604030504040204" pitchFamily="34" charset="0"/>
                <a:ea typeface="Verdana" panose="020B0604030504040204" pitchFamily="34" charset="0"/>
                <a:cs typeface="Verdana" panose="020B0604030504040204" pitchFamily="34" charset="0"/>
              </a:rPr>
              <a:t>If possible, spend time building the relationship with key people – ideally prior to the actual </a:t>
            </a:r>
            <a:r>
              <a:rPr lang="en-GB" sz="1700" dirty="0" smtClean="0">
                <a:latin typeface="Verdana" panose="020B0604030504040204" pitchFamily="34" charset="0"/>
                <a:ea typeface="Verdana" panose="020B0604030504040204" pitchFamily="34" charset="0"/>
                <a:cs typeface="Verdana" panose="020B0604030504040204" pitchFamily="34" charset="0"/>
              </a:rPr>
              <a:t>visit</a:t>
            </a:r>
            <a:endParaRPr lang="en-GB" sz="1700" dirty="0">
              <a:latin typeface="Verdana" panose="020B0604030504040204" pitchFamily="34" charset="0"/>
              <a:ea typeface="Verdana" panose="020B0604030504040204" pitchFamily="34" charset="0"/>
              <a:cs typeface="Verdana" panose="020B0604030504040204" pitchFamily="34" charset="0"/>
            </a:endParaRPr>
          </a:p>
          <a:p>
            <a:endParaRPr lang="en-GB" sz="1800" dirty="0"/>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26</a:t>
            </a:fld>
            <a:endParaRPr lang="en-US"/>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da-DK" b="1" dirty="0" smtClean="0">
                <a:latin typeface="Verdana" panose="020B0604030504040204" pitchFamily="34" charset="0"/>
                <a:ea typeface="Verdana" panose="020B0604030504040204" pitchFamily="34" charset="0"/>
                <a:cs typeface="Verdana" panose="020B0604030504040204" pitchFamily="34" charset="0"/>
              </a:rPr>
              <a:t>PRINCIPLES </a:t>
            </a:r>
            <a:r>
              <a:rPr lang="da-DK" b="1" dirty="0">
                <a:latin typeface="Verdana" panose="020B0604030504040204" pitchFamily="34" charset="0"/>
                <a:ea typeface="Verdana" panose="020B0604030504040204" pitchFamily="34" charset="0"/>
                <a:cs typeface="Verdana" panose="020B0604030504040204" pitchFamily="34" charset="0"/>
              </a:rPr>
              <a:t>OF ENGAGEMENT AND DIALOGUE</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26371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6237514" y="1757328"/>
            <a:ext cx="5094515" cy="4074816"/>
          </a:xfrm>
        </p:spPr>
        <p:txBody>
          <a:bodyPr/>
          <a:lstStyle/>
          <a:p>
            <a:pPr marL="285750" indent="-285750">
              <a:lnSpc>
                <a:spcPct val="107000"/>
              </a:lnSpc>
              <a:buFont typeface="Wingdings" panose="05000000000000000000" pitchFamily="2" charset="2"/>
              <a:buChar char="§"/>
            </a:pPr>
            <a:r>
              <a:rPr lang="en-GB" sz="1800" dirty="0">
                <a:latin typeface="Verdana" panose="020B0604030504040204" pitchFamily="34" charset="0"/>
                <a:ea typeface="Verdana" panose="020B0604030504040204" pitchFamily="34" charset="0"/>
                <a:cs typeface="Verdana" panose="020B0604030504040204" pitchFamily="34" charset="0"/>
              </a:rPr>
              <a:t>Conversations for </a:t>
            </a:r>
            <a:r>
              <a:rPr lang="en-GB"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action</a:t>
            </a:r>
            <a:r>
              <a:rPr lang="en-GB" sz="1800" dirty="0">
                <a:latin typeface="Verdana" panose="020B0604030504040204" pitchFamily="34" charset="0"/>
                <a:ea typeface="Verdana" panose="020B0604030504040204" pitchFamily="34" charset="0"/>
                <a:cs typeface="Verdana" panose="020B0604030504040204" pitchFamily="34" charset="0"/>
              </a:rPr>
              <a:t> are typically most successful when they follow conversations where both people / organisations have explored the</a:t>
            </a:r>
            <a:r>
              <a:rPr lang="en-GB" sz="1800" b="1" dirty="0">
                <a:solidFill>
                  <a:srgbClr val="79B739"/>
                </a:solidFill>
                <a:latin typeface="Verdana" panose="020B0604030504040204" pitchFamily="34" charset="0"/>
                <a:ea typeface="Verdana" panose="020B0604030504040204" pitchFamily="34" charset="0"/>
                <a:cs typeface="Verdana" panose="020B0604030504040204" pitchFamily="34" charset="0"/>
              </a:rPr>
              <a:t> </a:t>
            </a:r>
            <a:r>
              <a:rPr lang="en-GB"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possibilities </a:t>
            </a:r>
            <a:r>
              <a:rPr lang="en-GB" sz="1800" dirty="0">
                <a:latin typeface="Verdana" panose="020B0604030504040204" pitchFamily="34" charset="0"/>
                <a:ea typeface="Verdana" panose="020B0604030504040204" pitchFamily="34" charset="0"/>
                <a:cs typeface="Verdana" panose="020B0604030504040204" pitchFamily="34" charset="0"/>
              </a:rPr>
              <a:t>together, and... </a:t>
            </a:r>
          </a:p>
          <a:p>
            <a:pPr>
              <a:lnSpc>
                <a:spcPct val="107000"/>
              </a:lnSpc>
            </a:pPr>
            <a:endParaRPr lang="en-GB" sz="1800" dirty="0">
              <a:latin typeface="Verdana" panose="020B0604030504040204" pitchFamily="34" charset="0"/>
              <a:ea typeface="Verdana" panose="020B0604030504040204" pitchFamily="34" charset="0"/>
              <a:cs typeface="Verdana" panose="020B0604030504040204" pitchFamily="34" charset="0"/>
            </a:endParaRPr>
          </a:p>
          <a:p>
            <a:pPr marL="257175" indent="-257175">
              <a:lnSpc>
                <a:spcPct val="107000"/>
              </a:lnSpc>
              <a:buFont typeface="Symbol" pitchFamily="2" charset="2"/>
              <a:buChar char=""/>
            </a:pPr>
            <a:endParaRPr lang="en-GB" sz="1800"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7000"/>
              </a:lnSpc>
              <a:buFont typeface="Wingdings" panose="05000000000000000000" pitchFamily="2" charset="2"/>
              <a:buChar char="§"/>
            </a:pPr>
            <a:r>
              <a:rPr lang="en-GB" sz="1800" dirty="0">
                <a:latin typeface="Verdana" panose="020B0604030504040204" pitchFamily="34" charset="0"/>
                <a:ea typeface="Verdana" panose="020B0604030504040204" pitchFamily="34" charset="0"/>
                <a:cs typeface="Verdana" panose="020B0604030504040204" pitchFamily="34" charset="0"/>
              </a:rPr>
              <a:t>Conversations for </a:t>
            </a:r>
            <a:r>
              <a:rPr lang="en-GB" sz="18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possibilities </a:t>
            </a:r>
            <a:r>
              <a:rPr lang="en-GB" sz="1800" dirty="0" smtClean="0">
                <a:latin typeface="Verdana" panose="020B0604030504040204" pitchFamily="34" charset="0"/>
                <a:ea typeface="Verdana" panose="020B0604030504040204" pitchFamily="34" charset="0"/>
                <a:cs typeface="Verdana" panose="020B0604030504040204" pitchFamily="34" charset="0"/>
              </a:rPr>
              <a:t>are </a:t>
            </a:r>
            <a:r>
              <a:rPr lang="en-GB" sz="1800" dirty="0">
                <a:latin typeface="Verdana" panose="020B0604030504040204" pitchFamily="34" charset="0"/>
                <a:ea typeface="Verdana" panose="020B0604030504040204" pitchFamily="34" charset="0"/>
                <a:cs typeface="Verdana" panose="020B0604030504040204" pitchFamily="34" charset="0"/>
              </a:rPr>
              <a:t>generally most successful when they follow conversations where the people involved have taken the time to establish a </a:t>
            </a:r>
            <a:r>
              <a:rPr lang="en-GB"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relationship</a:t>
            </a:r>
            <a:r>
              <a:rPr lang="en-GB" sz="1800" dirty="0">
                <a:latin typeface="Verdana" panose="020B0604030504040204" pitchFamily="34" charset="0"/>
                <a:ea typeface="Verdana" panose="020B0604030504040204" pitchFamily="34" charset="0"/>
                <a:cs typeface="Verdana" panose="020B0604030504040204" pitchFamily="34" charset="0"/>
              </a:rPr>
              <a:t>.</a:t>
            </a:r>
          </a:p>
          <a:p>
            <a:pPr marL="257175" indent="-257175">
              <a:lnSpc>
                <a:spcPct val="107000"/>
              </a:lnSpc>
              <a:buFont typeface="Symbol" pitchFamily="2" charset="2"/>
              <a:buChar char=""/>
            </a:pPr>
            <a:endParaRPr lang="en-GB" sz="18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27</a:t>
            </a:fld>
            <a:endParaRPr lang="en-US"/>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da-DK" sz="2800" b="1" dirty="0" smtClean="0">
                <a:latin typeface="Verdana" panose="020B0604030504040204" pitchFamily="34" charset="0"/>
                <a:ea typeface="Verdana" panose="020B0604030504040204" pitchFamily="34" charset="0"/>
                <a:cs typeface="Verdana" panose="020B0604030504040204" pitchFamily="34" charset="0"/>
              </a:rPr>
              <a:t>WHY </a:t>
            </a:r>
            <a:r>
              <a:rPr lang="da-DK" sz="2800" b="1" dirty="0">
                <a:latin typeface="Verdana" panose="020B0604030504040204" pitchFamily="34" charset="0"/>
                <a:ea typeface="Verdana" panose="020B0604030504040204" pitchFamily="34" charset="0"/>
                <a:cs typeface="Verdana" panose="020B0604030504040204" pitchFamily="34" charset="0"/>
              </a:rPr>
              <a:t>ARE ENGAGEMENT AND </a:t>
            </a:r>
            <a:r>
              <a:rPr lang="da-DK" sz="2800" b="1" dirty="0" smtClean="0">
                <a:latin typeface="Verdana" panose="020B0604030504040204" pitchFamily="34" charset="0"/>
                <a:ea typeface="Verdana" panose="020B0604030504040204" pitchFamily="34" charset="0"/>
                <a:cs typeface="Verdana" panose="020B0604030504040204" pitchFamily="34" charset="0"/>
              </a:rPr>
              <a:t>DIALOGUE IMPORTANT</a:t>
            </a:r>
            <a:r>
              <a:rPr lang="da-DK" sz="2800" b="1" dirty="0">
                <a:latin typeface="Verdana" panose="020B0604030504040204" pitchFamily="34" charset="0"/>
                <a:ea typeface="Verdana" panose="020B0604030504040204" pitchFamily="34" charset="0"/>
                <a:cs typeface="Verdana" panose="020B0604030504040204" pitchFamily="34" charset="0"/>
              </a:rPr>
              <a:t>?</a:t>
            </a:r>
            <a:endParaRPr lang="en-GB" sz="2800" b="1" dirty="0">
              <a:latin typeface="Verdana" panose="020B0604030504040204" pitchFamily="34" charset="0"/>
              <a:ea typeface="Verdana" panose="020B0604030504040204" pitchFamily="34" charset="0"/>
              <a:cs typeface="Verdana" panose="020B0604030504040204" pitchFamily="34" charset="0"/>
            </a:endParaRPr>
          </a:p>
        </p:txBody>
      </p:sp>
      <p:grpSp>
        <p:nvGrpSpPr>
          <p:cNvPr id="5" name="Group 4">
            <a:extLst>
              <a:ext uri="{FF2B5EF4-FFF2-40B4-BE49-F238E27FC236}">
                <a16:creationId xmlns="" xmlns:a16="http://schemas.microsoft.com/office/drawing/2014/main" id="{BB00D321-5327-0643-900B-7B86A2852A65}"/>
              </a:ext>
            </a:extLst>
          </p:cNvPr>
          <p:cNvGrpSpPr>
            <a:grpSpLocks noChangeAspect="1"/>
          </p:cNvGrpSpPr>
          <p:nvPr/>
        </p:nvGrpSpPr>
        <p:grpSpPr bwMode="auto">
          <a:xfrm>
            <a:off x="1633921" y="2251307"/>
            <a:ext cx="3143325" cy="3049385"/>
            <a:chOff x="0" y="0"/>
            <a:chExt cx="47901" cy="46466"/>
          </a:xfrm>
        </p:grpSpPr>
        <p:grpSp>
          <p:nvGrpSpPr>
            <p:cNvPr id="6" name="Group 5">
              <a:extLst>
                <a:ext uri="{FF2B5EF4-FFF2-40B4-BE49-F238E27FC236}">
                  <a16:creationId xmlns="" xmlns:a16="http://schemas.microsoft.com/office/drawing/2014/main" id="{9589DFA8-4DE3-5541-8FEA-F30D1DE31719}"/>
                </a:ext>
              </a:extLst>
            </p:cNvPr>
            <p:cNvGrpSpPr>
              <a:grpSpLocks noChangeAspect="1"/>
            </p:cNvGrpSpPr>
            <p:nvPr/>
          </p:nvGrpSpPr>
          <p:grpSpPr bwMode="auto">
            <a:xfrm>
              <a:off x="0" y="0"/>
              <a:ext cx="47901" cy="46466"/>
              <a:chOff x="0" y="0"/>
              <a:chExt cx="32381" cy="31458"/>
            </a:xfrm>
          </p:grpSpPr>
          <p:sp>
            <p:nvSpPr>
              <p:cNvPr id="11" name="Circle: Hollow 7">
                <a:extLst>
                  <a:ext uri="{FF2B5EF4-FFF2-40B4-BE49-F238E27FC236}">
                    <a16:creationId xmlns="" xmlns:a16="http://schemas.microsoft.com/office/drawing/2014/main" id="{26A5ACF8-86D2-7346-8CFA-8133DAF1679D}"/>
                  </a:ext>
                </a:extLst>
              </p:cNvPr>
              <p:cNvSpPr>
                <a:spLocks noChangeAspect="1" noEditPoints="1" noChangeArrowheads="1" noChangeShapeType="1" noTextEdit="1"/>
              </p:cNvSpPr>
              <p:nvPr/>
            </p:nvSpPr>
            <p:spPr bwMode="auto">
              <a:xfrm>
                <a:off x="0" y="0"/>
                <a:ext cx="32381" cy="31458"/>
              </a:xfrm>
              <a:prstGeom prst="donut">
                <a:avLst>
                  <a:gd name="adj" fmla="val 24638"/>
                </a:avLst>
              </a:prstGeom>
              <a:noFill/>
              <a:ln w="25400">
                <a:solidFill>
                  <a:schemeClr val="accent1">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endParaRPr lang="en-US" sz="1500"/>
              </a:p>
            </p:txBody>
          </p:sp>
          <p:sp>
            <p:nvSpPr>
              <p:cNvPr id="12" name="Flowchart: Connector 8">
                <a:extLst>
                  <a:ext uri="{FF2B5EF4-FFF2-40B4-BE49-F238E27FC236}">
                    <a16:creationId xmlns="" xmlns:a16="http://schemas.microsoft.com/office/drawing/2014/main" id="{07E76223-4BCB-DE43-841D-9934356D35AA}"/>
                  </a:ext>
                </a:extLst>
              </p:cNvPr>
              <p:cNvSpPr>
                <a:spLocks noChangeAspect="1" noEditPoints="1" noChangeArrowheads="1" noChangeShapeType="1" noTextEdit="1"/>
              </p:cNvSpPr>
              <p:nvPr/>
            </p:nvSpPr>
            <p:spPr bwMode="auto">
              <a:xfrm>
                <a:off x="13904" y="13443"/>
                <a:ext cx="4572" cy="4572"/>
              </a:xfrm>
              <a:prstGeom prst="flowChartConnector">
                <a:avLst/>
              </a:prstGeom>
              <a:noFill/>
              <a:ln w="25400">
                <a:solidFill>
                  <a:schemeClr val="accent1">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endParaRPr lang="en-US" sz="1500"/>
              </a:p>
            </p:txBody>
          </p:sp>
        </p:grpSp>
        <p:sp>
          <p:nvSpPr>
            <p:cNvPr id="7" name="TextBox 11">
              <a:extLst>
                <a:ext uri="{FF2B5EF4-FFF2-40B4-BE49-F238E27FC236}">
                  <a16:creationId xmlns="" xmlns:a16="http://schemas.microsoft.com/office/drawing/2014/main" id="{04B9FB45-C737-6B46-ADAE-C3DCBD447222}"/>
                </a:ext>
              </a:extLst>
            </p:cNvPr>
            <p:cNvSpPr txBox="1">
              <a:spLocks noChangeAspect="1" noEditPoints="1" noChangeArrowheads="1" noChangeShapeType="1" noTextEdit="1"/>
            </p:cNvSpPr>
            <p:nvPr/>
          </p:nvSpPr>
          <p:spPr bwMode="auto">
            <a:xfrm>
              <a:off x="19104" y="20621"/>
              <a:ext cx="11274" cy="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r>
                <a:rPr lang="de-DE" sz="1600" b="1">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Action</a:t>
              </a:r>
              <a:endParaRPr lang="en-GB" sz="1600">
                <a:solidFill>
                  <a:schemeClr val="accent1">
                    <a:lumMod val="75000"/>
                  </a:schemeClr>
                </a:solidFill>
                <a:latin typeface="Times New Roman" panose="02020603050405020304" pitchFamily="18" charset="0"/>
                <a:ea typeface="Times New Roman" panose="02020603050405020304" pitchFamily="18" charset="0"/>
              </a:endParaRPr>
            </a:p>
          </p:txBody>
        </p:sp>
        <p:sp>
          <p:nvSpPr>
            <p:cNvPr id="8" name="TextBox 12">
              <a:extLst>
                <a:ext uri="{FF2B5EF4-FFF2-40B4-BE49-F238E27FC236}">
                  <a16:creationId xmlns="" xmlns:a16="http://schemas.microsoft.com/office/drawing/2014/main" id="{B4A71494-E00D-E74C-B27F-BAB2BBFB1EF0}"/>
                </a:ext>
              </a:extLst>
            </p:cNvPr>
            <p:cNvSpPr txBox="1">
              <a:spLocks noChangeAspect="1" noEditPoints="1" noChangeArrowheads="1" noChangeShapeType="1" noTextEdit="1"/>
            </p:cNvSpPr>
            <p:nvPr/>
          </p:nvSpPr>
          <p:spPr bwMode="auto">
            <a:xfrm>
              <a:off x="16593" y="14825"/>
              <a:ext cx="16033" cy="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r>
                <a:rPr lang="de-DE" sz="1600" b="1">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Possibility</a:t>
              </a:r>
              <a:endParaRPr lang="en-GB" sz="1600">
                <a:solidFill>
                  <a:schemeClr val="accent1">
                    <a:lumMod val="75000"/>
                  </a:schemeClr>
                </a:solidFill>
                <a:latin typeface="Times New Roman" panose="02020603050405020304" pitchFamily="18" charset="0"/>
                <a:ea typeface="Times New Roman" panose="02020603050405020304" pitchFamily="18" charset="0"/>
              </a:endParaRPr>
            </a:p>
          </p:txBody>
        </p:sp>
        <p:sp>
          <p:nvSpPr>
            <p:cNvPr id="10" name="TextBox 13">
              <a:extLst>
                <a:ext uri="{FF2B5EF4-FFF2-40B4-BE49-F238E27FC236}">
                  <a16:creationId xmlns="" xmlns:a16="http://schemas.microsoft.com/office/drawing/2014/main" id="{6E325CA7-01FC-2B4E-9EC5-868997B2BFC8}"/>
                </a:ext>
              </a:extLst>
            </p:cNvPr>
            <p:cNvSpPr txBox="1">
              <a:spLocks noChangeAspect="1" noEditPoints="1" noChangeArrowheads="1" noChangeShapeType="1" noTextEdit="1"/>
            </p:cNvSpPr>
            <p:nvPr/>
          </p:nvSpPr>
          <p:spPr bwMode="auto">
            <a:xfrm>
              <a:off x="15092" y="3879"/>
              <a:ext cx="18680" cy="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r>
                <a:rPr lang="de-DE" sz="1600" b="1">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Relationship</a:t>
              </a:r>
              <a:endParaRPr lang="en-GB" sz="1600">
                <a:solidFill>
                  <a:schemeClr val="accent1">
                    <a:lumMod val="75000"/>
                  </a:schemeClr>
                </a:solidFill>
                <a:latin typeface="Times New Roman" panose="02020603050405020304" pitchFamily="18" charset="0"/>
                <a:ea typeface="Times New Roman" panose="02020603050405020304" pitchFamily="18" charset="0"/>
              </a:endParaRPr>
            </a:p>
          </p:txBody>
        </p:sp>
      </p:grpSp>
      <p:sp>
        <p:nvSpPr>
          <p:cNvPr id="13" name="Rectangle 12">
            <a:extLst>
              <a:ext uri="{FF2B5EF4-FFF2-40B4-BE49-F238E27FC236}">
                <a16:creationId xmlns="" xmlns:a16="http://schemas.microsoft.com/office/drawing/2014/main" id="{75E74867-F6D2-CB4E-BAB8-15A2B23242C7}"/>
              </a:ext>
            </a:extLst>
          </p:cNvPr>
          <p:cNvSpPr/>
          <p:nvPr/>
        </p:nvSpPr>
        <p:spPr>
          <a:xfrm>
            <a:off x="340445" y="6102680"/>
            <a:ext cx="6655382" cy="251672"/>
          </a:xfrm>
          <a:prstGeom prst="rect">
            <a:avLst/>
          </a:prstGeom>
        </p:spPr>
        <p:txBody>
          <a:bodyPr wrap="square">
            <a:spAutoFit/>
          </a:bodyPr>
          <a:lstStyle/>
          <a:p>
            <a:pPr>
              <a:lnSpc>
                <a:spcPct val="115000"/>
              </a:lnSpc>
              <a:spcAft>
                <a:spcPts val="750"/>
              </a:spcAft>
            </a:pPr>
            <a:r>
              <a:rPr lang="en-US" sz="1000" dirty="0">
                <a:solidFill>
                  <a:srgbClr val="000000"/>
                </a:solidFill>
                <a:latin typeface="Verdana" panose="020B0604030504040204" pitchFamily="34" charset="0"/>
                <a:ea typeface="Verdana" panose="020B0604030504040204" pitchFamily="34" charset="0"/>
                <a:cs typeface="Verdana" panose="020B0604030504040204" pitchFamily="34" charset="0"/>
              </a:rPr>
              <a:t>(After Searle &amp; Austin, &amp; with thanks to </a:t>
            </a:r>
            <a:r>
              <a:rPr lang="en-US"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Thirdspace</a:t>
            </a:r>
            <a:r>
              <a:rPr lang="en-US" sz="1000" dirty="0">
                <a:solidFill>
                  <a:srgbClr val="000000"/>
                </a:solidFill>
                <a:latin typeface="Verdana" panose="020B0604030504040204" pitchFamily="34" charset="0"/>
                <a:ea typeface="Verdana" panose="020B0604030504040204" pitchFamily="34" charset="0"/>
                <a:cs typeface="Verdana" panose="020B0604030504040204" pitchFamily="34" charset="0"/>
              </a:rPr>
              <a:t> Coaching ©)</a:t>
            </a:r>
            <a:endParaRPr lang="en-GB" sz="1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51345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28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xmlns=""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smtClean="0">
              <a:solidFill>
                <a:prstClr val="white"/>
              </a:solidFill>
              <a:latin typeface="+mj-lt"/>
            </a:endParaRPr>
          </a:p>
          <a:p>
            <a:endParaRPr lang="en-GB" sz="3600" dirty="0">
              <a:solidFill>
                <a:prstClr val="white"/>
              </a:solidFill>
              <a:latin typeface="+mj-lt"/>
            </a:endParaRPr>
          </a:p>
          <a:p>
            <a:r>
              <a:rPr lang="en-GB" sz="36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EXERCISE 4</a:t>
            </a:r>
          </a:p>
          <a:p>
            <a:pPr lvl="0"/>
            <a:r>
              <a:rPr lang="en-GB" sz="3200" dirty="0">
                <a:solidFill>
                  <a:prstClr val="white"/>
                </a:solidFill>
                <a:latin typeface="Verdana" panose="020B0604030504040204" pitchFamily="34" charset="0"/>
                <a:ea typeface="Verdana" panose="020B0604030504040204" pitchFamily="34" charset="0"/>
                <a:cs typeface="Verdana" panose="020B0604030504040204" pitchFamily="34" charset="0"/>
              </a:rPr>
              <a:t>PEER COACHING: RESOLVING DILEMMAS AROUND DECENT WORK</a:t>
            </a:r>
          </a:p>
        </p:txBody>
      </p:sp>
    </p:spTree>
    <p:extLst>
      <p:ext uri="{BB962C8B-B14F-4D97-AF65-F5344CB8AC3E}">
        <p14:creationId xmlns:p14="http://schemas.microsoft.com/office/powerpoint/2010/main" val="38148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29</a:t>
            </a:fld>
            <a:endParaRPr lang="en-US"/>
          </a:p>
        </p:txBody>
      </p:sp>
      <p:sp>
        <p:nvSpPr>
          <p:cNvPr id="4" name="Title 3">
            <a:extLst>
              <a:ext uri="{FF2B5EF4-FFF2-40B4-BE49-F238E27FC236}">
                <a16:creationId xmlns="" xmlns:a16="http://schemas.microsoft.com/office/drawing/2014/main" id="{2C02A31C-DACA-4AF5-A8BA-FBE2909E7B86}"/>
              </a:ext>
            </a:extLst>
          </p:cNvPr>
          <p:cNvSpPr>
            <a:spLocks noGrp="1"/>
          </p:cNvSpPr>
          <p:nvPr>
            <p:ph type="ctrTitle"/>
          </p:nvPr>
        </p:nvSpPr>
        <p:spPr>
          <a:xfrm>
            <a:off x="5909470" y="691754"/>
            <a:ext cx="5902574" cy="844945"/>
          </a:xfrm>
        </p:spPr>
        <p:txBody>
          <a:bodyPr/>
          <a:lstStyle/>
          <a:p>
            <a:r>
              <a:rPr lang="da-DK" sz="2600" b="1" dirty="0">
                <a:latin typeface="Verdana" panose="020B0604030504040204" pitchFamily="34" charset="0"/>
                <a:ea typeface="Verdana" panose="020B0604030504040204" pitchFamily="34" charset="0"/>
                <a:cs typeface="Verdana" panose="020B0604030504040204" pitchFamily="34" charset="0"/>
              </a:rPr>
              <a:t>PEER COACHING: RESOLVING DILEMMAS AROUND DECENT WORK </a:t>
            </a:r>
            <a:r>
              <a:rPr lang="en-AU" sz="2600" b="1" dirty="0">
                <a:latin typeface="Verdana" panose="020B0604030504040204" pitchFamily="34" charset="0"/>
                <a:ea typeface="Verdana" panose="020B0604030504040204" pitchFamily="34" charset="0"/>
                <a:cs typeface="Verdana" panose="020B0604030504040204" pitchFamily="34" charset="0"/>
              </a:rPr>
              <a:t>|</a:t>
            </a:r>
            <a:r>
              <a:rPr lang="da-DK" sz="2600" b="1" dirty="0">
                <a:latin typeface="Verdana" panose="020B0604030504040204" pitchFamily="34" charset="0"/>
                <a:ea typeface="Verdana" panose="020B0604030504040204" pitchFamily="34" charset="0"/>
                <a:cs typeface="Verdana" panose="020B0604030504040204" pitchFamily="34" charset="0"/>
              </a:rPr>
              <a:t> </a:t>
            </a:r>
            <a:r>
              <a:rPr lang="da-DK" sz="2600" b="1" dirty="0">
                <a:solidFill>
                  <a:srgbClr val="FF0000"/>
                </a:solidFill>
                <a:latin typeface="Verdana" panose="020B0604030504040204" pitchFamily="34" charset="0"/>
                <a:ea typeface="Verdana" panose="020B0604030504040204" pitchFamily="34" charset="0"/>
                <a:cs typeface="Verdana" panose="020B0604030504040204" pitchFamily="34" charset="0"/>
              </a:rPr>
              <a:t>Facilitator Guidance </a:t>
            </a:r>
            <a:endParaRPr lang="en-GB" sz="26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 xmlns:a16="http://schemas.microsoft.com/office/drawing/2014/main" id="{297AC081-21FE-4966-AC60-18194F2084C1}"/>
              </a:ext>
            </a:extLst>
          </p:cNvPr>
          <p:cNvSpPr>
            <a:spLocks noGrp="1"/>
          </p:cNvSpPr>
          <p:nvPr>
            <p:ph type="subTitle" idx="1"/>
          </p:nvPr>
        </p:nvSpPr>
        <p:spPr>
          <a:xfrm>
            <a:off x="5909470" y="2093495"/>
            <a:ext cx="5559006" cy="4198448"/>
          </a:xfrm>
        </p:spPr>
        <p:txBody>
          <a:bodyPr/>
          <a:lstStyle/>
          <a:p>
            <a:r>
              <a:rPr lang="en-GB" sz="1400" b="1" dirty="0">
                <a:latin typeface="Verdana" panose="020B0604030504040204" pitchFamily="34" charset="0"/>
                <a:ea typeface="Verdana" panose="020B0604030504040204" pitchFamily="34" charset="0"/>
                <a:cs typeface="Verdana" panose="020B0604030504040204" pitchFamily="34" charset="0"/>
              </a:rPr>
              <a:t>Aim of the exercise: </a:t>
            </a:r>
          </a:p>
          <a:p>
            <a:r>
              <a:rPr lang="en-GB" sz="1400" dirty="0">
                <a:latin typeface="Verdana" panose="020B0604030504040204" pitchFamily="34" charset="0"/>
                <a:ea typeface="Verdana" panose="020B0604030504040204" pitchFamily="34" charset="0"/>
                <a:cs typeface="Verdana" panose="020B0604030504040204" pitchFamily="34" charset="0"/>
              </a:rPr>
              <a:t>To support a procurement professional to work through a challenge related to decent work in the supply </a:t>
            </a:r>
            <a:r>
              <a:rPr lang="en-GB" sz="1400" dirty="0" smtClean="0">
                <a:latin typeface="Verdana" panose="020B0604030504040204" pitchFamily="34" charset="0"/>
                <a:ea typeface="Verdana" panose="020B0604030504040204" pitchFamily="34" charset="0"/>
                <a:cs typeface="Verdana" panose="020B0604030504040204" pitchFamily="34" charset="0"/>
              </a:rPr>
              <a:t>chain </a:t>
            </a:r>
            <a:r>
              <a:rPr lang="en-GB" sz="1400" dirty="0">
                <a:latin typeface="Verdana" panose="020B0604030504040204" pitchFamily="34" charset="0"/>
                <a:ea typeface="Verdana" panose="020B0604030504040204" pitchFamily="34" charset="0"/>
                <a:cs typeface="Verdana" panose="020B0604030504040204" pitchFamily="34" charset="0"/>
              </a:rPr>
              <a:t>by using peer </a:t>
            </a:r>
            <a:r>
              <a:rPr lang="en-GB" sz="1400" dirty="0" smtClean="0">
                <a:latin typeface="Verdana" panose="020B0604030504040204" pitchFamily="34" charset="0"/>
                <a:ea typeface="Verdana" panose="020B0604030504040204" pitchFamily="34" charset="0"/>
                <a:cs typeface="Verdana" panose="020B0604030504040204" pitchFamily="34" charset="0"/>
              </a:rPr>
              <a:t>coaching.</a:t>
            </a:r>
            <a:r>
              <a:rPr lang="en-GB" sz="1400" dirty="0">
                <a:solidFill>
                  <a:srgbClr val="000000"/>
                </a:solidFill>
                <a:latin typeface="Verdana" panose="020B0604030504040204" pitchFamily="34" charset="0"/>
                <a:ea typeface="Verdana" panose="020B0604030504040204" pitchFamily="34" charset="0"/>
                <a:cs typeface="Verdana" panose="020B0604030504040204" pitchFamily="34" charset="0"/>
              </a:rPr>
              <a:t/>
            </a:r>
            <a:br>
              <a:rPr lang="en-GB" sz="14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en-GB" sz="1400" b="1" dirty="0">
                <a:solidFill>
                  <a:srgbClr val="000000"/>
                </a:solidFill>
                <a:latin typeface="Verdana" panose="020B0604030504040204" pitchFamily="34" charset="0"/>
                <a:ea typeface="Verdana" panose="020B0604030504040204" pitchFamily="34" charset="0"/>
                <a:cs typeface="Verdana" panose="020B0604030504040204" pitchFamily="34" charset="0"/>
              </a:rPr>
              <a:t/>
            </a:r>
            <a:br>
              <a:rPr lang="en-GB" sz="1400" b="1"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en-GB" sz="1400" b="1" dirty="0">
                <a:latin typeface="Verdana" panose="020B0604030504040204" pitchFamily="34" charset="0"/>
                <a:ea typeface="Verdana" panose="020B0604030504040204" pitchFamily="34" charset="0"/>
                <a:cs typeface="Verdana" panose="020B0604030504040204" pitchFamily="34" charset="0"/>
              </a:rPr>
              <a:t>Preparation:</a:t>
            </a:r>
          </a:p>
          <a:p>
            <a:r>
              <a:rPr lang="en-GB" sz="1400" dirty="0">
                <a:latin typeface="Verdana" panose="020B0604030504040204" pitchFamily="34" charset="0"/>
                <a:ea typeface="Verdana" panose="020B0604030504040204" pitchFamily="34" charset="0"/>
                <a:cs typeface="Verdana" panose="020B0604030504040204" pitchFamily="34" charset="0"/>
              </a:rPr>
              <a:t>Create groups of 4-5 people and define roles for this exercise</a:t>
            </a:r>
            <a:r>
              <a:rPr lang="en-US" sz="1400" dirty="0">
                <a:latin typeface="Verdana" panose="020B0604030504040204" pitchFamily="34" charset="0"/>
                <a:ea typeface="Verdana" panose="020B0604030504040204" pitchFamily="34" charset="0"/>
                <a:cs typeface="Verdana" panose="020B0604030504040204" pitchFamily="34" charset="0"/>
              </a:rPr>
              <a:t>:</a:t>
            </a:r>
            <a:endParaRPr lang="de-DE" sz="1400" dirty="0">
              <a:latin typeface="Verdana" panose="020B0604030504040204" pitchFamily="34" charset="0"/>
              <a:ea typeface="Verdana" panose="020B0604030504040204" pitchFamily="34" charset="0"/>
              <a:cs typeface="Verdana" panose="020B0604030504040204" pitchFamily="34" charset="0"/>
            </a:endParaRPr>
          </a:p>
          <a:p>
            <a:pPr marL="285750" lvl="1" indent="-285750" algn="l">
              <a:lnSpc>
                <a:spcPct val="90000"/>
              </a:lnSpc>
              <a:spcBef>
                <a:spcPts val="600"/>
              </a:spcBef>
              <a:buFont typeface="Wingdings" panose="05000000000000000000" pitchFamily="2" charset="2"/>
              <a:buChar char="§"/>
            </a:pPr>
            <a:r>
              <a:rPr lang="en-GB" dirty="0">
                <a:solidFill>
                  <a:srgbClr val="1E3250"/>
                </a:solidFill>
                <a:latin typeface="Verdana" panose="020B0604030504040204" pitchFamily="34" charset="0"/>
                <a:ea typeface="Verdana" panose="020B0604030504040204" pitchFamily="34" charset="0"/>
                <a:cs typeface="Verdana" panose="020B0604030504040204" pitchFamily="34" charset="0"/>
              </a:rPr>
              <a:t>1 case presenter who has the opportunity to receive peer coaching</a:t>
            </a:r>
            <a:endParaRPr lang="de-DE" dirty="0">
              <a:solidFill>
                <a:srgbClr val="1E3250"/>
              </a:solidFill>
              <a:latin typeface="Verdana" panose="020B0604030504040204" pitchFamily="34" charset="0"/>
              <a:ea typeface="Verdana" panose="020B0604030504040204" pitchFamily="34" charset="0"/>
              <a:cs typeface="Verdana" panose="020B0604030504040204" pitchFamily="34" charset="0"/>
            </a:endParaRPr>
          </a:p>
          <a:p>
            <a:pPr marL="285750" lvl="1" indent="-285750" algn="l">
              <a:lnSpc>
                <a:spcPct val="90000"/>
              </a:lnSpc>
              <a:spcBef>
                <a:spcPts val="600"/>
              </a:spcBef>
              <a:buFont typeface="Wingdings" panose="05000000000000000000" pitchFamily="2" charset="2"/>
              <a:buChar char="§"/>
            </a:pPr>
            <a:r>
              <a:rPr lang="en-GB" dirty="0" smtClean="0">
                <a:solidFill>
                  <a:srgbClr val="1E3250"/>
                </a:solidFill>
                <a:latin typeface="Verdana" panose="020B0604030504040204" pitchFamily="34" charset="0"/>
                <a:ea typeface="Verdana" panose="020B0604030504040204" pitchFamily="34" charset="0"/>
                <a:cs typeface="Verdana" panose="020B0604030504040204" pitchFamily="34" charset="0"/>
              </a:rPr>
              <a:t>3 – 4 </a:t>
            </a:r>
            <a:r>
              <a:rPr lang="en-GB" dirty="0">
                <a:solidFill>
                  <a:srgbClr val="1E3250"/>
                </a:solidFill>
                <a:latin typeface="Verdana" panose="020B0604030504040204" pitchFamily="34" charset="0"/>
                <a:ea typeface="Verdana" panose="020B0604030504040204" pitchFamily="34" charset="0"/>
                <a:cs typeface="Verdana" panose="020B0604030504040204" pitchFamily="34" charset="0"/>
              </a:rPr>
              <a:t>participants taking the role of ‘coaches’ </a:t>
            </a:r>
            <a:endParaRPr lang="en-GB" b="1" dirty="0">
              <a:latin typeface="Verdana" panose="020B0604030504040204" pitchFamily="34" charset="0"/>
              <a:ea typeface="Verdana" panose="020B0604030504040204" pitchFamily="34" charset="0"/>
              <a:cs typeface="Verdana" panose="020B0604030504040204" pitchFamily="34" charset="0"/>
            </a:endParaRPr>
          </a:p>
          <a:p>
            <a:r>
              <a:rPr lang="en-GB" sz="1400" b="1" dirty="0" smtClean="0">
                <a:latin typeface="Verdana" panose="020B0604030504040204" pitchFamily="34" charset="0"/>
                <a:ea typeface="Verdana" panose="020B0604030504040204" pitchFamily="34" charset="0"/>
                <a:cs typeface="Verdana" panose="020B0604030504040204" pitchFamily="34" charset="0"/>
              </a:rPr>
              <a:t>Timekeeping</a:t>
            </a:r>
            <a:r>
              <a:rPr lang="en-GB" sz="1400" b="1" dirty="0">
                <a:latin typeface="Verdana" panose="020B0604030504040204" pitchFamily="34" charset="0"/>
                <a:ea typeface="Verdana" panose="020B0604030504040204" pitchFamily="34" charset="0"/>
                <a:cs typeface="Verdana" panose="020B0604030504040204" pitchFamily="34" charset="0"/>
              </a:rPr>
              <a:t>: </a:t>
            </a:r>
          </a:p>
          <a:p>
            <a:pPr marL="0" lvl="1" algn="l">
              <a:lnSpc>
                <a:spcPct val="90000"/>
              </a:lnSpc>
              <a:spcBef>
                <a:spcPts val="600"/>
              </a:spcBef>
              <a:spcAft>
                <a:spcPts val="0"/>
              </a:spcAft>
            </a:pPr>
            <a:r>
              <a:rPr lang="en-GB" b="1" dirty="0">
                <a:solidFill>
                  <a:srgbClr val="1E3250"/>
                </a:solidFill>
                <a:latin typeface="Verdana" panose="020B0604030504040204" pitchFamily="34" charset="0"/>
                <a:ea typeface="Verdana" panose="020B0604030504040204" pitchFamily="34" charset="0"/>
                <a:cs typeface="Verdana" panose="020B0604030504040204" pitchFamily="34" charset="0"/>
              </a:rPr>
              <a:t>Total time allocated: 55 minutes</a:t>
            </a:r>
          </a:p>
          <a:p>
            <a:pPr marL="0" lvl="1" algn="l">
              <a:lnSpc>
                <a:spcPct val="90000"/>
              </a:lnSpc>
              <a:spcBef>
                <a:spcPts val="600"/>
              </a:spcBef>
              <a:spcAft>
                <a:spcPts val="0"/>
              </a:spcAft>
            </a:pPr>
            <a:r>
              <a:rPr lang="en-GB" dirty="0">
                <a:solidFill>
                  <a:srgbClr val="1E3250"/>
                </a:solidFill>
                <a:latin typeface="Verdana" panose="020B0604030504040204" pitchFamily="34" charset="0"/>
                <a:ea typeface="Verdana" panose="020B0604030504040204" pitchFamily="34" charset="0"/>
                <a:cs typeface="Verdana" panose="020B0604030504040204" pitchFamily="34" charset="0"/>
              </a:rPr>
              <a:t>Detailed time-keeping guidance can be found in the Agenda slide that follows.</a:t>
            </a:r>
          </a:p>
          <a:p>
            <a:pPr marL="0" lvl="1" algn="l">
              <a:lnSpc>
                <a:spcPct val="90000"/>
              </a:lnSpc>
              <a:spcBef>
                <a:spcPts val="600"/>
              </a:spcBef>
              <a:spcAft>
                <a:spcPts val="0"/>
              </a:spcAft>
            </a:pPr>
            <a:r>
              <a:rPr lang="en-GB" dirty="0">
                <a:solidFill>
                  <a:srgbClr val="1E3250"/>
                </a:solidFill>
                <a:latin typeface="Verdana" panose="020B0604030504040204" pitchFamily="34" charset="0"/>
                <a:ea typeface="Verdana" panose="020B0604030504040204" pitchFamily="34" charset="0"/>
                <a:cs typeface="Verdana" panose="020B0604030504040204" pitchFamily="34" charset="0"/>
              </a:rPr>
              <a:t>Facilitators will be charged with time-keeping and instructing groups to move to the next activity when applicable</a:t>
            </a:r>
            <a:r>
              <a:rPr lang="en-US" dirty="0">
                <a:solidFill>
                  <a:srgbClr val="1E3250"/>
                </a:solidFill>
                <a:latin typeface="Verdana" panose="020B0604030504040204" pitchFamily="34" charset="0"/>
                <a:ea typeface="Verdana" panose="020B0604030504040204" pitchFamily="34" charset="0"/>
                <a:cs typeface="Verdana" panose="020B0604030504040204" pitchFamily="34" charset="0"/>
              </a:rPr>
              <a:t>.</a:t>
            </a:r>
          </a:p>
        </p:txBody>
      </p:sp>
      <p:pic>
        <p:nvPicPr>
          <p:cNvPr id="6" name="Picture 5">
            <a:extLst>
              <a:ext uri="{FF2B5EF4-FFF2-40B4-BE49-F238E27FC236}">
                <a16:creationId xmlns="" xmlns:a16="http://schemas.microsoft.com/office/drawing/2014/main" id="{AC111074-46EE-48C1-AA5B-559E6E624E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
          <a:stretch/>
        </p:blipFill>
        <p:spPr>
          <a:xfrm>
            <a:off x="183338" y="332314"/>
            <a:ext cx="5398312" cy="5849411"/>
          </a:xfrm>
          <a:prstGeom prst="rect">
            <a:avLst/>
          </a:prstGeom>
        </p:spPr>
      </p:pic>
    </p:spTree>
    <p:extLst>
      <p:ext uri="{BB962C8B-B14F-4D97-AF65-F5344CB8AC3E}">
        <p14:creationId xmlns:p14="http://schemas.microsoft.com/office/powerpoint/2010/main" val="2422354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b="1" dirty="0" smtClean="0">
                <a:latin typeface="Verdana" panose="020B0604030504040204" pitchFamily="34" charset="0"/>
                <a:ea typeface="Verdana" panose="020B0604030504040204" pitchFamily="34" charset="0"/>
                <a:cs typeface="Verdana" panose="020B0604030504040204" pitchFamily="34" charset="0"/>
              </a:rPr>
              <a:t>CONTENTS </a:t>
            </a:r>
            <a:r>
              <a:rPr lang="en-AU" sz="2400" b="1" dirty="0">
                <a:solidFill>
                  <a:srgbClr val="FF0000"/>
                </a:solidFill>
                <a:latin typeface="Verdana" panose="020B0604030504040204" pitchFamily="34" charset="0"/>
                <a:ea typeface="Verdana" panose="020B0604030504040204" pitchFamily="34" charset="0"/>
                <a:cs typeface="Verdana" panose="020B0604030504040204" pitchFamily="34" charset="0"/>
              </a:rPr>
              <a:t>With Facilitator Guidance </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4"/>
          </p:nvPr>
        </p:nvSpPr>
        <p:spPr/>
        <p:txBody>
          <a:bodyPr/>
          <a:lstStyle/>
          <a:p>
            <a:fld id="{E1C3621B-6C8A-6941-9CAD-B981455913CB}" type="slidenum">
              <a:rPr lang="en-US" smtClean="0"/>
              <a:pPr/>
              <a:t>3</a:t>
            </a:fld>
            <a:endParaRPr lang="en-US"/>
          </a:p>
        </p:txBody>
      </p:sp>
      <p:sp>
        <p:nvSpPr>
          <p:cNvPr id="7" name="Content Placeholder 2">
            <a:extLst>
              <a:ext uri="{FF2B5EF4-FFF2-40B4-BE49-F238E27FC236}">
                <a16:creationId xmlns:a16="http://schemas.microsoft.com/office/drawing/2014/main" xmlns="" id="{CCAFC360-ECE5-4524-B0A7-80A3B3355DF5}"/>
              </a:ext>
            </a:extLst>
          </p:cNvPr>
          <p:cNvSpPr txBox="1">
            <a:spLocks/>
          </p:cNvSpPr>
          <p:nvPr/>
        </p:nvSpPr>
        <p:spPr>
          <a:xfrm>
            <a:off x="672589" y="1295401"/>
            <a:ext cx="11074911" cy="4408871"/>
          </a:xfrm>
          <a:prstGeom prst="rect">
            <a:avLst/>
          </a:prstGeom>
        </p:spPr>
        <p:txBody>
          <a:bodyPr vert="horz" lIns="91440" tIns="45720" rIns="91440" bIns="45720" numCol="1" rtlCol="0" anchor="t">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nSpc>
                <a:spcPct val="100000"/>
              </a:lnSpc>
              <a:buFont typeface="Wingdings" panose="05000000000000000000" pitchFamily="2" charset="2"/>
              <a:buChar char="§"/>
            </a:pPr>
            <a:r>
              <a:rPr lang="en-GB" sz="1800" dirty="0" smtClean="0">
                <a:solidFill>
                  <a:schemeClr val="bg2"/>
                </a:solidFill>
                <a:latin typeface="Verdana" panose="020B0604030504040204" pitchFamily="34" charset="0"/>
                <a:ea typeface="Verdana" panose="020B0604030504040204" pitchFamily="34" charset="0"/>
                <a:cs typeface="Verdana" panose="020B0604030504040204" pitchFamily="34" charset="0"/>
              </a:rPr>
              <a:t>Exercise 1: </a:t>
            </a:r>
            <a:r>
              <a:rPr lang="en-GB" sz="1800" dirty="0" smtClean="0">
                <a:latin typeface="Verdana" panose="020B0604030504040204" pitchFamily="34" charset="0"/>
                <a:ea typeface="Verdana" panose="020B0604030504040204" pitchFamily="34" charset="0"/>
                <a:cs typeface="Verdana" panose="020B0604030504040204" pitchFamily="34" charset="0"/>
              </a:rPr>
              <a:t>Warm-up exercises</a:t>
            </a:r>
          </a:p>
          <a:p>
            <a:pPr>
              <a:lnSpc>
                <a:spcPct val="100000"/>
              </a:lnSpc>
            </a:pPr>
            <a:r>
              <a:rPr lang="en-GB" sz="1800" b="1" dirty="0">
                <a:solidFill>
                  <a:srgbClr val="FF0000"/>
                </a:solidFill>
                <a:latin typeface="Verdana" panose="020B0604030504040204" pitchFamily="34" charset="0"/>
                <a:ea typeface="Verdana" panose="020B0604030504040204" pitchFamily="34" charset="0"/>
                <a:cs typeface="Verdana" panose="020B0604030504040204" pitchFamily="34" charset="0"/>
              </a:rPr>
              <a:t>Aim: </a:t>
            </a:r>
            <a:r>
              <a:rPr lang="en-GB" sz="18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To get participants in the “right frame of mind” to reflect on their experiences of engaging suppliers on decent </a:t>
            </a:r>
            <a:r>
              <a:rPr lang="en-GB" sz="18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work</a:t>
            </a:r>
            <a:endParaRPr lang="en-GB" sz="18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Wingdings" panose="05000000000000000000" pitchFamily="2" charset="2"/>
              <a:buChar char="§"/>
            </a:pPr>
            <a:r>
              <a:rPr lang="en-GB" sz="1800" dirty="0" smtClean="0">
                <a:solidFill>
                  <a:schemeClr val="bg2"/>
                </a:solidFill>
                <a:latin typeface="Verdana" panose="020B0604030504040204" pitchFamily="34" charset="0"/>
                <a:ea typeface="Verdana" panose="020B0604030504040204" pitchFamily="34" charset="0"/>
                <a:cs typeface="Verdana" panose="020B0604030504040204" pitchFamily="34" charset="0"/>
              </a:rPr>
              <a:t>Exercise </a:t>
            </a:r>
            <a:r>
              <a:rPr lang="en-GB" sz="1800" dirty="0">
                <a:solidFill>
                  <a:schemeClr val="bg2"/>
                </a:solidFill>
                <a:latin typeface="Verdana" panose="020B0604030504040204" pitchFamily="34" charset="0"/>
                <a:ea typeface="Verdana" panose="020B0604030504040204" pitchFamily="34" charset="0"/>
                <a:cs typeface="Verdana" panose="020B0604030504040204" pitchFamily="34" charset="0"/>
              </a:rPr>
              <a:t>2: </a:t>
            </a:r>
            <a:r>
              <a:rPr lang="en-GB" sz="1800" dirty="0" smtClean="0">
                <a:latin typeface="Verdana" panose="020B0604030504040204" pitchFamily="34" charset="0"/>
                <a:ea typeface="Verdana" panose="020B0604030504040204" pitchFamily="34" charset="0"/>
                <a:cs typeface="Verdana" panose="020B0604030504040204" pitchFamily="34" charset="0"/>
              </a:rPr>
              <a:t>Why is it important to support decent work for all?</a:t>
            </a:r>
          </a:p>
          <a:p>
            <a:pPr>
              <a:lnSpc>
                <a:spcPct val="100000"/>
              </a:lnSpc>
            </a:pPr>
            <a:r>
              <a:rPr lang="en-GB" sz="1800" b="1" dirty="0">
                <a:solidFill>
                  <a:srgbClr val="FF0000"/>
                </a:solidFill>
                <a:latin typeface="Verdana" panose="020B0604030504040204" pitchFamily="34" charset="0"/>
                <a:ea typeface="Verdana" panose="020B0604030504040204" pitchFamily="34" charset="0"/>
                <a:cs typeface="Verdana" panose="020B0604030504040204" pitchFamily="34" charset="0"/>
              </a:rPr>
              <a:t>Aim: </a:t>
            </a:r>
            <a:r>
              <a:rPr lang="en" sz="18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To share with procurement professionals the key arguments around the importance of decent work for all in supply </a:t>
            </a:r>
            <a:r>
              <a:rPr lang="en" sz="18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chains</a:t>
            </a:r>
            <a:endParaRPr lang="en-GB" sz="18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Wingdings" panose="05000000000000000000" pitchFamily="2" charset="2"/>
              <a:buChar char="§"/>
            </a:pPr>
            <a:r>
              <a:rPr lang="en-GB" sz="1800" dirty="0">
                <a:solidFill>
                  <a:schemeClr val="bg2"/>
                </a:solidFill>
                <a:latin typeface="Verdana" panose="020B0604030504040204" pitchFamily="34" charset="0"/>
                <a:ea typeface="Verdana" panose="020B0604030504040204" pitchFamily="34" charset="0"/>
                <a:cs typeface="Verdana" panose="020B0604030504040204" pitchFamily="34" charset="0"/>
              </a:rPr>
              <a:t>Exercise </a:t>
            </a:r>
            <a:r>
              <a:rPr lang="en-GB" sz="1800" dirty="0" smtClean="0">
                <a:solidFill>
                  <a:schemeClr val="bg2"/>
                </a:solidFill>
                <a:latin typeface="Verdana" panose="020B0604030504040204" pitchFamily="34" charset="0"/>
                <a:ea typeface="Verdana" panose="020B0604030504040204" pitchFamily="34" charset="0"/>
                <a:cs typeface="Verdana" panose="020B0604030504040204" pitchFamily="34" charset="0"/>
              </a:rPr>
              <a:t>3: </a:t>
            </a:r>
            <a:r>
              <a:rPr lang="en-GB" sz="1800" dirty="0" smtClean="0">
                <a:latin typeface="Verdana" panose="020B0604030504040204" pitchFamily="34" charset="0"/>
                <a:ea typeface="Verdana" panose="020B0604030504040204" pitchFamily="34" charset="0"/>
                <a:cs typeface="Verdana" panose="020B0604030504040204" pitchFamily="34" charset="0"/>
              </a:rPr>
              <a:t>Putting the principles of engagement and dialogue into practice</a:t>
            </a:r>
          </a:p>
          <a:p>
            <a:pPr>
              <a:lnSpc>
                <a:spcPct val="100000"/>
              </a:lnSpc>
            </a:pPr>
            <a:r>
              <a:rPr lang="en-GB" sz="1800" b="1" dirty="0">
                <a:solidFill>
                  <a:srgbClr val="FF0000"/>
                </a:solidFill>
                <a:latin typeface="Verdana" panose="020B0604030504040204" pitchFamily="34" charset="0"/>
                <a:ea typeface="Verdana" panose="020B0604030504040204" pitchFamily="34" charset="0"/>
                <a:cs typeface="Verdana" panose="020B0604030504040204" pitchFamily="34" charset="0"/>
              </a:rPr>
              <a:t>Aim: </a:t>
            </a:r>
            <a:r>
              <a:rPr lang="en" sz="18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To encourage procurement professionals to use engagement and dialogue to bring up the topic and its importance</a:t>
            </a:r>
            <a:r>
              <a:rPr lang="en" sz="18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en-GB" sz="18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Wingdings" panose="05000000000000000000" pitchFamily="2" charset="2"/>
              <a:buChar char="§"/>
            </a:pPr>
            <a:r>
              <a:rPr lang="en-GB" sz="1800" dirty="0">
                <a:solidFill>
                  <a:schemeClr val="bg2"/>
                </a:solidFill>
                <a:latin typeface="Verdana" panose="020B0604030504040204" pitchFamily="34" charset="0"/>
                <a:ea typeface="Verdana" panose="020B0604030504040204" pitchFamily="34" charset="0"/>
                <a:cs typeface="Verdana" panose="020B0604030504040204" pitchFamily="34" charset="0"/>
              </a:rPr>
              <a:t>Exercise 4: </a:t>
            </a:r>
            <a:r>
              <a:rPr lang="en-GB" sz="1800" dirty="0" smtClean="0">
                <a:latin typeface="Verdana" panose="020B0604030504040204" pitchFamily="34" charset="0"/>
                <a:ea typeface="Verdana" panose="020B0604030504040204" pitchFamily="34" charset="0"/>
                <a:cs typeface="Verdana" panose="020B0604030504040204" pitchFamily="34" charset="0"/>
              </a:rPr>
              <a:t>Peer coaching: Resolving dilemmas around decent work</a:t>
            </a:r>
          </a:p>
          <a:p>
            <a:pPr>
              <a:lnSpc>
                <a:spcPct val="100000"/>
              </a:lnSpc>
            </a:pPr>
            <a:r>
              <a:rPr lang="en-GB" sz="1800" b="1" dirty="0">
                <a:solidFill>
                  <a:srgbClr val="FF0000"/>
                </a:solidFill>
                <a:latin typeface="Verdana" panose="020B0604030504040204" pitchFamily="34" charset="0"/>
                <a:ea typeface="Verdana" panose="020B0604030504040204" pitchFamily="34" charset="0"/>
                <a:cs typeface="Verdana" panose="020B0604030504040204" pitchFamily="34" charset="0"/>
              </a:rPr>
              <a:t>Aim: </a:t>
            </a:r>
            <a:r>
              <a:rPr lang="en" sz="18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To support a procurement professional to work through a challenge related to decent work in the supply </a:t>
            </a:r>
            <a:r>
              <a:rPr lang="en" sz="18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chain </a:t>
            </a:r>
            <a:r>
              <a:rPr lang="en" sz="18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by using peer </a:t>
            </a:r>
            <a:r>
              <a:rPr lang="en" sz="18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coaching</a:t>
            </a:r>
            <a:endParaRPr lang="en-GB" sz="18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Wingdings" panose="05000000000000000000" pitchFamily="2" charset="2"/>
              <a:buChar char="§"/>
            </a:pPr>
            <a:r>
              <a:rPr lang="en-GB" sz="1800" dirty="0" smtClean="0">
                <a:solidFill>
                  <a:schemeClr val="bg2"/>
                </a:solidFill>
                <a:latin typeface="Verdana" panose="020B0604030504040204" pitchFamily="34" charset="0"/>
                <a:ea typeface="Verdana" panose="020B0604030504040204" pitchFamily="34" charset="0"/>
                <a:cs typeface="Verdana" panose="020B0604030504040204" pitchFamily="34" charset="0"/>
              </a:rPr>
              <a:t>Exercise </a:t>
            </a:r>
            <a:r>
              <a:rPr lang="en-GB" sz="1800" dirty="0">
                <a:solidFill>
                  <a:schemeClr val="bg2"/>
                </a:solidFill>
                <a:latin typeface="Verdana" panose="020B0604030504040204" pitchFamily="34" charset="0"/>
                <a:ea typeface="Verdana" panose="020B0604030504040204" pitchFamily="34" charset="0"/>
                <a:cs typeface="Verdana" panose="020B0604030504040204" pitchFamily="34" charset="0"/>
              </a:rPr>
              <a:t>5: </a:t>
            </a:r>
            <a:r>
              <a:rPr lang="en-GB" sz="1800" dirty="0" smtClean="0">
                <a:latin typeface="Verdana" panose="020B0604030504040204" pitchFamily="34" charset="0"/>
                <a:ea typeface="Verdana" panose="020B0604030504040204" pitchFamily="34" charset="0"/>
                <a:cs typeface="Verdana" panose="020B0604030504040204" pitchFamily="34" charset="0"/>
              </a:rPr>
              <a:t>Scenario discussion: Engaging suppliers on decent work</a:t>
            </a:r>
          </a:p>
          <a:p>
            <a:pPr>
              <a:lnSpc>
                <a:spcPct val="100000"/>
              </a:lnSpc>
            </a:pPr>
            <a:r>
              <a:rPr lang="en-GB" b="1" dirty="0">
                <a:solidFill>
                  <a:srgbClr val="FF0000"/>
                </a:solidFill>
                <a:latin typeface="Verdana" panose="020B0604030504040204" pitchFamily="34" charset="0"/>
                <a:ea typeface="Verdana" panose="020B0604030504040204" pitchFamily="34" charset="0"/>
                <a:cs typeface="Verdana" panose="020B0604030504040204" pitchFamily="34" charset="0"/>
              </a:rPr>
              <a:t>Aim: </a:t>
            </a:r>
            <a:r>
              <a:rPr lang="en"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To allow procurement professionals to role play an interaction with a supplier on the topic of decent work in a way that helps develop their skills for engaging </a:t>
            </a:r>
            <a:r>
              <a:rPr lang="en"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suppliers </a:t>
            </a:r>
            <a:endParaRPr lang="en-GB"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00000"/>
              </a:lnSpc>
            </a:pPr>
            <a:r>
              <a:rPr lang="en-GB" dirty="0" smtClean="0"/>
              <a:t/>
            </a:r>
            <a:br>
              <a:rPr lang="en-GB" dirty="0" smtClean="0"/>
            </a:br>
            <a:endParaRPr lang="en-GB" sz="1400" b="1" dirty="0">
              <a:solidFill>
                <a:srgbClr val="FF0000"/>
              </a:solidFill>
              <a:latin typeface="Flama" panose="02000506000000020004" pitchFamily="2" charset="0"/>
            </a:endParaRPr>
          </a:p>
        </p:txBody>
      </p:sp>
    </p:spTree>
    <p:extLst>
      <p:ext uri="{BB962C8B-B14F-4D97-AF65-F5344CB8AC3E}">
        <p14:creationId xmlns:p14="http://schemas.microsoft.com/office/powerpoint/2010/main" val="76956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30</a:t>
            </a:fld>
            <a:endParaRPr lang="en-US"/>
          </a:p>
        </p:txBody>
      </p:sp>
      <p:sp>
        <p:nvSpPr>
          <p:cNvPr id="4" name="Title 3">
            <a:extLst>
              <a:ext uri="{FF2B5EF4-FFF2-40B4-BE49-F238E27FC236}">
                <a16:creationId xmlns="" xmlns:a16="http://schemas.microsoft.com/office/drawing/2014/main" id="{2C02A31C-DACA-4AF5-A8BA-FBE2909E7B86}"/>
              </a:ext>
            </a:extLst>
          </p:cNvPr>
          <p:cNvSpPr>
            <a:spLocks noGrp="1"/>
          </p:cNvSpPr>
          <p:nvPr>
            <p:ph type="ctrTitle"/>
          </p:nvPr>
        </p:nvSpPr>
        <p:spPr>
          <a:xfrm>
            <a:off x="5909470" y="691754"/>
            <a:ext cx="5890048" cy="844945"/>
          </a:xfrm>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PEER COACHING: RESOLVING DILEMMAS AROUND DECENT WORK </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 xmlns:a16="http://schemas.microsoft.com/office/drawing/2014/main" id="{297AC081-21FE-4966-AC60-18194F2084C1}"/>
              </a:ext>
            </a:extLst>
          </p:cNvPr>
          <p:cNvSpPr>
            <a:spLocks noGrp="1"/>
          </p:cNvSpPr>
          <p:nvPr>
            <p:ph type="subTitle" idx="1"/>
          </p:nvPr>
        </p:nvSpPr>
        <p:spPr>
          <a:xfrm>
            <a:off x="5909470" y="2209799"/>
            <a:ext cx="5559006" cy="4082143"/>
          </a:xfrm>
        </p:spPr>
        <p:txBody>
          <a:bodyPr/>
          <a:lstStyle/>
          <a:p>
            <a:r>
              <a:rPr lang="en-GB" b="1" dirty="0">
                <a:latin typeface="Verdana" panose="020B0604030504040204" pitchFamily="34" charset="0"/>
                <a:ea typeface="Verdana" panose="020B0604030504040204" pitchFamily="34" charset="0"/>
                <a:cs typeface="Verdana" panose="020B0604030504040204" pitchFamily="34" charset="0"/>
              </a:rPr>
              <a:t>Coaching exercise: </a:t>
            </a:r>
          </a:p>
          <a:p>
            <a:r>
              <a:rPr lang="en-GB" sz="1500" dirty="0">
                <a:latin typeface="Verdana" panose="020B0604030504040204" pitchFamily="34" charset="0"/>
                <a:ea typeface="Verdana" panose="020B0604030504040204" pitchFamily="34" charset="0"/>
                <a:cs typeface="Verdana" panose="020B0604030504040204" pitchFamily="34" charset="0"/>
              </a:rPr>
              <a:t>The case presenter will share what they are currently working on regarding their engagement with suppliers on the topic of decent work (a project/ dilemma/challenge/activity). </a:t>
            </a:r>
          </a:p>
          <a:p>
            <a:r>
              <a:rPr lang="en-GB" sz="1500" dirty="0">
                <a:latin typeface="Verdana" panose="020B0604030504040204" pitchFamily="34" charset="0"/>
                <a:ea typeface="Verdana" panose="020B0604030504040204" pitchFamily="34" charset="0"/>
                <a:cs typeface="Verdana" panose="020B0604030504040204" pitchFamily="34" charset="0"/>
              </a:rPr>
              <a:t>Alternatively, the group can use one of the examples of common dilemmas that can be found in the next slide.</a:t>
            </a:r>
          </a:p>
          <a:p>
            <a:r>
              <a:rPr lang="en-GB" sz="1500" dirty="0" smtClean="0">
                <a:latin typeface="Verdana" panose="020B0604030504040204" pitchFamily="34" charset="0"/>
                <a:ea typeface="Verdana" panose="020B0604030504040204" pitchFamily="34" charset="0"/>
                <a:cs typeface="Verdana" panose="020B0604030504040204" pitchFamily="34" charset="0"/>
              </a:rPr>
              <a:t>Once </a:t>
            </a:r>
            <a:r>
              <a:rPr lang="en-GB" sz="1500" dirty="0">
                <a:latin typeface="Verdana" panose="020B0604030504040204" pitchFamily="34" charset="0"/>
                <a:ea typeface="Verdana" panose="020B0604030504040204" pitchFamily="34" charset="0"/>
                <a:cs typeface="Verdana" panose="020B0604030504040204" pitchFamily="34" charset="0"/>
              </a:rPr>
              <a:t>the case has been presented, the rest of the group will coach them to develop solutions for their case following the process </a:t>
            </a:r>
            <a:r>
              <a:rPr lang="en-US" sz="1500" dirty="0">
                <a:latin typeface="Verdana" panose="020B0604030504040204" pitchFamily="34" charset="0"/>
                <a:ea typeface="Verdana" panose="020B0604030504040204" pitchFamily="34" charset="0"/>
                <a:cs typeface="Verdana" panose="020B0604030504040204" pitchFamily="34" charset="0"/>
              </a:rPr>
              <a:t>outlined further </a:t>
            </a:r>
            <a:r>
              <a:rPr lang="en-US" sz="1500" dirty="0" smtClean="0">
                <a:latin typeface="Verdana" panose="020B0604030504040204" pitchFamily="34" charset="0"/>
                <a:ea typeface="Verdana" panose="020B0604030504040204" pitchFamily="34" charset="0"/>
                <a:cs typeface="Verdana" panose="020B0604030504040204" pitchFamily="34" charset="0"/>
              </a:rPr>
              <a:t>on in </a:t>
            </a:r>
            <a:r>
              <a:rPr lang="en-US" sz="1500" dirty="0">
                <a:latin typeface="Verdana" panose="020B0604030504040204" pitchFamily="34" charset="0"/>
                <a:ea typeface="Verdana" panose="020B0604030504040204" pitchFamily="34" charset="0"/>
                <a:cs typeface="Verdana" panose="020B0604030504040204" pitchFamily="34" charset="0"/>
              </a:rPr>
              <a:t>the slides.</a:t>
            </a:r>
          </a:p>
          <a:p>
            <a:endParaRPr lang="de-DE" sz="1500" dirty="0"/>
          </a:p>
          <a:p>
            <a:pPr marL="0" lvl="1" algn="l">
              <a:lnSpc>
                <a:spcPct val="90000"/>
              </a:lnSpc>
              <a:spcBef>
                <a:spcPts val="600"/>
              </a:spcBef>
              <a:spcAft>
                <a:spcPts val="0"/>
              </a:spcAft>
            </a:pPr>
            <a:endParaRPr lang="en-GB" dirty="0">
              <a:solidFill>
                <a:srgbClr val="1E3250"/>
              </a:solidFill>
              <a:latin typeface="Flama-Light"/>
            </a:endParaRPr>
          </a:p>
        </p:txBody>
      </p:sp>
      <p:pic>
        <p:nvPicPr>
          <p:cNvPr id="7" name="Picture 6">
            <a:extLst>
              <a:ext uri="{FF2B5EF4-FFF2-40B4-BE49-F238E27FC236}">
                <a16:creationId xmlns="" xmlns:a16="http://schemas.microsoft.com/office/drawing/2014/main" id="{CD4257A7-01F1-6D43-9796-11C1D3930B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38" y="332314"/>
            <a:ext cx="5397065" cy="5846270"/>
          </a:xfrm>
          <a:prstGeom prst="rect">
            <a:avLst/>
          </a:prstGeom>
        </p:spPr>
      </p:pic>
    </p:spTree>
    <p:extLst>
      <p:ext uri="{BB962C8B-B14F-4D97-AF65-F5344CB8AC3E}">
        <p14:creationId xmlns:p14="http://schemas.microsoft.com/office/powerpoint/2010/main" val="2680660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a:xfrm>
            <a:off x="595876" y="307288"/>
            <a:ext cx="10891001" cy="603646"/>
          </a:xfrm>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PEER COACHING: RESOLVING DILEMMAS AROUND DECENT WORK</a:t>
            </a:r>
            <a:r>
              <a:rPr lang="da-DK" dirty="0"/>
              <a:t/>
            </a:r>
            <a:br>
              <a:rPr lang="da-DK" dirty="0"/>
            </a:br>
            <a:endParaRPr lang="en-GB" dirty="0"/>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p:txBody>
          <a:bodyPr/>
          <a:lstStyle/>
          <a:p>
            <a:endParaRPr lang="en-GB" b="1"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a:p>
            <a:pPr lvl="0"/>
            <a:endParaRPr lang="en-GB" dirty="0">
              <a:solidFill>
                <a:srgbClr val="FF0000"/>
              </a:solidFill>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31</a:t>
            </a:fld>
            <a:endParaRPr lang="en-US"/>
          </a:p>
        </p:txBody>
      </p:sp>
      <p:sp>
        <p:nvSpPr>
          <p:cNvPr id="5" name="Subtitle 2">
            <a:extLst>
              <a:ext uri="{FF2B5EF4-FFF2-40B4-BE49-F238E27FC236}">
                <a16:creationId xmlns="" xmlns:a16="http://schemas.microsoft.com/office/drawing/2014/main" id="{E0F2C228-F6B8-4F7E-AE36-1D98579B9364}"/>
              </a:ext>
            </a:extLst>
          </p:cNvPr>
          <p:cNvSpPr txBox="1">
            <a:spLocks/>
          </p:cNvSpPr>
          <p:nvPr/>
        </p:nvSpPr>
        <p:spPr>
          <a:xfrm>
            <a:off x="737885" y="1210075"/>
            <a:ext cx="11172406" cy="4792409"/>
          </a:xfrm>
          <a:prstGeom prst="rect">
            <a:avLst/>
          </a:prstGeom>
        </p:spPr>
        <p:txBody>
          <a:bodyPr vert="horz" lIns="91440" tIns="45720" rIns="91440" bIns="45720" numCol="1" rtlCol="0">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b="1" dirty="0" smtClean="0">
                <a:latin typeface="Verdana" panose="020B0604030504040204" pitchFamily="34" charset="0"/>
                <a:ea typeface="Verdana" panose="020B0604030504040204" pitchFamily="34" charset="0"/>
                <a:cs typeface="Verdana" panose="020B0604030504040204" pitchFamily="34" charset="0"/>
              </a:rPr>
              <a:t>Examples of dilemmas or challenges around the topic of decent work</a:t>
            </a:r>
          </a:p>
          <a:p>
            <a:pPr marL="285750" lvl="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A business unit has asked me to procure a product or service, but I can see that the price or timelines they have in mind could undermine decent working conditions for the supplier’s employees (i.e. the supplier will probably be unable to respect our supplier code of conduct).</a:t>
            </a:r>
          </a:p>
          <a:p>
            <a:pPr marL="285750" lvl="0" indent="-285750">
              <a:buFont typeface="Wingdings" panose="05000000000000000000" pitchFamily="2" charset="2"/>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The supplier really wants our business and therefore offers a low price that I can see may compromise their ability to ensure decent working conditions for their employees. </a:t>
            </a:r>
          </a:p>
          <a:p>
            <a:pPr marL="285750" lvl="0" indent="-285750">
              <a:buFont typeface="Wingdings" panose="05000000000000000000" pitchFamily="2" charset="2"/>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Generally, I’m asked to ensure suppliers comply with my company’s supplier code of conduct, but also to buy products and services as cheaply as possible.</a:t>
            </a:r>
          </a:p>
          <a:p>
            <a:pPr marL="285750" indent="-285750">
              <a:buFont typeface="Wingdings" panose="05000000000000000000" pitchFamily="2" charset="2"/>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We procure a product/service from a single source with one supplier effectively having a monopoly. This supplier shows deficits in the working conditions of their employees and is not showing willingness to improve.</a:t>
            </a:r>
          </a:p>
          <a:p>
            <a:pPr marL="285750" lvl="0" indent="-285750">
              <a:buFont typeface="Wingdings" panose="05000000000000000000" pitchFamily="2" charset="2"/>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We have no understanding of the cost-breakdown of our suppliers, and suppliers are not willing to share this information, and therefore don’t know what a fair price is. </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6672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a:xfrm>
            <a:off x="366392" y="668027"/>
            <a:ext cx="10842874" cy="603646"/>
          </a:xfrm>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PEER COACHING: RESOLVING DILEMMAS AROUND DECENT WORK</a:t>
            </a:r>
            <a:r>
              <a:rPr lang="en-AU" b="1" dirty="0">
                <a:latin typeface="Verdana" panose="020B0604030504040204" pitchFamily="34" charset="0"/>
                <a:ea typeface="Verdana" panose="020B0604030504040204" pitchFamily="34" charset="0"/>
                <a:cs typeface="Verdana" panose="020B0604030504040204" pitchFamily="34" charset="0"/>
              </a:rPr>
              <a:t> |</a:t>
            </a:r>
            <a:r>
              <a:rPr lang="da-DK" b="1" dirty="0">
                <a:latin typeface="Verdana" panose="020B0604030504040204" pitchFamily="34" charset="0"/>
                <a:ea typeface="Verdana" panose="020B0604030504040204" pitchFamily="34" charset="0"/>
                <a:cs typeface="Verdana" panose="020B0604030504040204" pitchFamily="34" charset="0"/>
              </a:rPr>
              <a:t> </a:t>
            </a:r>
            <a:r>
              <a:rPr lang="da-DK" b="1" dirty="0">
                <a:solidFill>
                  <a:srgbClr val="FF0000"/>
                </a:solidFill>
                <a:latin typeface="Verdana" panose="020B0604030504040204" pitchFamily="34" charset="0"/>
                <a:ea typeface="Verdana" panose="020B0604030504040204" pitchFamily="34" charset="0"/>
                <a:cs typeface="Verdana" panose="020B0604030504040204" pitchFamily="34" charset="0"/>
              </a:rPr>
              <a:t>Facilitator Guidance</a:t>
            </a:r>
            <a:endParaRPr lang="en-GB"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32</a:t>
            </a:fld>
            <a:endParaRPr lang="en-US"/>
          </a:p>
        </p:txBody>
      </p:sp>
      <p:graphicFrame>
        <p:nvGraphicFramePr>
          <p:cNvPr id="9" name="Table 8">
            <a:extLst>
              <a:ext uri="{FF2B5EF4-FFF2-40B4-BE49-F238E27FC236}">
                <a16:creationId xmlns="" xmlns:a16="http://schemas.microsoft.com/office/drawing/2014/main" id="{DE17A197-2DBD-A04A-A19B-C2C7B63C1C97}"/>
              </a:ext>
            </a:extLst>
          </p:cNvPr>
          <p:cNvGraphicFramePr>
            <a:graphicFrameLocks noGrp="1"/>
          </p:cNvGraphicFramePr>
          <p:nvPr>
            <p:extLst>
              <p:ext uri="{D42A27DB-BD31-4B8C-83A1-F6EECF244321}">
                <p14:modId xmlns:p14="http://schemas.microsoft.com/office/powerpoint/2010/main" val="3767093341"/>
              </p:ext>
            </p:extLst>
          </p:nvPr>
        </p:nvGraphicFramePr>
        <p:xfrm>
          <a:off x="670344" y="1583153"/>
          <a:ext cx="10747624" cy="4831718"/>
        </p:xfrm>
        <a:graphic>
          <a:graphicData uri="http://schemas.openxmlformats.org/drawingml/2006/table">
            <a:tbl>
              <a:tblPr firstRow="1" firstCol="1" bandRow="1">
                <a:tableStyleId>{5C22544A-7EE6-4342-B048-85BDC9FD1C3A}</a:tableStyleId>
              </a:tblPr>
              <a:tblGrid>
                <a:gridCol w="855278">
                  <a:extLst>
                    <a:ext uri="{9D8B030D-6E8A-4147-A177-3AD203B41FA5}">
                      <a16:colId xmlns="" xmlns:a16="http://schemas.microsoft.com/office/drawing/2014/main" val="2574844098"/>
                    </a:ext>
                  </a:extLst>
                </a:gridCol>
                <a:gridCol w="9892346">
                  <a:extLst>
                    <a:ext uri="{9D8B030D-6E8A-4147-A177-3AD203B41FA5}">
                      <a16:colId xmlns="" xmlns:a16="http://schemas.microsoft.com/office/drawing/2014/main" val="576241566"/>
                    </a:ext>
                  </a:extLst>
                </a:gridCol>
              </a:tblGrid>
              <a:tr h="312185">
                <a:tc>
                  <a:txBody>
                    <a:bodyPr/>
                    <a:lstStyle/>
                    <a:p>
                      <a:pPr algn="ctr">
                        <a:lnSpc>
                          <a:spcPct val="150000"/>
                        </a:lnSpc>
                        <a:spcBef>
                          <a:spcPts val="600"/>
                        </a:spcBef>
                        <a:spcAft>
                          <a:spcPts val="0"/>
                        </a:spcAft>
                      </a:pPr>
                      <a:r>
                        <a:rPr lang="en-GB" sz="1600" dirty="0">
                          <a:effectLst/>
                          <a:latin typeface="Verdana" panose="020B0604030504040204" pitchFamily="34" charset="0"/>
                          <a:ea typeface="Verdana" panose="020B0604030504040204" pitchFamily="34" charset="0"/>
                          <a:cs typeface="Verdana" panose="020B0604030504040204" pitchFamily="34" charset="0"/>
                        </a:rPr>
                        <a:t>Time</a:t>
                      </a:r>
                      <a:r>
                        <a:rPr lang="en-GB" sz="1600" dirty="0">
                          <a:effectLst/>
                        </a:rPr>
                        <a:t> </a:t>
                      </a:r>
                      <a:endParaRPr lang="de-DE" sz="16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Bef>
                          <a:spcPts val="600"/>
                        </a:spcBef>
                        <a:spcAft>
                          <a:spcPts val="0"/>
                        </a:spcAft>
                      </a:pPr>
                      <a:r>
                        <a:rPr lang="en-GB" sz="1600" dirty="0">
                          <a:effectLst/>
                          <a:latin typeface="Verdana" panose="020B0604030504040204" pitchFamily="34" charset="0"/>
                          <a:ea typeface="Verdana" panose="020B0604030504040204" pitchFamily="34" charset="0"/>
                          <a:cs typeface="Verdana" panose="020B0604030504040204" pitchFamily="34" charset="0"/>
                        </a:rPr>
                        <a:t>Activity</a:t>
                      </a:r>
                      <a:endParaRPr lang="de-DE" sz="1600" dirty="0">
                        <a:effectLst/>
                        <a:latin typeface="Verdana" panose="020B0604030504040204" pitchFamily="34" charset="0"/>
                        <a:ea typeface="Verdana" panose="020B0604030504040204" pitchFamily="34" charset="0"/>
                        <a:cs typeface="Verdana" panose="020B0604030504040204" pitchFamily="34" charset="0"/>
                      </a:endParaRPr>
                    </a:p>
                  </a:txBody>
                  <a:tcPr marL="51435" marR="51435" marT="0" marB="0"/>
                </a:tc>
                <a:extLst>
                  <a:ext uri="{0D108BD9-81ED-4DB2-BD59-A6C34878D82A}">
                    <a16:rowId xmlns="" xmlns:a16="http://schemas.microsoft.com/office/drawing/2014/main" val="2289205661"/>
                  </a:ext>
                </a:extLst>
              </a:tr>
              <a:tr h="847396">
                <a:tc>
                  <a:txBody>
                    <a:bodyPr/>
                    <a:lstStyle/>
                    <a:p>
                      <a:pPr algn="just">
                        <a:lnSpc>
                          <a:spcPct val="150000"/>
                        </a:lnSpc>
                        <a:spcBef>
                          <a:spcPts val="600"/>
                        </a:spcBef>
                        <a:spcAft>
                          <a:spcPts val="0"/>
                        </a:spcAft>
                      </a:pPr>
                      <a:r>
                        <a:rPr lang="en-GB" sz="1400" dirty="0">
                          <a:effectLst/>
                          <a:latin typeface="Verdana" panose="020B0604030504040204" pitchFamily="34" charset="0"/>
                          <a:ea typeface="Verdana" panose="020B0604030504040204" pitchFamily="34" charset="0"/>
                          <a:cs typeface="Verdana" panose="020B0604030504040204" pitchFamily="34" charset="0"/>
                        </a:rPr>
                        <a:t>5 min</a:t>
                      </a:r>
                      <a:endParaRPr lang="de-DE" sz="1400" dirty="0">
                        <a:effectLst/>
                        <a:latin typeface="Verdana" panose="020B0604030504040204" pitchFamily="34" charset="0"/>
                        <a:ea typeface="Verdana" panose="020B0604030504040204" pitchFamily="34" charset="0"/>
                        <a:cs typeface="Verdana" panose="020B0604030504040204" pitchFamily="34" charset="0"/>
                      </a:endParaRPr>
                    </a:p>
                  </a:txBody>
                  <a:tcPr marL="51435" marR="51435" marT="0" marB="0"/>
                </a:tc>
                <a:tc>
                  <a:txBody>
                    <a:bodyPr/>
                    <a:lstStyle/>
                    <a:p>
                      <a:pPr marL="285750" indent="-285750" algn="l">
                        <a:lnSpc>
                          <a:spcPct val="150000"/>
                        </a:lnSpc>
                        <a:spcBef>
                          <a:spcPts val="600"/>
                        </a:spcBef>
                        <a:spcAft>
                          <a:spcPts val="0"/>
                        </a:spcAft>
                        <a:buFont typeface="Wingdings" panose="05000000000000000000" pitchFamily="2" charset="2"/>
                        <a:buChar char="§"/>
                      </a:pPr>
                      <a:r>
                        <a:rPr lang="en-GB" sz="1400" b="1" dirty="0">
                          <a:effectLst/>
                          <a:latin typeface="Verdana" panose="020B0604030504040204" pitchFamily="34" charset="0"/>
                          <a:ea typeface="Verdana" panose="020B0604030504040204" pitchFamily="34" charset="0"/>
                          <a:cs typeface="Verdana" panose="020B0604030504040204" pitchFamily="34" charset="0"/>
                        </a:rPr>
                        <a:t>Introducing the case </a:t>
                      </a:r>
                      <a:endParaRPr lang="de-DE" sz="1400" b="1"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a:lnSpc>
                          <a:spcPct val="100000"/>
                        </a:lnSpc>
                        <a:spcBef>
                          <a:spcPts val="600"/>
                        </a:spcBef>
                        <a:spcAft>
                          <a:spcPts val="0"/>
                        </a:spcAft>
                        <a:buFont typeface="Wingdings" panose="05000000000000000000" pitchFamily="2" charset="2"/>
                        <a:buChar char="§"/>
                      </a:pPr>
                      <a:r>
                        <a:rPr lang="en-GB" sz="1400" dirty="0">
                          <a:effectLst/>
                          <a:latin typeface="Verdana" panose="020B0604030504040204" pitchFamily="34" charset="0"/>
                          <a:ea typeface="Verdana" panose="020B0604030504040204" pitchFamily="34" charset="0"/>
                          <a:cs typeface="Verdana" panose="020B0604030504040204" pitchFamily="34" charset="0"/>
                        </a:rPr>
                        <a:t>The case presenter presents a case/project/dilemma/challenge/activity that they are currently working on, regarding their engagement with suppliers on the topic of decent work</a:t>
                      </a:r>
                    </a:p>
                  </a:txBody>
                  <a:tcPr marL="51435" marR="51435" marT="0" marB="0"/>
                </a:tc>
                <a:extLst>
                  <a:ext uri="{0D108BD9-81ED-4DB2-BD59-A6C34878D82A}">
                    <a16:rowId xmlns="" xmlns:a16="http://schemas.microsoft.com/office/drawing/2014/main" val="251816374"/>
                  </a:ext>
                </a:extLst>
              </a:tr>
              <a:tr h="921082">
                <a:tc>
                  <a:txBody>
                    <a:bodyPr/>
                    <a:lstStyle/>
                    <a:p>
                      <a:pPr algn="just">
                        <a:lnSpc>
                          <a:spcPct val="150000"/>
                        </a:lnSpc>
                        <a:spcBef>
                          <a:spcPts val="600"/>
                        </a:spcBef>
                        <a:spcAft>
                          <a:spcPts val="0"/>
                        </a:spcAft>
                      </a:pPr>
                      <a:r>
                        <a:rPr lang="en-GB" sz="1400">
                          <a:effectLst/>
                          <a:latin typeface="Verdana" panose="020B0604030504040204" pitchFamily="34" charset="0"/>
                          <a:ea typeface="Verdana" panose="020B0604030504040204" pitchFamily="34" charset="0"/>
                          <a:cs typeface="Verdana" panose="020B0604030504040204" pitchFamily="34" charset="0"/>
                        </a:rPr>
                        <a:t>10 min</a:t>
                      </a:r>
                      <a:endParaRPr lang="de-DE" sz="1400">
                        <a:effectLst/>
                        <a:latin typeface="Verdana" panose="020B0604030504040204" pitchFamily="34" charset="0"/>
                        <a:ea typeface="Verdana" panose="020B0604030504040204" pitchFamily="34" charset="0"/>
                        <a:cs typeface="Verdana" panose="020B0604030504040204" pitchFamily="34" charset="0"/>
                      </a:endParaRPr>
                    </a:p>
                  </a:txBody>
                  <a:tcPr marL="51435" marR="51435" marT="0" marB="0"/>
                </a:tc>
                <a:tc>
                  <a:txBody>
                    <a:bodyPr/>
                    <a:lstStyle/>
                    <a:p>
                      <a:pPr marL="285750" indent="-285750" algn="l">
                        <a:lnSpc>
                          <a:spcPct val="150000"/>
                        </a:lnSpc>
                        <a:spcBef>
                          <a:spcPts val="600"/>
                        </a:spcBef>
                        <a:spcAft>
                          <a:spcPts val="0"/>
                        </a:spcAft>
                        <a:buFont typeface="Wingdings" panose="05000000000000000000" pitchFamily="2" charset="2"/>
                        <a:buChar char="§"/>
                      </a:pPr>
                      <a:r>
                        <a:rPr lang="en-GB" sz="1400" b="1" dirty="0">
                          <a:effectLst/>
                          <a:latin typeface="Verdana" panose="020B0604030504040204" pitchFamily="34" charset="0"/>
                          <a:ea typeface="Verdana" panose="020B0604030504040204" pitchFamily="34" charset="0"/>
                          <a:cs typeface="Verdana" panose="020B0604030504040204" pitchFamily="34" charset="0"/>
                        </a:rPr>
                        <a:t>Developing a deeper understanding</a:t>
                      </a:r>
                      <a:endParaRPr lang="de-DE" sz="1400" b="1"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a:lnSpc>
                          <a:spcPct val="100000"/>
                        </a:lnSpc>
                        <a:spcBef>
                          <a:spcPts val="600"/>
                        </a:spcBef>
                        <a:spcAft>
                          <a:spcPts val="0"/>
                        </a:spcAft>
                        <a:buFont typeface="Wingdings" panose="05000000000000000000" pitchFamily="2" charset="2"/>
                        <a:buChar char="§"/>
                      </a:pPr>
                      <a:r>
                        <a:rPr lang="en-GB" sz="1400" dirty="0">
                          <a:effectLst/>
                          <a:latin typeface="Verdana" panose="020B0604030504040204" pitchFamily="34" charset="0"/>
                          <a:ea typeface="Verdana" panose="020B0604030504040204" pitchFamily="34" charset="0"/>
                          <a:cs typeface="Verdana" panose="020B0604030504040204" pitchFamily="34" charset="0"/>
                        </a:rPr>
                        <a:t>The coaches ask questions to develop a deeper understanding of the case </a:t>
                      </a:r>
                      <a:endParaRPr lang="de-DE" sz="14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a:lnSpc>
                          <a:spcPct val="100000"/>
                        </a:lnSpc>
                        <a:spcBef>
                          <a:spcPts val="600"/>
                        </a:spcBef>
                        <a:spcAft>
                          <a:spcPts val="0"/>
                        </a:spcAft>
                        <a:buFont typeface="Wingdings" panose="05000000000000000000" pitchFamily="2" charset="2"/>
                        <a:buChar char="§"/>
                      </a:pPr>
                      <a:r>
                        <a:rPr lang="en-GB" sz="1400" b="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Important: </a:t>
                      </a:r>
                      <a:r>
                        <a:rPr lang="en-GB" sz="1400" dirty="0">
                          <a:effectLst/>
                          <a:latin typeface="Verdana" panose="020B0604030504040204" pitchFamily="34" charset="0"/>
                          <a:ea typeface="Verdana" panose="020B0604030504040204" pitchFamily="34" charset="0"/>
                          <a:cs typeface="Verdana" panose="020B0604030504040204" pitchFamily="34" charset="0"/>
                        </a:rPr>
                        <a:t>Please just ask questions at this stage and do not propose solutions/ recommendations</a:t>
                      </a:r>
                      <a:endParaRPr lang="de-DE" sz="1400" dirty="0">
                        <a:effectLst/>
                        <a:latin typeface="Verdana" panose="020B0604030504040204" pitchFamily="34" charset="0"/>
                        <a:ea typeface="Verdana" panose="020B0604030504040204" pitchFamily="34" charset="0"/>
                        <a:cs typeface="Verdana" panose="020B0604030504040204" pitchFamily="34" charset="0"/>
                      </a:endParaRPr>
                    </a:p>
                  </a:txBody>
                  <a:tcPr marL="51435" marR="51435" marT="0" marB="0"/>
                </a:tc>
                <a:extLst>
                  <a:ext uri="{0D108BD9-81ED-4DB2-BD59-A6C34878D82A}">
                    <a16:rowId xmlns="" xmlns:a16="http://schemas.microsoft.com/office/drawing/2014/main" val="3637260442"/>
                  </a:ext>
                </a:extLst>
              </a:tr>
              <a:tr h="2634698">
                <a:tc>
                  <a:txBody>
                    <a:bodyPr/>
                    <a:lstStyle/>
                    <a:p>
                      <a:pPr algn="just">
                        <a:lnSpc>
                          <a:spcPct val="150000"/>
                        </a:lnSpc>
                        <a:spcBef>
                          <a:spcPts val="600"/>
                        </a:spcBef>
                        <a:spcAft>
                          <a:spcPts val="0"/>
                        </a:spcAft>
                      </a:pPr>
                      <a:r>
                        <a:rPr lang="en-GB" sz="1400">
                          <a:effectLst/>
                          <a:latin typeface="Verdana" panose="020B0604030504040204" pitchFamily="34" charset="0"/>
                          <a:ea typeface="Verdana" panose="020B0604030504040204" pitchFamily="34" charset="0"/>
                          <a:cs typeface="Verdana" panose="020B0604030504040204" pitchFamily="34" charset="0"/>
                        </a:rPr>
                        <a:t>10 min</a:t>
                      </a:r>
                      <a:endParaRPr lang="de-DE" sz="1400">
                        <a:effectLst/>
                        <a:latin typeface="Verdana" panose="020B0604030504040204" pitchFamily="34" charset="0"/>
                        <a:ea typeface="Verdana" panose="020B0604030504040204" pitchFamily="34" charset="0"/>
                        <a:cs typeface="Verdana" panose="020B0604030504040204" pitchFamily="34" charset="0"/>
                      </a:endParaRPr>
                    </a:p>
                  </a:txBody>
                  <a:tcPr marL="51435" marR="51435" marT="0" marB="0"/>
                </a:tc>
                <a:tc>
                  <a:txBody>
                    <a:bodyPr/>
                    <a:lstStyle/>
                    <a:p>
                      <a:pPr marL="285750" indent="-285750" algn="l">
                        <a:lnSpc>
                          <a:spcPct val="150000"/>
                        </a:lnSpc>
                        <a:spcBef>
                          <a:spcPts val="600"/>
                        </a:spcBef>
                        <a:spcAft>
                          <a:spcPts val="0"/>
                        </a:spcAft>
                        <a:buFont typeface="Wingdings" panose="05000000000000000000" pitchFamily="2" charset="2"/>
                        <a:buChar char="§"/>
                      </a:pPr>
                      <a:r>
                        <a:rPr lang="en-GB" sz="1400" b="1" dirty="0">
                          <a:effectLst/>
                          <a:latin typeface="Verdana" panose="020B0604030504040204" pitchFamily="34" charset="0"/>
                          <a:ea typeface="Verdana" panose="020B0604030504040204" pitchFamily="34" charset="0"/>
                          <a:cs typeface="Verdana" panose="020B0604030504040204" pitchFamily="34" charset="0"/>
                        </a:rPr>
                        <a:t>Developing hypotheses</a:t>
                      </a:r>
                      <a:endParaRPr lang="de-DE" sz="1400" b="1"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a:lnSpc>
                          <a:spcPct val="100000"/>
                        </a:lnSpc>
                        <a:spcBef>
                          <a:spcPts val="600"/>
                        </a:spcBef>
                        <a:spcAft>
                          <a:spcPts val="0"/>
                        </a:spcAft>
                        <a:buFont typeface="Wingdings" panose="05000000000000000000" pitchFamily="2" charset="2"/>
                        <a:buChar char="§"/>
                      </a:pPr>
                      <a:r>
                        <a:rPr lang="en-GB" sz="1400" dirty="0">
                          <a:effectLst/>
                          <a:latin typeface="Verdana" panose="020B0604030504040204" pitchFamily="34" charset="0"/>
                          <a:ea typeface="Verdana" panose="020B0604030504040204" pitchFamily="34" charset="0"/>
                          <a:cs typeface="Verdana" panose="020B0604030504040204" pitchFamily="34" charset="0"/>
                        </a:rPr>
                        <a:t>The case presenter turns their chair away from the coaches. He/she faces them with his back but is still close enough to hear their conversation and take notes. </a:t>
                      </a:r>
                      <a:endParaRPr lang="de-DE" sz="1400"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a:lnSpc>
                          <a:spcPct val="100000"/>
                        </a:lnSpc>
                        <a:spcBef>
                          <a:spcPts val="600"/>
                        </a:spcBef>
                        <a:spcAft>
                          <a:spcPts val="0"/>
                        </a:spcAft>
                        <a:buFont typeface="Wingdings" panose="05000000000000000000" pitchFamily="2" charset="2"/>
                        <a:buChar char="§"/>
                      </a:pPr>
                      <a:r>
                        <a:rPr lang="en-GB" sz="1400" dirty="0">
                          <a:effectLst/>
                          <a:latin typeface="Verdana" panose="020B0604030504040204" pitchFamily="34" charset="0"/>
                          <a:ea typeface="Verdana" panose="020B0604030504040204" pitchFamily="34" charset="0"/>
                          <a:cs typeface="Verdana" panose="020B0604030504040204" pitchFamily="34" charset="0"/>
                        </a:rPr>
                        <a:t>The coaches discuss what they have heard about the case and its specific challenges. They develop and discuss:</a:t>
                      </a:r>
                      <a:endParaRPr lang="de-DE" sz="1400" dirty="0">
                        <a:effectLst/>
                        <a:latin typeface="Verdana" panose="020B0604030504040204" pitchFamily="34" charset="0"/>
                        <a:ea typeface="Verdana" panose="020B0604030504040204" pitchFamily="34" charset="0"/>
                        <a:cs typeface="Verdana" panose="020B0604030504040204" pitchFamily="34" charset="0"/>
                      </a:endParaRPr>
                    </a:p>
                    <a:p>
                      <a:pPr marL="742950" lvl="1" indent="-285750" algn="l">
                        <a:lnSpc>
                          <a:spcPct val="100000"/>
                        </a:lnSpc>
                        <a:spcBef>
                          <a:spcPts val="600"/>
                        </a:spcBef>
                        <a:spcAft>
                          <a:spcPts val="0"/>
                        </a:spcAft>
                        <a:buFont typeface="Wingdings" panose="05000000000000000000" pitchFamily="2" charset="2"/>
                        <a:buChar char="§"/>
                      </a:pPr>
                      <a:r>
                        <a:rPr lang="en-GB" sz="1400" dirty="0">
                          <a:effectLst/>
                          <a:latin typeface="Verdana" panose="020B0604030504040204" pitchFamily="34" charset="0"/>
                          <a:ea typeface="Verdana" panose="020B0604030504040204" pitchFamily="34" charset="0"/>
                          <a:cs typeface="Verdana" panose="020B0604030504040204" pitchFamily="34" charset="0"/>
                        </a:rPr>
                        <a:t>Assumptions</a:t>
                      </a:r>
                      <a:endParaRPr lang="de-DE" sz="1400" dirty="0">
                        <a:effectLst/>
                        <a:latin typeface="Verdana" panose="020B0604030504040204" pitchFamily="34" charset="0"/>
                        <a:ea typeface="Verdana" panose="020B0604030504040204" pitchFamily="34" charset="0"/>
                        <a:cs typeface="Verdana" panose="020B0604030504040204" pitchFamily="34" charset="0"/>
                      </a:endParaRPr>
                    </a:p>
                    <a:p>
                      <a:pPr marL="742950" lvl="1" indent="-285750" algn="l">
                        <a:lnSpc>
                          <a:spcPct val="100000"/>
                        </a:lnSpc>
                        <a:spcBef>
                          <a:spcPts val="600"/>
                        </a:spcBef>
                        <a:spcAft>
                          <a:spcPts val="0"/>
                        </a:spcAft>
                        <a:buFont typeface="Wingdings" panose="05000000000000000000" pitchFamily="2" charset="2"/>
                        <a:buChar char="§"/>
                      </a:pPr>
                      <a:r>
                        <a:rPr lang="en-GB" sz="1400" dirty="0">
                          <a:effectLst/>
                          <a:latin typeface="Verdana" panose="020B0604030504040204" pitchFamily="34" charset="0"/>
                          <a:ea typeface="Verdana" panose="020B0604030504040204" pitchFamily="34" charset="0"/>
                          <a:cs typeface="Verdana" panose="020B0604030504040204" pitchFamily="34" charset="0"/>
                        </a:rPr>
                        <a:t>Hypotheses </a:t>
                      </a:r>
                      <a:endParaRPr lang="de-DE" sz="1400" dirty="0">
                        <a:effectLst/>
                        <a:latin typeface="Verdana" panose="020B0604030504040204" pitchFamily="34" charset="0"/>
                        <a:ea typeface="Verdana" panose="020B0604030504040204" pitchFamily="34" charset="0"/>
                        <a:cs typeface="Verdana" panose="020B0604030504040204" pitchFamily="34" charset="0"/>
                      </a:endParaRPr>
                    </a:p>
                    <a:p>
                      <a:pPr marL="742950" lvl="1" indent="-285750" algn="l">
                        <a:lnSpc>
                          <a:spcPct val="100000"/>
                        </a:lnSpc>
                        <a:spcBef>
                          <a:spcPts val="600"/>
                        </a:spcBef>
                        <a:spcAft>
                          <a:spcPts val="0"/>
                        </a:spcAft>
                        <a:buFont typeface="Wingdings" panose="05000000000000000000" pitchFamily="2" charset="2"/>
                        <a:buChar char="§"/>
                      </a:pPr>
                      <a:r>
                        <a:rPr lang="en-GB" sz="1400" dirty="0">
                          <a:effectLst/>
                          <a:latin typeface="Verdana" panose="020B0604030504040204" pitchFamily="34" charset="0"/>
                          <a:ea typeface="Verdana" panose="020B0604030504040204" pitchFamily="34" charset="0"/>
                          <a:cs typeface="Verdana" panose="020B0604030504040204" pitchFamily="34" charset="0"/>
                        </a:rPr>
                        <a:t>Potentially first ideas on solutions/next steps/directions (important: do not proceed into recommendations yet)</a:t>
                      </a:r>
                      <a:endParaRPr lang="de-DE" sz="14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a:lnSpc>
                          <a:spcPct val="100000"/>
                        </a:lnSpc>
                        <a:spcBef>
                          <a:spcPts val="600"/>
                        </a:spcBef>
                        <a:spcAft>
                          <a:spcPts val="0"/>
                        </a:spcAft>
                        <a:buFont typeface="Wingdings" panose="05000000000000000000" pitchFamily="2" charset="2"/>
                        <a:buChar char="§"/>
                      </a:pPr>
                      <a:r>
                        <a:rPr lang="en-GB" sz="1400" dirty="0">
                          <a:effectLst/>
                          <a:latin typeface="Verdana" panose="020B0604030504040204" pitchFamily="34" charset="0"/>
                          <a:ea typeface="Verdana" panose="020B0604030504040204" pitchFamily="34" charset="0"/>
                          <a:cs typeface="Verdana" panose="020B0604030504040204" pitchFamily="34" charset="0"/>
                        </a:rPr>
                        <a:t>The case presenter takes notes on the conversation.</a:t>
                      </a:r>
                      <a:endParaRPr lang="de-DE" sz="1400" dirty="0">
                        <a:effectLst/>
                        <a:latin typeface="Verdana" panose="020B0604030504040204" pitchFamily="34" charset="0"/>
                        <a:ea typeface="Verdana" panose="020B0604030504040204" pitchFamily="34" charset="0"/>
                        <a:cs typeface="Verdana" panose="020B0604030504040204" pitchFamily="34" charset="0"/>
                      </a:endParaRPr>
                    </a:p>
                  </a:txBody>
                  <a:tcPr marL="51435" marR="51435" marT="0" marB="0"/>
                </a:tc>
                <a:extLst>
                  <a:ext uri="{0D108BD9-81ED-4DB2-BD59-A6C34878D82A}">
                    <a16:rowId xmlns="" xmlns:a16="http://schemas.microsoft.com/office/drawing/2014/main" val="2533052012"/>
                  </a:ext>
                </a:extLst>
              </a:tr>
            </a:tbl>
          </a:graphicData>
        </a:graphic>
      </p:graphicFrame>
    </p:spTree>
    <p:extLst>
      <p:ext uri="{BB962C8B-B14F-4D97-AF65-F5344CB8AC3E}">
        <p14:creationId xmlns:p14="http://schemas.microsoft.com/office/powerpoint/2010/main" val="2763655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PEER COACHING : RESOLVING DILEMMAS AROUND DECENT WORK </a:t>
            </a:r>
            <a:r>
              <a:rPr lang="en-AU" b="1" dirty="0">
                <a:latin typeface="Verdana" panose="020B0604030504040204" pitchFamily="34" charset="0"/>
                <a:ea typeface="Verdana" panose="020B0604030504040204" pitchFamily="34" charset="0"/>
                <a:cs typeface="Verdana" panose="020B0604030504040204" pitchFamily="34" charset="0"/>
              </a:rPr>
              <a:t>| </a:t>
            </a:r>
            <a:r>
              <a:rPr lang="da-DK" b="1" dirty="0">
                <a:solidFill>
                  <a:srgbClr val="FF0000"/>
                </a:solidFill>
                <a:latin typeface="Verdana" panose="020B0604030504040204" pitchFamily="34" charset="0"/>
                <a:ea typeface="Verdana" panose="020B0604030504040204" pitchFamily="34" charset="0"/>
                <a:cs typeface="Verdana" panose="020B0604030504040204" pitchFamily="34" charset="0"/>
              </a:rPr>
              <a:t>Facilitator Guidance</a:t>
            </a:r>
            <a:endParaRPr lang="en-GB"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33</a:t>
            </a:fld>
            <a:endParaRPr lang="en-US"/>
          </a:p>
        </p:txBody>
      </p:sp>
      <p:graphicFrame>
        <p:nvGraphicFramePr>
          <p:cNvPr id="6" name="Table 5">
            <a:extLst>
              <a:ext uri="{FF2B5EF4-FFF2-40B4-BE49-F238E27FC236}">
                <a16:creationId xmlns="" xmlns:a16="http://schemas.microsoft.com/office/drawing/2014/main" id="{6FDCDA48-A27D-754A-AADF-61BE3B48D7D8}"/>
              </a:ext>
            </a:extLst>
          </p:cNvPr>
          <p:cNvGraphicFramePr>
            <a:graphicFrameLocks noGrp="1"/>
          </p:cNvGraphicFramePr>
          <p:nvPr>
            <p:extLst>
              <p:ext uri="{D42A27DB-BD31-4B8C-83A1-F6EECF244321}">
                <p14:modId xmlns:p14="http://schemas.microsoft.com/office/powerpoint/2010/main" val="3121112357"/>
              </p:ext>
            </p:extLst>
          </p:nvPr>
        </p:nvGraphicFramePr>
        <p:xfrm>
          <a:off x="670344" y="1672000"/>
          <a:ext cx="10567152" cy="4724400"/>
        </p:xfrm>
        <a:graphic>
          <a:graphicData uri="http://schemas.openxmlformats.org/drawingml/2006/table">
            <a:tbl>
              <a:tblPr firstRow="1" firstCol="1" bandRow="1">
                <a:tableStyleId>{5C22544A-7EE6-4342-B048-85BDC9FD1C3A}</a:tableStyleId>
              </a:tblPr>
              <a:tblGrid>
                <a:gridCol w="955088">
                  <a:extLst>
                    <a:ext uri="{9D8B030D-6E8A-4147-A177-3AD203B41FA5}">
                      <a16:colId xmlns="" xmlns:a16="http://schemas.microsoft.com/office/drawing/2014/main" val="1252130188"/>
                    </a:ext>
                  </a:extLst>
                </a:gridCol>
                <a:gridCol w="9612064">
                  <a:extLst>
                    <a:ext uri="{9D8B030D-6E8A-4147-A177-3AD203B41FA5}">
                      <a16:colId xmlns="" xmlns:a16="http://schemas.microsoft.com/office/drawing/2014/main" val="3233205245"/>
                    </a:ext>
                  </a:extLst>
                </a:gridCol>
              </a:tblGrid>
              <a:tr h="296167">
                <a:tc>
                  <a:txBody>
                    <a:bodyPr/>
                    <a:lstStyle/>
                    <a:p>
                      <a:pPr algn="ctr">
                        <a:lnSpc>
                          <a:spcPct val="150000"/>
                        </a:lnSpc>
                        <a:spcBef>
                          <a:spcPts val="600"/>
                        </a:spcBef>
                        <a:spcAft>
                          <a:spcPts val="0"/>
                        </a:spcAft>
                      </a:pPr>
                      <a:r>
                        <a:rPr lang="en-GB" sz="1600" dirty="0">
                          <a:effectLst/>
                          <a:latin typeface="Verdana" panose="020B0604030504040204" pitchFamily="34" charset="0"/>
                          <a:ea typeface="Verdana" panose="020B0604030504040204" pitchFamily="34" charset="0"/>
                          <a:cs typeface="Verdana" panose="020B0604030504040204" pitchFamily="34" charset="0"/>
                        </a:rPr>
                        <a:t>Time </a:t>
                      </a:r>
                      <a:endParaRPr lang="de-DE" sz="1600" dirty="0">
                        <a:effectLst/>
                        <a:latin typeface="Verdana" panose="020B0604030504040204" pitchFamily="34" charset="0"/>
                        <a:ea typeface="Verdana" panose="020B0604030504040204" pitchFamily="34" charset="0"/>
                        <a:cs typeface="Verdana" panose="020B0604030504040204" pitchFamily="34" charset="0"/>
                      </a:endParaRPr>
                    </a:p>
                  </a:txBody>
                  <a:tcPr marL="30707" marR="30707" marT="0" marB="0"/>
                </a:tc>
                <a:tc>
                  <a:txBody>
                    <a:bodyPr/>
                    <a:lstStyle/>
                    <a:p>
                      <a:pPr algn="ctr">
                        <a:lnSpc>
                          <a:spcPct val="150000"/>
                        </a:lnSpc>
                        <a:spcBef>
                          <a:spcPts val="600"/>
                        </a:spcBef>
                        <a:spcAft>
                          <a:spcPts val="0"/>
                        </a:spcAft>
                      </a:pPr>
                      <a:r>
                        <a:rPr lang="en-GB" sz="1600" dirty="0">
                          <a:effectLst/>
                          <a:latin typeface="Verdana" panose="020B0604030504040204" pitchFamily="34" charset="0"/>
                          <a:ea typeface="Verdana" panose="020B0604030504040204" pitchFamily="34" charset="0"/>
                          <a:cs typeface="Verdana" panose="020B0604030504040204" pitchFamily="34" charset="0"/>
                        </a:rPr>
                        <a:t>Activity</a:t>
                      </a:r>
                      <a:endParaRPr lang="de-DE" sz="1600" dirty="0">
                        <a:effectLst/>
                        <a:latin typeface="Verdana" panose="020B0604030504040204" pitchFamily="34" charset="0"/>
                        <a:ea typeface="Verdana" panose="020B0604030504040204" pitchFamily="34" charset="0"/>
                        <a:cs typeface="Verdana" panose="020B0604030504040204" pitchFamily="34" charset="0"/>
                      </a:endParaRPr>
                    </a:p>
                  </a:txBody>
                  <a:tcPr marL="30707" marR="30707" marT="0" marB="0"/>
                </a:tc>
                <a:extLst>
                  <a:ext uri="{0D108BD9-81ED-4DB2-BD59-A6C34878D82A}">
                    <a16:rowId xmlns="" xmlns:a16="http://schemas.microsoft.com/office/drawing/2014/main" val="2407629294"/>
                  </a:ext>
                </a:extLst>
              </a:tr>
              <a:tr h="1977451">
                <a:tc>
                  <a:txBody>
                    <a:bodyPr/>
                    <a:lstStyle/>
                    <a:p>
                      <a:pPr algn="just">
                        <a:lnSpc>
                          <a:spcPct val="150000"/>
                        </a:lnSpc>
                        <a:spcBef>
                          <a:spcPts val="600"/>
                        </a:spcBef>
                        <a:spcAft>
                          <a:spcPts val="0"/>
                        </a:spcAft>
                      </a:pPr>
                      <a:r>
                        <a:rPr lang="en-GB" sz="1600" dirty="0">
                          <a:effectLst/>
                          <a:latin typeface="Verdana" panose="020B0604030504040204" pitchFamily="34" charset="0"/>
                          <a:ea typeface="Verdana" panose="020B0604030504040204" pitchFamily="34" charset="0"/>
                          <a:cs typeface="Verdana" panose="020B0604030504040204" pitchFamily="34" charset="0"/>
                        </a:rPr>
                        <a:t>10 min</a:t>
                      </a:r>
                      <a:endParaRPr lang="de-DE" sz="1600" dirty="0">
                        <a:effectLst/>
                        <a:latin typeface="Verdana" panose="020B0604030504040204" pitchFamily="34" charset="0"/>
                        <a:ea typeface="Verdana" panose="020B0604030504040204" pitchFamily="34" charset="0"/>
                        <a:cs typeface="Verdana" panose="020B0604030504040204" pitchFamily="34" charset="0"/>
                      </a:endParaRPr>
                    </a:p>
                  </a:txBody>
                  <a:tcPr marL="30707" marR="30707" marT="0" marB="0"/>
                </a:tc>
                <a:tc>
                  <a:txBody>
                    <a:bodyPr/>
                    <a:lstStyle/>
                    <a:p>
                      <a:pPr marL="285750" indent="-285750" algn="l">
                        <a:lnSpc>
                          <a:spcPct val="150000"/>
                        </a:lnSpc>
                        <a:spcBef>
                          <a:spcPts val="600"/>
                        </a:spcBef>
                        <a:spcAft>
                          <a:spcPts val="0"/>
                        </a:spcAft>
                        <a:buFont typeface="Wingdings" panose="05000000000000000000" pitchFamily="2" charset="2"/>
                        <a:buChar char="§"/>
                      </a:pPr>
                      <a:r>
                        <a:rPr lang="en-GB" sz="1400" b="1" dirty="0">
                          <a:effectLst/>
                          <a:latin typeface="Verdana" panose="020B0604030504040204" pitchFamily="34" charset="0"/>
                          <a:ea typeface="Verdana" panose="020B0604030504040204" pitchFamily="34" charset="0"/>
                          <a:cs typeface="Verdana" panose="020B0604030504040204" pitchFamily="34" charset="0"/>
                        </a:rPr>
                        <a:t>Reflection on the hypotheses</a:t>
                      </a:r>
                      <a:endParaRPr lang="de-DE" sz="1400" b="1"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a:lnSpc>
                          <a:spcPct val="100000"/>
                        </a:lnSpc>
                        <a:spcBef>
                          <a:spcPts val="600"/>
                        </a:spcBef>
                        <a:spcAft>
                          <a:spcPts val="0"/>
                        </a:spcAft>
                        <a:buFont typeface="Wingdings" panose="05000000000000000000" pitchFamily="2" charset="2"/>
                        <a:buChar char="§"/>
                      </a:pPr>
                      <a:r>
                        <a:rPr lang="en-GB" sz="1400" dirty="0">
                          <a:effectLst/>
                          <a:latin typeface="Verdana" panose="020B0604030504040204" pitchFamily="34" charset="0"/>
                          <a:ea typeface="Verdana" panose="020B0604030504040204" pitchFamily="34" charset="0"/>
                          <a:cs typeface="Verdana" panose="020B0604030504040204" pitchFamily="34" charset="0"/>
                        </a:rPr>
                        <a:t>The case presenter reflects on what he/she has heard in the discussion.</a:t>
                      </a:r>
                      <a:endParaRPr lang="de-DE" sz="14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a:lnSpc>
                          <a:spcPct val="100000"/>
                        </a:lnSpc>
                        <a:spcBef>
                          <a:spcPts val="600"/>
                        </a:spcBef>
                        <a:spcAft>
                          <a:spcPts val="0"/>
                        </a:spcAft>
                        <a:buFont typeface="Wingdings" panose="05000000000000000000" pitchFamily="2" charset="2"/>
                        <a:buChar char="§"/>
                      </a:pPr>
                      <a:r>
                        <a:rPr lang="en-GB" sz="1400" b="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Important: </a:t>
                      </a:r>
                      <a:r>
                        <a:rPr lang="en-GB" sz="1400" dirty="0">
                          <a:effectLst/>
                          <a:latin typeface="Verdana" panose="020B0604030504040204" pitchFamily="34" charset="0"/>
                          <a:ea typeface="Verdana" panose="020B0604030504040204" pitchFamily="34" charset="0"/>
                          <a:cs typeface="Verdana" panose="020B0604030504040204" pitchFamily="34" charset="0"/>
                        </a:rPr>
                        <a:t>it is not required to confirm or correct the hypotheses.</a:t>
                      </a:r>
                      <a:endParaRPr lang="de-DE" sz="14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a:lnSpc>
                          <a:spcPct val="100000"/>
                        </a:lnSpc>
                        <a:spcBef>
                          <a:spcPts val="600"/>
                        </a:spcBef>
                        <a:spcAft>
                          <a:spcPts val="0"/>
                        </a:spcAft>
                        <a:buFont typeface="Wingdings" panose="05000000000000000000" pitchFamily="2" charset="2"/>
                        <a:buChar char="§"/>
                      </a:pPr>
                      <a:r>
                        <a:rPr lang="en-GB" sz="1400" dirty="0">
                          <a:effectLst/>
                          <a:latin typeface="Verdana" panose="020B0604030504040204" pitchFamily="34" charset="0"/>
                          <a:ea typeface="Verdana" panose="020B0604030504040204" pitchFamily="34" charset="0"/>
                          <a:cs typeface="Verdana" panose="020B0604030504040204" pitchFamily="34" charset="0"/>
                        </a:rPr>
                        <a:t>The case presenter can reflect on the following questions:</a:t>
                      </a:r>
                      <a:endParaRPr lang="de-DE" sz="1400" dirty="0">
                        <a:effectLst/>
                        <a:latin typeface="Verdana" panose="020B0604030504040204" pitchFamily="34" charset="0"/>
                        <a:ea typeface="Verdana" panose="020B0604030504040204" pitchFamily="34" charset="0"/>
                        <a:cs typeface="Verdana" panose="020B0604030504040204" pitchFamily="34" charset="0"/>
                      </a:endParaRPr>
                    </a:p>
                    <a:p>
                      <a:pPr marL="742950" lvl="1" indent="-285750" algn="l">
                        <a:lnSpc>
                          <a:spcPct val="100000"/>
                        </a:lnSpc>
                        <a:spcBef>
                          <a:spcPts val="600"/>
                        </a:spcBef>
                        <a:spcAft>
                          <a:spcPts val="0"/>
                        </a:spcAft>
                        <a:buFont typeface="Wingdings" panose="05000000000000000000" pitchFamily="2" charset="2"/>
                        <a:buChar char="§"/>
                      </a:pPr>
                      <a:r>
                        <a:rPr lang="en-GB" sz="1400" dirty="0">
                          <a:effectLst/>
                          <a:latin typeface="Verdana" panose="020B0604030504040204" pitchFamily="34" charset="0"/>
                          <a:ea typeface="Verdana" panose="020B0604030504040204" pitchFamily="34" charset="0"/>
                          <a:cs typeface="Verdana" panose="020B0604030504040204" pitchFamily="34" charset="0"/>
                        </a:rPr>
                        <a:t>Which hypothesis appealed to me?</a:t>
                      </a:r>
                      <a:endParaRPr lang="de-DE" sz="1400" dirty="0">
                        <a:effectLst/>
                        <a:latin typeface="Verdana" panose="020B0604030504040204" pitchFamily="34" charset="0"/>
                        <a:ea typeface="Verdana" panose="020B0604030504040204" pitchFamily="34" charset="0"/>
                        <a:cs typeface="Verdana" panose="020B0604030504040204" pitchFamily="34" charset="0"/>
                      </a:endParaRPr>
                    </a:p>
                    <a:p>
                      <a:pPr marL="742950" lvl="1" indent="-285750" algn="l">
                        <a:lnSpc>
                          <a:spcPct val="100000"/>
                        </a:lnSpc>
                        <a:spcBef>
                          <a:spcPts val="600"/>
                        </a:spcBef>
                        <a:spcAft>
                          <a:spcPts val="0"/>
                        </a:spcAft>
                        <a:buFont typeface="Wingdings" panose="05000000000000000000" pitchFamily="2" charset="2"/>
                        <a:buChar char="§"/>
                      </a:pPr>
                      <a:r>
                        <a:rPr lang="en-GB" sz="1400" dirty="0">
                          <a:effectLst/>
                          <a:latin typeface="Verdana" panose="020B0604030504040204" pitchFamily="34" charset="0"/>
                          <a:ea typeface="Verdana" panose="020B0604030504040204" pitchFamily="34" charset="0"/>
                          <a:cs typeface="Verdana" panose="020B0604030504040204" pitchFamily="34" charset="0"/>
                        </a:rPr>
                        <a:t>What made me think/reflect?</a:t>
                      </a:r>
                      <a:endParaRPr lang="de-DE" sz="1400" dirty="0">
                        <a:effectLst/>
                        <a:latin typeface="Verdana" panose="020B0604030504040204" pitchFamily="34" charset="0"/>
                        <a:ea typeface="Verdana" panose="020B0604030504040204" pitchFamily="34" charset="0"/>
                        <a:cs typeface="Verdana" panose="020B0604030504040204" pitchFamily="34" charset="0"/>
                      </a:endParaRPr>
                    </a:p>
                    <a:p>
                      <a:pPr marL="742950" lvl="1" indent="-285750" algn="l">
                        <a:lnSpc>
                          <a:spcPct val="100000"/>
                        </a:lnSpc>
                        <a:spcBef>
                          <a:spcPts val="600"/>
                        </a:spcBef>
                        <a:spcAft>
                          <a:spcPts val="0"/>
                        </a:spcAft>
                        <a:buFont typeface="Wingdings" panose="05000000000000000000" pitchFamily="2" charset="2"/>
                        <a:buChar char="§"/>
                      </a:pPr>
                      <a:r>
                        <a:rPr lang="en-GB" sz="1400" dirty="0">
                          <a:effectLst/>
                          <a:latin typeface="Verdana" panose="020B0604030504040204" pitchFamily="34" charset="0"/>
                          <a:ea typeface="Verdana" panose="020B0604030504040204" pitchFamily="34" charset="0"/>
                          <a:cs typeface="Verdana" panose="020B0604030504040204" pitchFamily="34" charset="0"/>
                        </a:rPr>
                        <a:t>Which ideas would I like to explore in more depth</a:t>
                      </a:r>
                      <a:endParaRPr lang="de-DE" sz="1400" dirty="0">
                        <a:effectLst/>
                        <a:latin typeface="Verdana" panose="020B0604030504040204" pitchFamily="34" charset="0"/>
                        <a:ea typeface="Verdana" panose="020B0604030504040204" pitchFamily="34" charset="0"/>
                        <a:cs typeface="Verdana" panose="020B0604030504040204" pitchFamily="34" charset="0"/>
                      </a:endParaRPr>
                    </a:p>
                  </a:txBody>
                  <a:tcPr marL="30707" marR="30707" marT="0" marB="0"/>
                </a:tc>
                <a:extLst>
                  <a:ext uri="{0D108BD9-81ED-4DB2-BD59-A6C34878D82A}">
                    <a16:rowId xmlns="" xmlns:a16="http://schemas.microsoft.com/office/drawing/2014/main" val="1697694746"/>
                  </a:ext>
                </a:extLst>
              </a:tr>
              <a:tr h="1075456">
                <a:tc>
                  <a:txBody>
                    <a:bodyPr/>
                    <a:lstStyle/>
                    <a:p>
                      <a:pPr marL="0" algn="just" defTabSz="914400" rtl="0" eaLnBrk="1" latinLnBrk="0" hangingPunct="1">
                        <a:lnSpc>
                          <a:spcPct val="150000"/>
                        </a:lnSpc>
                        <a:spcBef>
                          <a:spcPts val="600"/>
                        </a:spcBef>
                        <a:spcAft>
                          <a:spcPts val="0"/>
                        </a:spcAft>
                      </a:pPr>
                      <a:r>
                        <a:rPr lang="en-GB" sz="1600" b="1" kern="1200">
                          <a:solidFill>
                            <a:schemeClr val="lt1"/>
                          </a:solidFill>
                          <a:effectLst/>
                          <a:latin typeface="Verdana" panose="020B0604030504040204" pitchFamily="34" charset="0"/>
                          <a:ea typeface="Verdana" panose="020B0604030504040204" pitchFamily="34" charset="0"/>
                          <a:cs typeface="Verdana" panose="020B0604030504040204" pitchFamily="34" charset="0"/>
                        </a:rPr>
                        <a:t>10 min</a:t>
                      </a:r>
                      <a:endParaRPr lang="de-DE" sz="1600" b="1" kern="1200">
                        <a:solidFill>
                          <a:schemeClr val="lt1"/>
                        </a:solidFill>
                        <a:effectLst/>
                        <a:latin typeface="Verdana" panose="020B0604030504040204" pitchFamily="34" charset="0"/>
                        <a:ea typeface="Verdana" panose="020B0604030504040204" pitchFamily="34" charset="0"/>
                        <a:cs typeface="Verdana" panose="020B0604030504040204" pitchFamily="34" charset="0"/>
                      </a:endParaRPr>
                    </a:p>
                  </a:txBody>
                  <a:tcPr marL="30707" marR="30707" marT="0" marB="0"/>
                </a:tc>
                <a:tc>
                  <a:txBody>
                    <a:bodyPr/>
                    <a:lstStyle/>
                    <a:p>
                      <a:pPr marL="285750" indent="-285750" algn="l">
                        <a:lnSpc>
                          <a:spcPct val="150000"/>
                        </a:lnSpc>
                        <a:spcBef>
                          <a:spcPts val="600"/>
                        </a:spcBef>
                        <a:spcAft>
                          <a:spcPts val="0"/>
                        </a:spcAft>
                        <a:buFont typeface="Wingdings" panose="05000000000000000000" pitchFamily="2" charset="2"/>
                        <a:buChar char="§"/>
                      </a:pPr>
                      <a:r>
                        <a:rPr lang="en-GB" sz="1400" b="1" dirty="0">
                          <a:effectLst/>
                          <a:latin typeface="Verdana" panose="020B0604030504040204" pitchFamily="34" charset="0"/>
                          <a:ea typeface="Verdana" panose="020B0604030504040204" pitchFamily="34" charset="0"/>
                          <a:cs typeface="Verdana" panose="020B0604030504040204" pitchFamily="34" charset="0"/>
                        </a:rPr>
                        <a:t>Developing ways forward</a:t>
                      </a:r>
                      <a:endParaRPr lang="de-DE" sz="1400" b="1"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a:lnSpc>
                          <a:spcPct val="100000"/>
                        </a:lnSpc>
                        <a:spcBef>
                          <a:spcPts val="600"/>
                        </a:spcBef>
                        <a:spcAft>
                          <a:spcPts val="0"/>
                        </a:spcAft>
                        <a:buFont typeface="Wingdings" panose="05000000000000000000" pitchFamily="2" charset="2"/>
                        <a:buChar char="§"/>
                      </a:pPr>
                      <a:r>
                        <a:rPr lang="en-GB" sz="1400" dirty="0">
                          <a:effectLst/>
                          <a:latin typeface="Verdana" panose="020B0604030504040204" pitchFamily="34" charset="0"/>
                          <a:ea typeface="Verdana" panose="020B0604030504040204" pitchFamily="34" charset="0"/>
                          <a:cs typeface="Verdana" panose="020B0604030504040204" pitchFamily="34" charset="0"/>
                        </a:rPr>
                        <a:t>The perspectives that were particularly appealing to the case presenter can now be deepened in the group </a:t>
                      </a:r>
                      <a:r>
                        <a:rPr lang="en-GB" sz="1400" dirty="0" smtClean="0">
                          <a:effectLst/>
                          <a:latin typeface="Verdana" panose="020B0604030504040204" pitchFamily="34" charset="0"/>
                          <a:ea typeface="Verdana" panose="020B0604030504040204" pitchFamily="34" charset="0"/>
                          <a:cs typeface="Verdana" panose="020B0604030504040204" pitchFamily="34" charset="0"/>
                        </a:rPr>
                        <a:t>discussion</a:t>
                      </a:r>
                      <a:endParaRPr lang="de-DE" sz="14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a:lnSpc>
                          <a:spcPct val="100000"/>
                        </a:lnSpc>
                        <a:spcBef>
                          <a:spcPts val="600"/>
                        </a:spcBef>
                        <a:spcAft>
                          <a:spcPts val="0"/>
                        </a:spcAft>
                        <a:buFont typeface="Wingdings" panose="05000000000000000000" pitchFamily="2" charset="2"/>
                        <a:buChar char="§"/>
                      </a:pPr>
                      <a:r>
                        <a:rPr lang="en-GB" sz="1400" dirty="0">
                          <a:effectLst/>
                          <a:latin typeface="Verdana" panose="020B0604030504040204" pitchFamily="34" charset="0"/>
                          <a:ea typeface="Verdana" panose="020B0604030504040204" pitchFamily="34" charset="0"/>
                          <a:cs typeface="Verdana" panose="020B0604030504040204" pitchFamily="34" charset="0"/>
                        </a:rPr>
                        <a:t>This is the time to discuss potential solutions for the </a:t>
                      </a:r>
                      <a:r>
                        <a:rPr lang="en-GB" sz="1400" dirty="0" smtClean="0">
                          <a:effectLst/>
                          <a:latin typeface="Verdana" panose="020B0604030504040204" pitchFamily="34" charset="0"/>
                          <a:ea typeface="Verdana" panose="020B0604030504040204" pitchFamily="34" charset="0"/>
                          <a:cs typeface="Verdana" panose="020B0604030504040204" pitchFamily="34" charset="0"/>
                        </a:rPr>
                        <a:t>case</a:t>
                      </a:r>
                      <a:endParaRPr lang="de-DE" sz="1400" dirty="0">
                        <a:effectLst/>
                        <a:latin typeface="Verdana" panose="020B0604030504040204" pitchFamily="34" charset="0"/>
                        <a:ea typeface="Verdana" panose="020B0604030504040204" pitchFamily="34" charset="0"/>
                        <a:cs typeface="Verdana" panose="020B0604030504040204" pitchFamily="34" charset="0"/>
                      </a:endParaRPr>
                    </a:p>
                  </a:txBody>
                  <a:tcPr marL="30707" marR="30707" marT="0" marB="0"/>
                </a:tc>
                <a:extLst>
                  <a:ext uri="{0D108BD9-81ED-4DB2-BD59-A6C34878D82A}">
                    <a16:rowId xmlns="" xmlns:a16="http://schemas.microsoft.com/office/drawing/2014/main" val="4043681791"/>
                  </a:ext>
                </a:extLst>
              </a:tr>
              <a:tr h="1144840">
                <a:tc>
                  <a:txBody>
                    <a:bodyPr/>
                    <a:lstStyle/>
                    <a:p>
                      <a:pPr algn="just">
                        <a:lnSpc>
                          <a:spcPct val="150000"/>
                        </a:lnSpc>
                        <a:spcBef>
                          <a:spcPts val="600"/>
                        </a:spcBef>
                        <a:spcAft>
                          <a:spcPts val="0"/>
                        </a:spcAft>
                      </a:pPr>
                      <a:r>
                        <a:rPr lang="en-GB" sz="1600">
                          <a:effectLst/>
                          <a:latin typeface="Verdana" panose="020B0604030504040204" pitchFamily="34" charset="0"/>
                          <a:ea typeface="Verdana" panose="020B0604030504040204" pitchFamily="34" charset="0"/>
                          <a:cs typeface="Verdana" panose="020B0604030504040204" pitchFamily="34" charset="0"/>
                        </a:rPr>
                        <a:t>15 min</a:t>
                      </a:r>
                      <a:endParaRPr lang="de-DE" sz="1600">
                        <a:effectLst/>
                        <a:latin typeface="Verdana" panose="020B0604030504040204" pitchFamily="34" charset="0"/>
                        <a:ea typeface="Verdana" panose="020B0604030504040204" pitchFamily="34" charset="0"/>
                        <a:cs typeface="Verdana" panose="020B0604030504040204" pitchFamily="34" charset="0"/>
                      </a:endParaRPr>
                    </a:p>
                  </a:txBody>
                  <a:tcPr marL="30707" marR="30707" marT="0" marB="0"/>
                </a:tc>
                <a:tc>
                  <a:txBody>
                    <a:bodyPr/>
                    <a:lstStyle/>
                    <a:p>
                      <a:pPr marL="285750" indent="-285750" algn="l">
                        <a:lnSpc>
                          <a:spcPct val="150000"/>
                        </a:lnSpc>
                        <a:spcBef>
                          <a:spcPts val="600"/>
                        </a:spcBef>
                        <a:spcAft>
                          <a:spcPts val="0"/>
                        </a:spcAft>
                        <a:buFont typeface="Wingdings" panose="05000000000000000000" pitchFamily="2" charset="2"/>
                        <a:buChar char="§"/>
                      </a:pPr>
                      <a:r>
                        <a:rPr lang="en-GB" sz="1400" b="1" dirty="0">
                          <a:effectLst/>
                          <a:latin typeface="Verdana" panose="020B0604030504040204" pitchFamily="34" charset="0"/>
                          <a:ea typeface="Verdana" panose="020B0604030504040204" pitchFamily="34" charset="0"/>
                          <a:cs typeface="Verdana" panose="020B0604030504040204" pitchFamily="34" charset="0"/>
                        </a:rPr>
                        <a:t>Reflection in plenary</a:t>
                      </a:r>
                      <a:endParaRPr lang="de-DE" sz="1400" b="1"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a:lnSpc>
                          <a:spcPct val="100000"/>
                        </a:lnSpc>
                        <a:spcBef>
                          <a:spcPts val="600"/>
                        </a:spcBef>
                        <a:spcAft>
                          <a:spcPts val="0"/>
                        </a:spcAft>
                        <a:buFont typeface="Wingdings" panose="05000000000000000000" pitchFamily="2" charset="2"/>
                        <a:buChar char="§"/>
                      </a:pPr>
                      <a:r>
                        <a:rPr lang="en-GB" sz="1400" dirty="0">
                          <a:effectLst/>
                          <a:latin typeface="Verdana" panose="020B0604030504040204" pitchFamily="34" charset="0"/>
                          <a:ea typeface="Verdana" panose="020B0604030504040204" pitchFamily="34" charset="0"/>
                          <a:cs typeface="Verdana" panose="020B0604030504040204" pitchFamily="34" charset="0"/>
                        </a:rPr>
                        <a:t>Case presenters from all working groups reflect to the full group on the following questions:</a:t>
                      </a:r>
                      <a:endParaRPr lang="de-DE" sz="1400" dirty="0">
                        <a:effectLst/>
                        <a:latin typeface="Verdana" panose="020B0604030504040204" pitchFamily="34" charset="0"/>
                        <a:ea typeface="Verdana" panose="020B0604030504040204" pitchFamily="34" charset="0"/>
                        <a:cs typeface="Verdana" panose="020B0604030504040204" pitchFamily="34" charset="0"/>
                      </a:endParaRPr>
                    </a:p>
                    <a:p>
                      <a:pPr marL="742950" lvl="1" indent="-285750" algn="l">
                        <a:lnSpc>
                          <a:spcPct val="100000"/>
                        </a:lnSpc>
                        <a:spcBef>
                          <a:spcPts val="600"/>
                        </a:spcBef>
                        <a:spcAft>
                          <a:spcPts val="0"/>
                        </a:spcAft>
                        <a:buFont typeface="Wingdings" panose="05000000000000000000" pitchFamily="2" charset="2"/>
                        <a:buChar char="§"/>
                      </a:pPr>
                      <a:r>
                        <a:rPr lang="en-GB" sz="1400" dirty="0">
                          <a:effectLst/>
                          <a:latin typeface="Verdana" panose="020B0604030504040204" pitchFamily="34" charset="0"/>
                          <a:ea typeface="Verdana" panose="020B0604030504040204" pitchFamily="34" charset="0"/>
                          <a:cs typeface="Verdana" panose="020B0604030504040204" pitchFamily="34" charset="0"/>
                        </a:rPr>
                        <a:t>What is my most important take away from the coaching process?</a:t>
                      </a:r>
                      <a:endParaRPr lang="de-DE" sz="14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a:lnSpc>
                          <a:spcPct val="100000"/>
                        </a:lnSpc>
                        <a:spcBef>
                          <a:spcPts val="600"/>
                        </a:spcBef>
                        <a:spcAft>
                          <a:spcPts val="0"/>
                        </a:spcAft>
                        <a:buFont typeface="Wingdings" panose="05000000000000000000" pitchFamily="2" charset="2"/>
                        <a:buChar char="§"/>
                      </a:pPr>
                      <a:r>
                        <a:rPr lang="en-GB" sz="1400" b="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Important: </a:t>
                      </a:r>
                      <a:r>
                        <a:rPr lang="en-GB" sz="1400" dirty="0">
                          <a:effectLst/>
                          <a:latin typeface="Verdana" panose="020B0604030504040204" pitchFamily="34" charset="0"/>
                          <a:ea typeface="Verdana" panose="020B0604030504040204" pitchFamily="34" charset="0"/>
                          <a:cs typeface="Verdana" panose="020B0604030504040204" pitchFamily="34" charset="0"/>
                        </a:rPr>
                        <a:t>Please limit your reflection to 2 min maximum</a:t>
                      </a:r>
                      <a:endParaRPr lang="de-DE" sz="1400" dirty="0">
                        <a:effectLst/>
                        <a:latin typeface="Verdana" panose="020B0604030504040204" pitchFamily="34" charset="0"/>
                        <a:ea typeface="Verdana" panose="020B0604030504040204" pitchFamily="34" charset="0"/>
                        <a:cs typeface="Verdana" panose="020B0604030504040204" pitchFamily="34" charset="0"/>
                      </a:endParaRPr>
                    </a:p>
                  </a:txBody>
                  <a:tcPr marL="30707" marR="30707" marT="0" marB="0"/>
                </a:tc>
                <a:extLst>
                  <a:ext uri="{0D108BD9-81ED-4DB2-BD59-A6C34878D82A}">
                    <a16:rowId xmlns="" xmlns:a16="http://schemas.microsoft.com/office/drawing/2014/main" val="955307622"/>
                  </a:ext>
                </a:extLst>
              </a:tr>
            </a:tbl>
          </a:graphicData>
        </a:graphic>
      </p:graphicFrame>
    </p:spTree>
    <p:extLst>
      <p:ext uri="{BB962C8B-B14F-4D97-AF65-F5344CB8AC3E}">
        <p14:creationId xmlns:p14="http://schemas.microsoft.com/office/powerpoint/2010/main" val="1855234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34</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xmlns=""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smtClean="0">
              <a:solidFill>
                <a:prstClr val="white"/>
              </a:solidFill>
              <a:latin typeface="+mj-lt"/>
            </a:endParaRPr>
          </a:p>
          <a:p>
            <a:endParaRPr lang="en-GB" sz="3600" dirty="0">
              <a:solidFill>
                <a:prstClr val="white"/>
              </a:solidFill>
              <a:latin typeface="+mj-lt"/>
            </a:endParaRPr>
          </a:p>
          <a:p>
            <a:r>
              <a:rPr lang="en-GB" sz="36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EXERCISE 5</a:t>
            </a:r>
          </a:p>
          <a:p>
            <a:pPr lvl="0"/>
            <a:r>
              <a:rPr lang="en-GB" sz="3200" dirty="0">
                <a:solidFill>
                  <a:prstClr val="white"/>
                </a:solidFill>
                <a:latin typeface="Verdana" panose="020B0604030504040204" pitchFamily="34" charset="0"/>
                <a:ea typeface="Verdana" panose="020B0604030504040204" pitchFamily="34" charset="0"/>
                <a:cs typeface="Verdana" panose="020B0604030504040204" pitchFamily="34" charset="0"/>
              </a:rPr>
              <a:t>SCENARIO DISCUSSION: ENGAGING SUPPLIERS ON DECENT WORK</a:t>
            </a:r>
          </a:p>
        </p:txBody>
      </p:sp>
    </p:spTree>
    <p:extLst>
      <p:ext uri="{BB962C8B-B14F-4D97-AF65-F5344CB8AC3E}">
        <p14:creationId xmlns:p14="http://schemas.microsoft.com/office/powerpoint/2010/main" val="2563756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SCENARIO </a:t>
            </a:r>
            <a:r>
              <a:rPr lang="da-DK" b="1" dirty="0" smtClean="0">
                <a:latin typeface="Verdana" panose="020B0604030504040204" pitchFamily="34" charset="0"/>
                <a:ea typeface="Verdana" panose="020B0604030504040204" pitchFamily="34" charset="0"/>
                <a:cs typeface="Verdana" panose="020B0604030504040204" pitchFamily="34" charset="0"/>
              </a:rPr>
              <a:t>DISCUSSION : </a:t>
            </a:r>
            <a:r>
              <a:rPr lang="en" b="1" dirty="0">
                <a:latin typeface="Verdana" panose="020B0604030504040204" pitchFamily="34" charset="0"/>
                <a:ea typeface="Verdana" panose="020B0604030504040204" pitchFamily="34" charset="0"/>
                <a:cs typeface="Verdana" panose="020B0604030504040204" pitchFamily="34" charset="0"/>
              </a:rPr>
              <a:t>ENGAGING SUPPLIERS ON DECENT WORK </a:t>
            </a:r>
            <a:r>
              <a:rPr lang="en-AU" b="1" dirty="0">
                <a:latin typeface="Verdana" panose="020B0604030504040204" pitchFamily="34" charset="0"/>
                <a:ea typeface="Verdana" panose="020B0604030504040204" pitchFamily="34" charset="0"/>
                <a:cs typeface="Verdana" panose="020B0604030504040204" pitchFamily="34" charset="0"/>
              </a:rPr>
              <a:t>| </a:t>
            </a:r>
            <a: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t>Facilitator Guidance</a:t>
            </a:r>
            <a:endParaRPr lang="en-GB"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en-GB" b="1" dirty="0"/>
          </a:p>
          <a:p>
            <a:r>
              <a:rPr lang="en-GB" b="1" dirty="0">
                <a:latin typeface="Verdana" panose="020B0604030504040204" pitchFamily="34" charset="0"/>
                <a:ea typeface="Verdana" panose="020B0604030504040204" pitchFamily="34" charset="0"/>
                <a:cs typeface="Verdana" panose="020B0604030504040204" pitchFamily="34" charset="0"/>
              </a:rPr>
              <a:t>Aim of the exercise:</a:t>
            </a:r>
          </a:p>
          <a:p>
            <a:pPr>
              <a:spcAft>
                <a:spcPts val="600"/>
              </a:spcAft>
            </a:pPr>
            <a:r>
              <a:rPr lang="en-GB" dirty="0">
                <a:latin typeface="Verdana" panose="020B0604030504040204" pitchFamily="34" charset="0"/>
                <a:ea typeface="Verdana" panose="020B0604030504040204" pitchFamily="34" charset="0"/>
                <a:cs typeface="Verdana" panose="020B0604030504040204" pitchFamily="34" charset="0"/>
              </a:rPr>
              <a:t>To allow procurement professionals to role play an interaction with a supplier on the topic of decent work in a way that helps develop their skills for engaging suppliers </a:t>
            </a:r>
            <a:endParaRPr lang="en-GB" b="1" dirty="0">
              <a:latin typeface="Verdana" panose="020B0604030504040204" pitchFamily="34" charset="0"/>
              <a:ea typeface="Verdana" panose="020B0604030504040204" pitchFamily="34" charset="0"/>
              <a:cs typeface="Verdana" panose="020B0604030504040204" pitchFamily="34" charset="0"/>
            </a:endParaRPr>
          </a:p>
          <a:p>
            <a:r>
              <a:rPr lang="en-GB" b="1" dirty="0">
                <a:latin typeface="Verdana" panose="020B0604030504040204" pitchFamily="34" charset="0"/>
                <a:ea typeface="Verdana" panose="020B0604030504040204" pitchFamily="34" charset="0"/>
                <a:cs typeface="Verdana" panose="020B0604030504040204" pitchFamily="34" charset="0"/>
              </a:rPr>
              <a:t>Preparation:</a:t>
            </a: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A scenario is presented for participants to role play</a:t>
            </a: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Participants organise in groups of five. Each group will run the </a:t>
            </a:r>
            <a:r>
              <a:rPr lang="en-GB" dirty="0" smtClean="0">
                <a:latin typeface="Verdana" panose="020B0604030504040204" pitchFamily="34" charset="0"/>
                <a:ea typeface="Verdana" panose="020B0604030504040204" pitchFamily="34" charset="0"/>
                <a:cs typeface="Verdana" panose="020B0604030504040204" pitchFamily="34" charset="0"/>
              </a:rPr>
              <a:t>scenario </a:t>
            </a:r>
            <a:r>
              <a:rPr lang="en-GB" dirty="0">
                <a:latin typeface="Verdana" panose="020B0604030504040204" pitchFamily="34" charset="0"/>
                <a:ea typeface="Verdana" panose="020B0604030504040204" pitchFamily="34" charset="0"/>
                <a:cs typeface="Verdana" panose="020B0604030504040204" pitchFamily="34" charset="0"/>
              </a:rPr>
              <a:t>with participants taking different roles (background info to be provided)</a:t>
            </a:r>
          </a:p>
          <a:p>
            <a:pPr marL="285750" indent="-285750">
              <a:spcAft>
                <a:spcPts val="600"/>
              </a:spcAft>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Participants re-group and reflect on what would be the most appropriate action to take to deal with the scenario in a way that supports decent work </a:t>
            </a:r>
          </a:p>
          <a:p>
            <a:r>
              <a:rPr lang="en-GB" b="1" dirty="0">
                <a:latin typeface="Verdana" panose="020B0604030504040204" pitchFamily="34" charset="0"/>
                <a:ea typeface="Verdana" panose="020B0604030504040204" pitchFamily="34" charset="0"/>
                <a:cs typeface="Verdana" panose="020B0604030504040204" pitchFamily="34" charset="0"/>
              </a:rPr>
              <a:t>Timekeeping</a:t>
            </a:r>
            <a:r>
              <a:rPr lang="en-GB" dirty="0">
                <a:latin typeface="Verdana" panose="020B0604030504040204" pitchFamily="34" charset="0"/>
                <a:ea typeface="Verdana" panose="020B0604030504040204" pitchFamily="34" charset="0"/>
                <a:cs typeface="Verdana" panose="020B0604030504040204" pitchFamily="34" charset="0"/>
              </a:rPr>
              <a:t>: </a:t>
            </a:r>
          </a:p>
          <a:p>
            <a:r>
              <a:rPr lang="en-GB" b="1" dirty="0">
                <a:latin typeface="Verdana" panose="020B0604030504040204" pitchFamily="34" charset="0"/>
                <a:ea typeface="Verdana" panose="020B0604030504040204" pitchFamily="34" charset="0"/>
                <a:cs typeface="Verdana" panose="020B0604030504040204" pitchFamily="34" charset="0"/>
              </a:rPr>
              <a:t>Total time allocated: 30 min</a:t>
            </a: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fontAlgn="base">
              <a:lnSpc>
                <a:spcPct val="100000"/>
              </a:lnSpc>
              <a:spcBef>
                <a:spcPct val="0"/>
              </a:spcBef>
              <a:spcAft>
                <a:spcPct val="0"/>
              </a:spcAft>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Introduction of scenario and exercise (5 minutes) </a:t>
            </a: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(see </a:t>
            </a: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next slides)</a:t>
            </a:r>
          </a:p>
          <a:p>
            <a:pPr marL="285750" indent="-285750" fontAlgn="base">
              <a:lnSpc>
                <a:spcPct val="100000"/>
              </a:lnSpc>
              <a:spcBef>
                <a:spcPct val="0"/>
              </a:spcBef>
              <a:spcAft>
                <a:spcPct val="0"/>
              </a:spcAft>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Participant preparation for discussion (based on scenario and a card for each participant outlining their respective role – see next slide)  (5 minutes)</a:t>
            </a:r>
          </a:p>
          <a:p>
            <a:pPr marL="285750" indent="-285750" fontAlgn="base">
              <a:lnSpc>
                <a:spcPct val="100000"/>
              </a:lnSpc>
              <a:spcBef>
                <a:spcPct val="0"/>
              </a:spcBef>
              <a:spcAft>
                <a:spcPct val="0"/>
              </a:spcAft>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Discussion (10 minutes)</a:t>
            </a:r>
          </a:p>
          <a:p>
            <a:pPr marL="285750" indent="-285750" fontAlgn="base">
              <a:lnSpc>
                <a:spcPct val="100000"/>
              </a:lnSpc>
              <a:spcBef>
                <a:spcPct val="0"/>
              </a:spcBef>
              <a:spcAft>
                <a:spcPct val="0"/>
              </a:spcAft>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Debrief  (10 minutes)	</a:t>
            </a:r>
            <a:r>
              <a:rPr lang="en-US" dirty="0"/>
              <a:t>									</a:t>
            </a:r>
            <a:endParaRPr lang="en-GB" dirty="0"/>
          </a:p>
          <a:p>
            <a:endParaRPr lang="en-GB" dirty="0"/>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35</a:t>
            </a:fld>
            <a:endParaRPr lang="en-US"/>
          </a:p>
        </p:txBody>
      </p:sp>
    </p:spTree>
    <p:extLst>
      <p:ext uri="{BB962C8B-B14F-4D97-AF65-F5344CB8AC3E}">
        <p14:creationId xmlns:p14="http://schemas.microsoft.com/office/powerpoint/2010/main" val="3118216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SCENARIO DISCUSSION: </a:t>
            </a:r>
            <a:r>
              <a:rPr lang="en" b="1" dirty="0">
                <a:latin typeface="Verdana" panose="020B0604030504040204" pitchFamily="34" charset="0"/>
                <a:ea typeface="Verdana" panose="020B0604030504040204" pitchFamily="34" charset="0"/>
                <a:cs typeface="Verdana" panose="020B0604030504040204" pitchFamily="34" charset="0"/>
              </a:rPr>
              <a:t>ENGAGING SUPPLIERS ON DECENT WORK</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en-GB" b="1" dirty="0"/>
          </a:p>
          <a:p>
            <a:r>
              <a:rPr lang="en-GB" b="1" dirty="0">
                <a:latin typeface="Verdana" panose="020B0604030504040204" pitchFamily="34" charset="0"/>
                <a:ea typeface="Verdana" panose="020B0604030504040204" pitchFamily="34" charset="0"/>
                <a:cs typeface="Verdana" panose="020B0604030504040204" pitchFamily="34" charset="0"/>
              </a:rPr>
              <a:t>Exercise:</a:t>
            </a:r>
          </a:p>
          <a:p>
            <a:r>
              <a:rPr lang="en-GB" dirty="0">
                <a:latin typeface="Verdana" panose="020B0604030504040204" pitchFamily="34" charset="0"/>
                <a:ea typeface="Verdana" panose="020B0604030504040204" pitchFamily="34" charset="0"/>
                <a:cs typeface="Verdana" panose="020B0604030504040204" pitchFamily="34" charset="0"/>
              </a:rPr>
              <a:t>In groups of five, each </a:t>
            </a:r>
            <a:r>
              <a:rPr lang="en-GB" dirty="0" smtClean="0">
                <a:latin typeface="Verdana" panose="020B0604030504040204" pitchFamily="34" charset="0"/>
                <a:ea typeface="Verdana" panose="020B0604030504040204" pitchFamily="34" charset="0"/>
                <a:cs typeface="Verdana" panose="020B0604030504040204" pitchFamily="34" charset="0"/>
              </a:rPr>
              <a:t>person assumes </a:t>
            </a:r>
            <a:r>
              <a:rPr lang="en-GB" dirty="0">
                <a:latin typeface="Verdana" panose="020B0604030504040204" pitchFamily="34" charset="0"/>
                <a:ea typeface="Verdana" panose="020B0604030504040204" pitchFamily="34" charset="0"/>
                <a:cs typeface="Verdana" panose="020B0604030504040204" pitchFamily="34" charset="0"/>
              </a:rPr>
              <a:t>one of the following roles:</a:t>
            </a: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Company buyer</a:t>
            </a: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Production plant manager</a:t>
            </a: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Cleaning staff</a:t>
            </a: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Cleaning company representative</a:t>
            </a: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NGO representative</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Discuss the situation in your group. Each person represents their respective role.</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smtClean="0">
                <a:latin typeface="Verdana" panose="020B0604030504040204" pitchFamily="34" charset="0"/>
                <a:ea typeface="Verdana" panose="020B0604030504040204" pitchFamily="34" charset="0"/>
                <a:cs typeface="Verdana" panose="020B0604030504040204" pitchFamily="34" charset="0"/>
              </a:rPr>
              <a:t>Following the discussion, the </a:t>
            </a:r>
            <a:r>
              <a:rPr lang="en-GB" dirty="0">
                <a:latin typeface="Verdana" panose="020B0604030504040204" pitchFamily="34" charset="0"/>
                <a:ea typeface="Verdana" panose="020B0604030504040204" pitchFamily="34" charset="0"/>
                <a:cs typeface="Verdana" panose="020B0604030504040204" pitchFamily="34" charset="0"/>
              </a:rPr>
              <a:t>buyer is responsible for coming up with a course of action </a:t>
            </a:r>
            <a:r>
              <a:rPr lang="en-GB" dirty="0" smtClean="0">
                <a:latin typeface="Verdana" panose="020B0604030504040204" pitchFamily="34" charset="0"/>
                <a:ea typeface="Verdana" panose="020B0604030504040204" pitchFamily="34" charset="0"/>
                <a:cs typeface="Verdana" panose="020B0604030504040204" pitchFamily="34" charset="0"/>
              </a:rPr>
              <a:t>with </a:t>
            </a:r>
            <a:r>
              <a:rPr lang="en-GB" dirty="0">
                <a:latin typeface="Verdana" panose="020B0604030504040204" pitchFamily="34" charset="0"/>
                <a:ea typeface="Verdana" panose="020B0604030504040204" pitchFamily="34" charset="0"/>
                <a:cs typeface="Verdana" panose="020B0604030504040204" pitchFamily="34" charset="0"/>
              </a:rPr>
              <a:t>all involved.</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You have </a:t>
            </a:r>
            <a:r>
              <a:rPr lang="en-GB" dirty="0" smtClean="0">
                <a:latin typeface="Verdana" panose="020B0604030504040204" pitchFamily="34" charset="0"/>
                <a:ea typeface="Verdana" panose="020B0604030504040204" pitchFamily="34" charset="0"/>
                <a:cs typeface="Verdana" panose="020B0604030504040204" pitchFamily="34" charset="0"/>
              </a:rPr>
              <a:t>10 </a:t>
            </a:r>
            <a:r>
              <a:rPr lang="en-GB" dirty="0">
                <a:latin typeface="Verdana" panose="020B0604030504040204" pitchFamily="34" charset="0"/>
                <a:ea typeface="Verdana" panose="020B0604030504040204" pitchFamily="34" charset="0"/>
                <a:cs typeface="Verdana" panose="020B0604030504040204" pitchFamily="34" charset="0"/>
              </a:rPr>
              <a:t>minutes to discuss and will then report back to all participants.</a:t>
            </a:r>
          </a:p>
          <a:p>
            <a:pPr marL="285750" indent="-285750" fontAlgn="base">
              <a:lnSpc>
                <a:spcPct val="150000"/>
              </a:lnSpc>
              <a:spcBef>
                <a:spcPct val="0"/>
              </a:spcBef>
              <a:spcAft>
                <a:spcPct val="0"/>
              </a:spcAft>
              <a:buFont typeface="Arial" panose="020B0604020202020204" pitchFamily="34" charset="0"/>
              <a:buChar char="•"/>
            </a:pPr>
            <a:endParaRPr lang="en-US" dirty="0"/>
          </a:p>
          <a:p>
            <a:endParaRPr lang="en-GB" sz="1400" dirty="0"/>
          </a:p>
          <a:p>
            <a:endParaRPr lang="en-GB" sz="1400" dirty="0"/>
          </a:p>
          <a:p>
            <a:endParaRPr lang="en-GB" sz="1400" dirty="0"/>
          </a:p>
          <a:p>
            <a:pPr lvl="1"/>
            <a:endParaRPr lang="en-GB" dirty="0"/>
          </a:p>
          <a:p>
            <a:endParaRPr lang="en-GB" dirty="0"/>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36</a:t>
            </a:fld>
            <a:endParaRPr lang="en-US"/>
          </a:p>
        </p:txBody>
      </p:sp>
    </p:spTree>
    <p:extLst>
      <p:ext uri="{BB962C8B-B14F-4D97-AF65-F5344CB8AC3E}">
        <p14:creationId xmlns:p14="http://schemas.microsoft.com/office/powerpoint/2010/main" val="990684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SCENARIO DISCUSSION: </a:t>
            </a:r>
            <a:r>
              <a:rPr lang="en" b="1" dirty="0">
                <a:latin typeface="Verdana" panose="020B0604030504040204" pitchFamily="34" charset="0"/>
                <a:ea typeface="Verdana" panose="020B0604030504040204" pitchFamily="34" charset="0"/>
                <a:cs typeface="Verdana" panose="020B0604030504040204" pitchFamily="34" charset="0"/>
              </a:rPr>
              <a:t>ENGAGING SUPPLIERS ON DECENT WORK</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en-GB" b="1" dirty="0"/>
          </a:p>
          <a:p>
            <a:r>
              <a:rPr lang="en-GB" b="1" dirty="0">
                <a:latin typeface="Verdana" panose="020B0604030504040204" pitchFamily="34" charset="0"/>
                <a:ea typeface="Verdana" panose="020B0604030504040204" pitchFamily="34" charset="0"/>
                <a:cs typeface="Verdana" panose="020B0604030504040204" pitchFamily="34" charset="0"/>
              </a:rPr>
              <a:t>Scenario:</a:t>
            </a:r>
          </a:p>
          <a:p>
            <a:r>
              <a:rPr lang="en-GB" dirty="0">
                <a:latin typeface="Verdana" panose="020B0604030504040204" pitchFamily="34" charset="0"/>
                <a:ea typeface="Verdana" panose="020B0604030504040204" pitchFamily="34" charset="0"/>
                <a:cs typeface="Verdana" panose="020B0604030504040204" pitchFamily="34" charset="0"/>
              </a:rPr>
              <a:t>A buyer is visiting one of their </a:t>
            </a:r>
            <a:r>
              <a:rPr lang="en-GB" dirty="0" smtClean="0">
                <a:latin typeface="Verdana" panose="020B0604030504040204" pitchFamily="34" charset="0"/>
                <a:ea typeface="Verdana" panose="020B0604030504040204" pitchFamily="34" charset="0"/>
                <a:cs typeface="Verdana" panose="020B0604030504040204" pitchFamily="34" charset="0"/>
              </a:rPr>
              <a:t>companies’ </a:t>
            </a:r>
            <a:r>
              <a:rPr lang="en-GB" dirty="0">
                <a:latin typeface="Verdana" panose="020B0604030504040204" pitchFamily="34" charset="0"/>
                <a:ea typeface="Verdana" panose="020B0604030504040204" pitchFamily="34" charset="0"/>
                <a:cs typeface="Verdana" panose="020B0604030504040204" pitchFamily="34" charset="0"/>
              </a:rPr>
              <a:t>production plants in South America to speak to some local suppliers. </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While there, the local manager mentions that an NGO has been asking questions about the working conditions for migrant workers at the plant, including in outsourced services. They allege that cleaning staff – who are provided by a third party supplier – are made to work excessive hours for little pay and have had their passports taken away so they cannot leave. The NGO is threatening a media campaign if the company does not take action promptly. </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The local manager says that some of the cleaning staff, who are mostly women, do indeed look malnourished and react fearfully when asked about their wellbeing.</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The buyer feels there is significant risk both to the company and </a:t>
            </a:r>
            <a:r>
              <a:rPr lang="en-GB" dirty="0" smtClean="0">
                <a:latin typeface="Verdana" panose="020B0604030504040204" pitchFamily="34" charset="0"/>
                <a:ea typeface="Verdana" panose="020B0604030504040204" pitchFamily="34" charset="0"/>
                <a:cs typeface="Verdana" panose="020B0604030504040204" pitchFamily="34" charset="0"/>
              </a:rPr>
              <a:t>to the people involved, </a:t>
            </a:r>
            <a:r>
              <a:rPr lang="en-GB" dirty="0">
                <a:latin typeface="Verdana" panose="020B0604030504040204" pitchFamily="34" charset="0"/>
                <a:ea typeface="Verdana" panose="020B0604030504040204" pitchFamily="34" charset="0"/>
                <a:cs typeface="Verdana" panose="020B0604030504040204" pitchFamily="34" charset="0"/>
              </a:rPr>
              <a:t>and wants to ensure the issue is resolved with the best outcomes for all parties.</a:t>
            </a:r>
          </a:p>
          <a:p>
            <a:endParaRPr lang="en-GB" sz="1400" dirty="0"/>
          </a:p>
          <a:p>
            <a:endParaRPr lang="en-GB" sz="1400" dirty="0"/>
          </a:p>
          <a:p>
            <a:endParaRPr lang="en-GB" sz="1400" dirty="0"/>
          </a:p>
          <a:p>
            <a:pPr lvl="1"/>
            <a:endParaRPr lang="en-GB" dirty="0"/>
          </a:p>
          <a:p>
            <a:endParaRPr lang="en-GB" dirty="0"/>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37</a:t>
            </a:fld>
            <a:endParaRPr lang="en-US"/>
          </a:p>
        </p:txBody>
      </p:sp>
    </p:spTree>
    <p:extLst>
      <p:ext uri="{BB962C8B-B14F-4D97-AF65-F5344CB8AC3E}">
        <p14:creationId xmlns:p14="http://schemas.microsoft.com/office/powerpoint/2010/main" val="4110238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SCENARIO DISCUSSION: </a:t>
            </a:r>
            <a:r>
              <a:rPr lang="en" b="1" dirty="0">
                <a:latin typeface="Verdana" panose="020B0604030504040204" pitchFamily="34" charset="0"/>
                <a:ea typeface="Verdana" panose="020B0604030504040204" pitchFamily="34" charset="0"/>
                <a:cs typeface="Verdana" panose="020B0604030504040204" pitchFamily="34" charset="0"/>
              </a:rPr>
              <a:t>ENGAGING SUPPLIERS ON DECENT WORK</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en-GB" b="1" dirty="0"/>
          </a:p>
          <a:p>
            <a:r>
              <a:rPr lang="en-GB" b="1" dirty="0">
                <a:latin typeface="Verdana" panose="020B0604030504040204" pitchFamily="34" charset="0"/>
                <a:ea typeface="Verdana" panose="020B0604030504040204" pitchFamily="34" charset="0"/>
                <a:cs typeface="Verdana" panose="020B0604030504040204" pitchFamily="34" charset="0"/>
              </a:rPr>
              <a:t>Debrief in plenary</a:t>
            </a:r>
          </a:p>
          <a:p>
            <a:endParaRPr lang="en-GB" sz="1200" dirty="0">
              <a:latin typeface="Verdana" panose="020B0604030504040204" pitchFamily="34" charset="0"/>
              <a:ea typeface="Verdana" panose="020B0604030504040204" pitchFamily="34" charset="0"/>
              <a:cs typeface="Verdana" panose="020B0604030504040204" pitchFamily="34" charset="0"/>
            </a:endParaRPr>
          </a:p>
          <a:p>
            <a:r>
              <a:rPr lang="en-GB" b="1" dirty="0">
                <a:solidFill>
                  <a:schemeClr val="tx1"/>
                </a:solidFill>
                <a:latin typeface="Verdana" panose="020B0604030504040204" pitchFamily="34" charset="0"/>
                <a:ea typeface="Verdana" panose="020B0604030504040204" pitchFamily="34" charset="0"/>
                <a:cs typeface="Verdana" panose="020B0604030504040204" pitchFamily="34" charset="0"/>
              </a:rPr>
              <a:t>Debriefing questions:</a:t>
            </a:r>
            <a:endParaRPr lang="en-GB"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What options does the company have to resolve the situation and what are the respective advantages and disadvantages, bearing in mind potential outcomes for the company and the cleaning staff?</a:t>
            </a:r>
          </a:p>
          <a:p>
            <a:pPr marL="285750" indent="-285750">
              <a:buFont typeface="Wingdings" panose="05000000000000000000" pitchFamily="2" charset="2"/>
              <a:buChar char="§"/>
            </a:pPr>
            <a:endParaRPr lang="en-GB"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2" indent="-285750" algn="l">
              <a:lnSpc>
                <a:spcPct val="90000"/>
              </a:lnSpc>
              <a:spcBef>
                <a:spcPts val="600"/>
              </a:spcBef>
              <a:buFont typeface="Wingdings" panose="05000000000000000000" pitchFamily="2" charset="2"/>
              <a:buChar char="§"/>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Terminate the contract with the cleaning company and find a replacement</a:t>
            </a:r>
          </a:p>
          <a:p>
            <a:pPr marL="742950" lvl="2" indent="-285750" algn="l">
              <a:lnSpc>
                <a:spcPct val="90000"/>
              </a:lnSpc>
              <a:spcBef>
                <a:spcPts val="600"/>
              </a:spcBef>
              <a:buFont typeface="Wingdings" panose="05000000000000000000" pitchFamily="2" charset="2"/>
              <a:buChar char="§"/>
            </a:pPr>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2" indent="-285750" algn="l">
              <a:lnSpc>
                <a:spcPct val="90000"/>
              </a:lnSpc>
              <a:spcBef>
                <a:spcPts val="600"/>
              </a:spcBef>
              <a:buFont typeface="Wingdings" panose="05000000000000000000" pitchFamily="2" charset="2"/>
              <a:buChar char="§"/>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Hand the case over to the local authorities</a:t>
            </a:r>
          </a:p>
          <a:p>
            <a:pPr marL="742950" lvl="2" indent="-285750" algn="l">
              <a:lnSpc>
                <a:spcPct val="90000"/>
              </a:lnSpc>
              <a:spcBef>
                <a:spcPts val="600"/>
              </a:spcBef>
              <a:buFont typeface="Wingdings" panose="05000000000000000000" pitchFamily="2" charset="2"/>
              <a:buChar char="§"/>
            </a:pPr>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2" indent="-285750" algn="l">
              <a:lnSpc>
                <a:spcPct val="90000"/>
              </a:lnSpc>
              <a:spcBef>
                <a:spcPts val="600"/>
              </a:spcBef>
              <a:buFont typeface="Wingdings" panose="05000000000000000000" pitchFamily="2" charset="2"/>
              <a:buChar char="§"/>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Work with the cleaning company to resolve the issue</a:t>
            </a:r>
          </a:p>
          <a:p>
            <a:pPr marL="742950" lvl="2" indent="-285750" algn="l">
              <a:lnSpc>
                <a:spcPct val="90000"/>
              </a:lnSpc>
              <a:spcBef>
                <a:spcPts val="600"/>
              </a:spcBef>
              <a:buFont typeface="Wingdings" panose="05000000000000000000" pitchFamily="2" charset="2"/>
              <a:buChar char="§"/>
            </a:pPr>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2" indent="-285750" algn="l">
              <a:lnSpc>
                <a:spcPct val="90000"/>
              </a:lnSpc>
              <a:spcBef>
                <a:spcPts val="600"/>
              </a:spcBef>
              <a:buFont typeface="Wingdings" panose="05000000000000000000" pitchFamily="2" charset="2"/>
              <a:buChar char="§"/>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Adapt relevant company policies and processes, considering that this might be a broader issue that is not confined to this particular plant</a:t>
            </a:r>
          </a:p>
          <a:p>
            <a:endParaRPr lang="en-GB" sz="1200" dirty="0">
              <a:solidFill>
                <a:schemeClr val="tx1"/>
              </a:solidFill>
            </a:endParaRPr>
          </a:p>
          <a:p>
            <a:endParaRPr lang="en-GB" sz="1800" dirty="0"/>
          </a:p>
          <a:p>
            <a:pPr lvl="1"/>
            <a:endParaRPr lang="en-GB" sz="1800" dirty="0"/>
          </a:p>
          <a:p>
            <a:endParaRPr lang="en-GB" sz="1800" dirty="0"/>
          </a:p>
          <a:p>
            <a:pPr>
              <a:spcBef>
                <a:spcPts val="0"/>
              </a:spcBef>
              <a:defRPr/>
            </a:pPr>
            <a:endParaRPr lang="en-GB" sz="1800"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38</a:t>
            </a:fld>
            <a:endParaRPr lang="en-US"/>
          </a:p>
        </p:txBody>
      </p:sp>
    </p:spTree>
    <p:extLst>
      <p:ext uri="{BB962C8B-B14F-4D97-AF65-F5344CB8AC3E}">
        <p14:creationId xmlns:p14="http://schemas.microsoft.com/office/powerpoint/2010/main" val="1848315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39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xmlns=""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smtClean="0">
              <a:solidFill>
                <a:prstClr val="white"/>
              </a:solidFill>
              <a:latin typeface="+mj-lt"/>
            </a:endParaRPr>
          </a:p>
          <a:p>
            <a:endParaRPr lang="en-GB" sz="3600" dirty="0">
              <a:solidFill>
                <a:prstClr val="white"/>
              </a:solidFill>
              <a:latin typeface="+mj-lt"/>
            </a:endParaRPr>
          </a:p>
          <a:p>
            <a:endParaRPr lang="en-GB" sz="3600" dirty="0" smtClean="0">
              <a:solidFill>
                <a:schemeClr val="bg1"/>
              </a:solidFill>
              <a:latin typeface="+mj-lt"/>
            </a:endParaRPr>
          </a:p>
          <a:p>
            <a:r>
              <a:rPr lang="en-GB"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Questions</a:t>
            </a:r>
            <a:r>
              <a:rPr lang="en-GB" sz="36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485353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4</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xmlns=""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smtClean="0">
              <a:solidFill>
                <a:prstClr val="white"/>
              </a:solidFill>
              <a:latin typeface="+mj-lt"/>
            </a:endParaRPr>
          </a:p>
          <a:p>
            <a:endParaRPr lang="en-GB" sz="3600" dirty="0">
              <a:solidFill>
                <a:prstClr val="white"/>
              </a:solidFill>
              <a:latin typeface="+mj-lt"/>
            </a:endParaRPr>
          </a:p>
          <a:p>
            <a:r>
              <a:rPr lang="en-GB" sz="36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EXERCISE 1</a:t>
            </a:r>
          </a:p>
          <a:p>
            <a:r>
              <a:rPr lang="en-GB" sz="3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WARM-UP EXERCISES</a:t>
            </a:r>
            <a:endParaRPr lang="en-GB" sz="3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09945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AB6F868B-398B-42D4-B787-6340D264042D}"/>
              </a:ext>
            </a:extLst>
          </p:cNvPr>
          <p:cNvSpPr>
            <a:spLocks noGrp="1"/>
          </p:cNvSpPr>
          <p:nvPr>
            <p:ph type="body" sz="quarter" idx="10"/>
          </p:nvPr>
        </p:nvSpPr>
        <p:spPr/>
        <p:txBody>
          <a:bodyPr/>
          <a:lstStyle/>
          <a:p>
            <a:pPr marL="0" indent="0">
              <a:buNone/>
            </a:pPr>
            <a:r>
              <a:rPr lang="en-GB" sz="1600" dirty="0">
                <a:solidFill>
                  <a:srgbClr val="FF0000"/>
                </a:solidFill>
                <a:latin typeface="Verdana" panose="020B0604030504040204" pitchFamily="34" charset="0"/>
                <a:ea typeface="Verdana" panose="020B0604030504040204" pitchFamily="34" charset="0"/>
                <a:cs typeface="Verdana" panose="020B0604030504040204" pitchFamily="34" charset="0"/>
              </a:rPr>
              <a:t>Optional: include company boilerplate here</a:t>
            </a:r>
          </a:p>
          <a:p>
            <a:pPr marL="0" indent="0">
              <a:buNone/>
            </a:pPr>
            <a:endParaRPr lang="en-GB" sz="1600" dirty="0"/>
          </a:p>
        </p:txBody>
      </p:sp>
      <p:sp>
        <p:nvSpPr>
          <p:cNvPr id="3" name="Slide Number Placeholder 2">
            <a:extLst>
              <a:ext uri="{FF2B5EF4-FFF2-40B4-BE49-F238E27FC236}">
                <a16:creationId xmlns="" xmlns:a16="http://schemas.microsoft.com/office/drawing/2014/main" id="{01BF4927-BD5D-4EB9-A0EF-D263AAFF2893}"/>
              </a:ext>
            </a:extLst>
          </p:cNvPr>
          <p:cNvSpPr>
            <a:spLocks noGrp="1"/>
          </p:cNvSpPr>
          <p:nvPr>
            <p:ph type="sldNum" sz="quarter" idx="4"/>
          </p:nvPr>
        </p:nvSpPr>
        <p:spPr/>
        <p:txBody>
          <a:bodyPr/>
          <a:lstStyle/>
          <a:p>
            <a:fld id="{E1C3621B-6C8A-6941-9CAD-B981455913CB}" type="slidenum">
              <a:rPr lang="en-US" smtClean="0"/>
              <a:pPr/>
              <a:t>40</a:t>
            </a:fld>
            <a:endParaRPr lang="en-US"/>
          </a:p>
        </p:txBody>
      </p:sp>
      <p:sp>
        <p:nvSpPr>
          <p:cNvPr id="4" name="Title 3">
            <a:extLst>
              <a:ext uri="{FF2B5EF4-FFF2-40B4-BE49-F238E27FC236}">
                <a16:creationId xmlns="" xmlns:a16="http://schemas.microsoft.com/office/drawing/2014/main" id="{76A6EE66-9071-4D98-BADD-B51E3CB9C0C1}"/>
              </a:ext>
            </a:extLst>
          </p:cNvPr>
          <p:cNvSpPr>
            <a:spLocks noGrp="1"/>
          </p:cNvSpPr>
          <p:nvPr>
            <p:ph type="ctrTitle"/>
          </p:nvPr>
        </p:nvSpPr>
        <p:spPr/>
        <p:txBody>
          <a:bodyPr/>
          <a:lstStyle/>
          <a:p>
            <a:r>
              <a:rPr lang="en-GB" b="1" dirty="0">
                <a:latin typeface="Verdana" panose="020B0604030504040204" pitchFamily="34" charset="0"/>
                <a:ea typeface="Verdana" panose="020B0604030504040204" pitchFamily="34" charset="0"/>
                <a:cs typeface="Verdana" panose="020B0604030504040204" pitchFamily="34" charset="0"/>
              </a:rPr>
              <a:t>Contact Us</a:t>
            </a:r>
          </a:p>
        </p:txBody>
      </p:sp>
      <p:sp>
        <p:nvSpPr>
          <p:cNvPr id="5" name="Subtitle 4">
            <a:extLst>
              <a:ext uri="{FF2B5EF4-FFF2-40B4-BE49-F238E27FC236}">
                <a16:creationId xmlns="" xmlns:a16="http://schemas.microsoft.com/office/drawing/2014/main" id="{29D33EF1-DA48-4D86-9180-CE147C81C1F5}"/>
              </a:ext>
            </a:extLst>
          </p:cNvPr>
          <p:cNvSpPr>
            <a:spLocks noGrp="1"/>
          </p:cNvSpPr>
          <p:nvPr>
            <p:ph type="subTitle" idx="1"/>
          </p:nvPr>
        </p:nvSpPr>
        <p:spPr/>
        <p:txBody>
          <a:bodyPr/>
          <a:lstStyle/>
          <a:p>
            <a:r>
              <a:rPr lang="en-GB" dirty="0">
                <a:latin typeface="Verdana" panose="020B0604030504040204" pitchFamily="34" charset="0"/>
                <a:ea typeface="Verdana" panose="020B0604030504040204" pitchFamily="34" charset="0"/>
                <a:cs typeface="Verdana" panose="020B0604030504040204" pitchFamily="34" charset="0"/>
              </a:rPr>
              <a:t>Insert main contact:</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Person</a:t>
            </a:r>
          </a:p>
          <a:p>
            <a:r>
              <a:rPr lang="en-GB" dirty="0">
                <a:latin typeface="Verdana" panose="020B0604030504040204" pitchFamily="34" charset="0"/>
                <a:ea typeface="Verdana" panose="020B0604030504040204" pitchFamily="34" charset="0"/>
                <a:cs typeface="Verdana" panose="020B0604030504040204" pitchFamily="34" charset="0"/>
              </a:rPr>
              <a:t>Title</a:t>
            </a:r>
          </a:p>
          <a:p>
            <a:r>
              <a:rPr lang="en-GB" dirty="0">
                <a:latin typeface="Verdana" panose="020B0604030504040204" pitchFamily="34" charset="0"/>
                <a:ea typeface="Verdana" panose="020B0604030504040204" pitchFamily="34" charset="0"/>
                <a:cs typeface="Verdana" panose="020B0604030504040204" pitchFamily="34" charset="0"/>
              </a:rPr>
              <a:t>Email</a:t>
            </a:r>
          </a:p>
          <a:p>
            <a:endParaRPr lang="en-GB" dirty="0"/>
          </a:p>
          <a:p>
            <a:endParaRPr lang="en-GB" dirty="0"/>
          </a:p>
        </p:txBody>
      </p:sp>
    </p:spTree>
    <p:extLst>
      <p:ext uri="{BB962C8B-B14F-4D97-AF65-F5344CB8AC3E}">
        <p14:creationId xmlns:p14="http://schemas.microsoft.com/office/powerpoint/2010/main" val="1596241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en-GB" b="1" dirty="0">
                <a:latin typeface="Verdana" panose="020B0604030504040204" pitchFamily="34" charset="0"/>
                <a:ea typeface="Verdana" panose="020B0604030504040204" pitchFamily="34" charset="0"/>
                <a:cs typeface="Verdana" panose="020B0604030504040204" pitchFamily="34" charset="0"/>
              </a:rPr>
              <a:t>WARM-UP EXERCISE #1    </a:t>
            </a:r>
            <a:r>
              <a:rPr lang="en-AU" b="1" dirty="0">
                <a:latin typeface="Verdana" panose="020B0604030504040204" pitchFamily="34" charset="0"/>
                <a:ea typeface="Verdana" panose="020B0604030504040204" pitchFamily="34" charset="0"/>
                <a:cs typeface="Verdana" panose="020B0604030504040204" pitchFamily="34" charset="0"/>
              </a:rPr>
              <a:t>|  </a:t>
            </a:r>
            <a: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t>Facilitator Guidance </a:t>
            </a:r>
            <a:endParaRPr lang="en-GB"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r>
              <a:rPr lang="en-GB" b="1" dirty="0">
                <a:latin typeface="Verdana" panose="020B0604030504040204" pitchFamily="34" charset="0"/>
                <a:ea typeface="Verdana" panose="020B0604030504040204" pitchFamily="34" charset="0"/>
                <a:cs typeface="Verdana" panose="020B0604030504040204" pitchFamily="34" charset="0"/>
              </a:rPr>
              <a:t>Aim of the exercise:</a:t>
            </a: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To get participants in the “right frame of mind” for the </a:t>
            </a:r>
            <a:r>
              <a:rPr lang="en-GB" dirty="0" smtClean="0">
                <a:latin typeface="Verdana" panose="020B0604030504040204" pitchFamily="34" charset="0"/>
                <a:ea typeface="Verdana" panose="020B0604030504040204" pitchFamily="34" charset="0"/>
                <a:cs typeface="Verdana" panose="020B0604030504040204" pitchFamily="34" charset="0"/>
              </a:rPr>
              <a:t>session</a:t>
            </a: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For the facilitator to </a:t>
            </a:r>
            <a:r>
              <a:rPr lang="en-GB" dirty="0" smtClean="0">
                <a:latin typeface="Verdana" panose="020B0604030504040204" pitchFamily="34" charset="0"/>
                <a:ea typeface="Verdana" panose="020B0604030504040204" pitchFamily="34" charset="0"/>
                <a:cs typeface="Verdana" panose="020B0604030504040204" pitchFamily="34" charset="0"/>
              </a:rPr>
              <a:t>gauge the </a:t>
            </a:r>
            <a:r>
              <a:rPr lang="en-GB" dirty="0">
                <a:latin typeface="Verdana" panose="020B0604030504040204" pitchFamily="34" charset="0"/>
                <a:ea typeface="Verdana" panose="020B0604030504040204" pitchFamily="34" charset="0"/>
                <a:cs typeface="Verdana" panose="020B0604030504040204" pitchFamily="34" charset="0"/>
              </a:rPr>
              <a:t>level of knowledge participants have on decent </a:t>
            </a:r>
            <a:r>
              <a:rPr lang="en-GB" dirty="0" smtClean="0">
                <a:latin typeface="Verdana" panose="020B0604030504040204" pitchFamily="34" charset="0"/>
                <a:ea typeface="Verdana" panose="020B0604030504040204" pitchFamily="34" charset="0"/>
                <a:cs typeface="Verdana" panose="020B0604030504040204" pitchFamily="34" charset="0"/>
              </a:rPr>
              <a:t>work</a:t>
            </a:r>
            <a:endParaRPr lang="en-GB" dirty="0">
              <a:latin typeface="Verdana" panose="020B0604030504040204" pitchFamily="34" charset="0"/>
              <a:ea typeface="Verdana" panose="020B0604030504040204" pitchFamily="34" charset="0"/>
              <a:cs typeface="Verdana" panose="020B0604030504040204" pitchFamily="34" charset="0"/>
            </a:endParaRPr>
          </a:p>
          <a:p>
            <a:endParaRPr lang="en-GB" sz="1000" b="1" dirty="0">
              <a:latin typeface="Verdana" panose="020B0604030504040204" pitchFamily="34" charset="0"/>
              <a:ea typeface="Verdana" panose="020B0604030504040204" pitchFamily="34" charset="0"/>
              <a:cs typeface="Verdana" panose="020B0604030504040204" pitchFamily="34" charset="0"/>
            </a:endParaRPr>
          </a:p>
          <a:p>
            <a:r>
              <a:rPr lang="en-GB" b="1" dirty="0">
                <a:latin typeface="Verdana" panose="020B0604030504040204" pitchFamily="34" charset="0"/>
                <a:ea typeface="Verdana" panose="020B0604030504040204" pitchFamily="34" charset="0"/>
                <a:cs typeface="Verdana" panose="020B0604030504040204" pitchFamily="34" charset="0"/>
              </a:rPr>
              <a:t>Preparation:</a:t>
            </a:r>
          </a:p>
          <a:p>
            <a:pPr marL="285750" indent="-285750">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The question </a:t>
            </a:r>
            <a:r>
              <a:rPr lang="en-US" dirty="0">
                <a:latin typeface="Verdana" panose="020B0604030504040204" pitchFamily="34" charset="0"/>
                <a:ea typeface="Verdana" panose="020B0604030504040204" pitchFamily="34" charset="0"/>
                <a:cs typeface="Verdana" panose="020B0604030504040204" pitchFamily="34" charset="0"/>
              </a:rPr>
              <a:t>is set out on a screen or flipchart to be available throughout the </a:t>
            </a:r>
            <a:r>
              <a:rPr lang="en-US" dirty="0" smtClean="0">
                <a:latin typeface="Verdana" panose="020B0604030504040204" pitchFamily="34" charset="0"/>
                <a:ea typeface="Verdana" panose="020B0604030504040204" pitchFamily="34" charset="0"/>
                <a:cs typeface="Verdana" panose="020B0604030504040204" pitchFamily="34" charset="0"/>
              </a:rPr>
              <a:t>discussions </a:t>
            </a: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(see </a:t>
            </a: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next slide</a:t>
            </a: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t>
            </a:r>
            <a:endParaRPr lang="en-GB"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The entire group share reflections on the question, sitting in a circle. Individuals take turns to share one sentence with their </a:t>
            </a:r>
            <a:r>
              <a:rPr lang="en-GB" dirty="0" smtClean="0">
                <a:latin typeface="Verdana" panose="020B0604030504040204" pitchFamily="34" charset="0"/>
                <a:ea typeface="Verdana" panose="020B0604030504040204" pitchFamily="34" charset="0"/>
                <a:cs typeface="Verdana" panose="020B0604030504040204" pitchFamily="34" charset="0"/>
              </a:rPr>
              <a:t>reflection</a:t>
            </a:r>
            <a:endParaRPr lang="en-GB" dirty="0">
              <a:latin typeface="Verdana" panose="020B0604030504040204" pitchFamily="34" charset="0"/>
              <a:ea typeface="Verdana" panose="020B0604030504040204" pitchFamily="34" charset="0"/>
              <a:cs typeface="Verdana" panose="020B0604030504040204" pitchFamily="34" charset="0"/>
            </a:endParaRPr>
          </a:p>
          <a:p>
            <a:endParaRPr lang="en-GB" sz="1000" b="1" dirty="0">
              <a:latin typeface="Verdana" panose="020B0604030504040204" pitchFamily="34" charset="0"/>
              <a:ea typeface="Verdana" panose="020B0604030504040204" pitchFamily="34" charset="0"/>
              <a:cs typeface="Verdana" panose="020B0604030504040204" pitchFamily="34" charset="0"/>
            </a:endParaRPr>
          </a:p>
          <a:p>
            <a:r>
              <a:rPr lang="en-GB" b="1" dirty="0">
                <a:latin typeface="Verdana" panose="020B0604030504040204" pitchFamily="34" charset="0"/>
                <a:ea typeface="Verdana" panose="020B0604030504040204" pitchFamily="34" charset="0"/>
                <a:cs typeface="Verdana" panose="020B0604030504040204" pitchFamily="34" charset="0"/>
              </a:rPr>
              <a:t>Timekeeping</a:t>
            </a: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Depending on number of participants, aim for </a:t>
            </a:r>
            <a:r>
              <a:rPr lang="en-GB" dirty="0" smtClean="0">
                <a:latin typeface="Verdana" panose="020B0604030504040204" pitchFamily="34" charset="0"/>
                <a:ea typeface="Verdana" panose="020B0604030504040204" pitchFamily="34" charset="0"/>
                <a:cs typeface="Verdana" panose="020B0604030504040204" pitchFamily="34" charset="0"/>
              </a:rPr>
              <a:t>10 – 15 minutes </a:t>
            </a: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cs typeface="Verdana" panose="020B0604030504040204" pitchFamily="34" charset="0"/>
            </a:endParaRPr>
          </a:p>
          <a:p>
            <a:endParaRPr lang="en-GB"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en-GB"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en-GB"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en-GB" sz="1000" b="1" dirty="0"/>
          </a:p>
          <a:p>
            <a:endParaRPr lang="en-GB" sz="1400" dirty="0"/>
          </a:p>
          <a:p>
            <a:endParaRPr lang="en-GB" sz="1400" dirty="0"/>
          </a:p>
          <a:p>
            <a:endParaRPr lang="en-GB" sz="1400" dirty="0"/>
          </a:p>
          <a:p>
            <a:pPr lvl="1"/>
            <a:endParaRPr lang="en-GB" dirty="0"/>
          </a:p>
          <a:p>
            <a:endParaRPr lang="en-GB" dirty="0"/>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5</a:t>
            </a:fld>
            <a:endParaRPr lang="en-US"/>
          </a:p>
        </p:txBody>
      </p:sp>
    </p:spTree>
    <p:extLst>
      <p:ext uri="{BB962C8B-B14F-4D97-AF65-F5344CB8AC3E}">
        <p14:creationId xmlns:p14="http://schemas.microsoft.com/office/powerpoint/2010/main" val="118630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en-GB" b="1" dirty="0">
                <a:latin typeface="Verdana" panose="020B0604030504040204" pitchFamily="34" charset="0"/>
                <a:ea typeface="Verdana" panose="020B0604030504040204" pitchFamily="34" charset="0"/>
                <a:cs typeface="Verdana" panose="020B0604030504040204" pitchFamily="34" charset="0"/>
              </a:rPr>
              <a:t>WARM-UP EXERCISE #1</a:t>
            </a:r>
            <a:r>
              <a:rPr lang="en-AU" b="1" dirty="0">
                <a:latin typeface="Verdana" panose="020B0604030504040204" pitchFamily="34" charset="0"/>
                <a:ea typeface="Verdana" panose="020B0604030504040204" pitchFamily="34" charset="0"/>
                <a:cs typeface="Verdana" panose="020B0604030504040204" pitchFamily="34" charset="0"/>
              </a:rPr>
              <a:t>   </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vert="horz" lIns="91440" tIns="45720" rIns="91440" bIns="45720" numCol="1" rtlCol="0" anchor="t">
            <a:noAutofit/>
          </a:bodyPr>
          <a:lstStyle/>
          <a:p>
            <a:pPr marL="285750" indent="-285750">
              <a:buFont typeface="Arial" panose="020B0604020202020204" pitchFamily="34" charset="0"/>
              <a:buChar char="•"/>
            </a:pPr>
            <a:endParaRPr lang="en-GB" sz="4800" dirty="0"/>
          </a:p>
          <a:p>
            <a:pPr marL="285750" indent="-285750">
              <a:buFont typeface="Arial" panose="020B0604020202020204" pitchFamily="34" charset="0"/>
              <a:buChar char="•"/>
            </a:pPr>
            <a:endParaRPr lang="en-GB" sz="4800" dirty="0"/>
          </a:p>
          <a:p>
            <a:pPr algn="ctr"/>
            <a:r>
              <a:rPr lang="en-GB" sz="4000" dirty="0" smtClean="0">
                <a:latin typeface="Verdana" panose="020B0604030504040204" pitchFamily="34" charset="0"/>
                <a:ea typeface="Verdana" panose="020B0604030504040204" pitchFamily="34" charset="0"/>
                <a:cs typeface="Verdana" panose="020B0604030504040204" pitchFamily="34" charset="0"/>
              </a:rPr>
              <a:t>As a buyer, where </a:t>
            </a:r>
            <a:r>
              <a:rPr lang="en-GB" sz="4000" dirty="0">
                <a:latin typeface="Verdana" panose="020B0604030504040204" pitchFamily="34" charset="0"/>
                <a:ea typeface="Verdana" panose="020B0604030504040204" pitchFamily="34" charset="0"/>
                <a:cs typeface="Verdana" panose="020B0604030504040204" pitchFamily="34" charset="0"/>
              </a:rPr>
              <a:t>do you </a:t>
            </a:r>
            <a:r>
              <a:rPr lang="en-GB" sz="4000" dirty="0" smtClean="0">
                <a:latin typeface="Verdana" panose="020B0604030504040204" pitchFamily="34" charset="0"/>
                <a:ea typeface="Verdana" panose="020B0604030504040204" pitchFamily="34" charset="0"/>
                <a:cs typeface="Verdana" panose="020B0604030504040204" pitchFamily="34" charset="0"/>
              </a:rPr>
              <a:t>come </a:t>
            </a:r>
            <a:r>
              <a:rPr lang="en-GB" sz="4000" dirty="0">
                <a:latin typeface="Verdana" panose="020B0604030504040204" pitchFamily="34" charset="0"/>
                <a:ea typeface="Verdana" panose="020B0604030504040204" pitchFamily="34" charset="0"/>
                <a:cs typeface="Verdana" panose="020B0604030504040204" pitchFamily="34" charset="0"/>
              </a:rPr>
              <a:t>across potential impacts on decent work in your daily business?</a:t>
            </a:r>
          </a:p>
          <a:p>
            <a:pPr marL="285750" indent="-285750">
              <a:buFont typeface="Arial" panose="020B0604020202020204" pitchFamily="34" charset="0"/>
              <a:buChar char="•"/>
            </a:pPr>
            <a:endParaRPr lang="en-GB" sz="4400" dirty="0"/>
          </a:p>
          <a:p>
            <a:endParaRPr lang="en-GB" sz="4400" dirty="0"/>
          </a:p>
          <a:p>
            <a:pPr lvl="1"/>
            <a:endParaRPr lang="en-GB" sz="4400" dirty="0"/>
          </a:p>
          <a:p>
            <a:endParaRPr lang="en-GB" sz="4800" dirty="0"/>
          </a:p>
          <a:p>
            <a:pPr>
              <a:spcBef>
                <a:spcPts val="0"/>
              </a:spcBef>
              <a:defRPr/>
            </a:pPr>
            <a:endParaRPr lang="en-GB" sz="4800"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6</a:t>
            </a:fld>
            <a:endParaRPr lang="en-US"/>
          </a:p>
        </p:txBody>
      </p:sp>
    </p:spTree>
    <p:extLst>
      <p:ext uri="{BB962C8B-B14F-4D97-AF65-F5344CB8AC3E}">
        <p14:creationId xmlns:p14="http://schemas.microsoft.com/office/powerpoint/2010/main" val="19200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en-GB" b="1" dirty="0">
                <a:latin typeface="Verdana" panose="020B0604030504040204" pitchFamily="34" charset="0"/>
                <a:ea typeface="Verdana" panose="020B0604030504040204" pitchFamily="34" charset="0"/>
                <a:cs typeface="Verdana" panose="020B0604030504040204" pitchFamily="34" charset="0"/>
              </a:rPr>
              <a:t>WARM-UP EXERCISE #2</a:t>
            </a:r>
            <a:r>
              <a:rPr lang="en-AU" b="1" dirty="0">
                <a:latin typeface="Verdana" panose="020B0604030504040204" pitchFamily="34" charset="0"/>
                <a:ea typeface="Verdana" panose="020B0604030504040204" pitchFamily="34" charset="0"/>
                <a:cs typeface="Verdana" panose="020B0604030504040204" pitchFamily="34" charset="0"/>
              </a:rPr>
              <a:t>   </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vert="horz" lIns="91440" tIns="45720" rIns="91440" bIns="45720" numCol="1" rtlCol="0" anchor="t">
            <a:noAutofit/>
          </a:bodyPr>
          <a:lstStyle/>
          <a:p>
            <a:r>
              <a:rPr lang="en-GB" sz="3200" b="1" dirty="0" smtClean="0">
                <a:latin typeface="Verdana" panose="020B0604030504040204" pitchFamily="34" charset="0"/>
                <a:ea typeface="Verdana" panose="020B0604030504040204" pitchFamily="34" charset="0"/>
                <a:cs typeface="Verdana" panose="020B0604030504040204" pitchFamily="34" charset="0"/>
              </a:rPr>
              <a:t>Building </a:t>
            </a:r>
            <a:r>
              <a:rPr lang="en-GB" sz="3200" b="1" dirty="0">
                <a:latin typeface="Verdana" panose="020B0604030504040204" pitchFamily="34" charset="0"/>
                <a:ea typeface="Verdana" panose="020B0604030504040204" pitchFamily="34" charset="0"/>
                <a:cs typeface="Verdana" panose="020B0604030504040204" pitchFamily="34" charset="0"/>
              </a:rPr>
              <a:t>common understanding</a:t>
            </a:r>
          </a:p>
          <a:p>
            <a:endParaRPr lang="en-GB" sz="4800" dirty="0">
              <a:latin typeface="Verdana" panose="020B0604030504040204" pitchFamily="34" charset="0"/>
              <a:ea typeface="Verdana" panose="020B0604030504040204" pitchFamily="34" charset="0"/>
              <a:cs typeface="Verdana" panose="020B0604030504040204" pitchFamily="34" charset="0"/>
            </a:endParaRPr>
          </a:p>
          <a:p>
            <a:pPr algn="ctr"/>
            <a:r>
              <a:rPr lang="en-GB" sz="4000" dirty="0">
                <a:latin typeface="Verdana" panose="020B0604030504040204" pitchFamily="34" charset="0"/>
                <a:ea typeface="Verdana" panose="020B0604030504040204" pitchFamily="34" charset="0"/>
                <a:cs typeface="Verdana" panose="020B0604030504040204" pitchFamily="34" charset="0"/>
              </a:rPr>
              <a:t>What do we mean when we speak about </a:t>
            </a:r>
          </a:p>
          <a:p>
            <a:pPr algn="ctr"/>
            <a:r>
              <a:rPr lang="en-GB" sz="4000" dirty="0">
                <a:latin typeface="Verdana" panose="020B0604030504040204" pitchFamily="34" charset="0"/>
                <a:ea typeface="Verdana" panose="020B0604030504040204" pitchFamily="34" charset="0"/>
                <a:cs typeface="Verdana" panose="020B0604030504040204" pitchFamily="34" charset="0"/>
              </a:rPr>
              <a:t>decent work?</a:t>
            </a:r>
          </a:p>
          <a:p>
            <a:pPr marL="285750" indent="-285750">
              <a:buFont typeface="Arial" panose="020B0604020202020204" pitchFamily="34" charset="0"/>
              <a:buChar char="•"/>
            </a:pPr>
            <a:endParaRPr lang="en-GB" sz="4400" dirty="0"/>
          </a:p>
          <a:p>
            <a:pPr marL="285750" indent="-285750">
              <a:buFont typeface="Arial" panose="020B0604020202020204" pitchFamily="34" charset="0"/>
              <a:buChar char="•"/>
            </a:pPr>
            <a:endParaRPr lang="en-GB" sz="4400" dirty="0"/>
          </a:p>
          <a:p>
            <a:endParaRPr lang="en-GB" sz="1400" dirty="0"/>
          </a:p>
          <a:p>
            <a:endParaRPr lang="en-GB" sz="1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1"/>
            <a:endParaRPr lang="en-GB" sz="4400" dirty="0"/>
          </a:p>
          <a:p>
            <a:endParaRPr lang="en-GB" sz="4800" dirty="0"/>
          </a:p>
          <a:p>
            <a:pPr>
              <a:spcBef>
                <a:spcPts val="0"/>
              </a:spcBef>
              <a:defRPr/>
            </a:pPr>
            <a:endParaRPr lang="en-GB" sz="4800"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C3621B-6C8A-6941-9CAD-B981455913CB}" type="slidenum">
              <a:rPr kumimoji="0" lang="en-US" sz="1000" b="0" i="0" u="none" strike="noStrike" kern="1200" cap="none" spc="0" normalizeH="0" baseline="0" noProof="0" smtClean="0">
                <a:ln>
                  <a:noFill/>
                </a:ln>
                <a:solidFill>
                  <a:prstClr val="white"/>
                </a:solidFill>
                <a:effectLst/>
                <a:uLnTx/>
                <a:uFillTx/>
                <a:latin typeface="Flama-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prstClr val="white"/>
              </a:solidFill>
              <a:effectLst/>
              <a:uLnTx/>
              <a:uFillTx/>
              <a:latin typeface="Flama-Book"/>
              <a:ea typeface="+mn-ea"/>
              <a:cs typeface="+mn-cs"/>
            </a:endParaRPr>
          </a:p>
        </p:txBody>
      </p:sp>
    </p:spTree>
    <p:extLst>
      <p:ext uri="{BB962C8B-B14F-4D97-AF65-F5344CB8AC3E}">
        <p14:creationId xmlns:p14="http://schemas.microsoft.com/office/powerpoint/2010/main" val="1083521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en-GB" b="1" dirty="0">
                <a:latin typeface="Verdana" panose="020B0604030504040204" pitchFamily="34" charset="0"/>
                <a:ea typeface="Verdana" panose="020B0604030504040204" pitchFamily="34" charset="0"/>
                <a:cs typeface="Verdana" panose="020B0604030504040204" pitchFamily="34" charset="0"/>
              </a:rPr>
              <a:t>WARM-UP EXERCISE #3  </a:t>
            </a:r>
            <a:r>
              <a:rPr lang="en-AU" b="1" dirty="0">
                <a:latin typeface="Verdana" panose="020B0604030504040204" pitchFamily="34" charset="0"/>
                <a:ea typeface="Verdana" panose="020B0604030504040204" pitchFamily="34" charset="0"/>
                <a:cs typeface="Verdana" panose="020B0604030504040204" pitchFamily="34" charset="0"/>
              </a:rPr>
              <a:t>|  </a:t>
            </a:r>
            <a:r>
              <a:rPr lang="en-AU" b="1" dirty="0">
                <a:solidFill>
                  <a:srgbClr val="FF0000"/>
                </a:solidFill>
                <a:latin typeface="Verdana" panose="020B0604030504040204" pitchFamily="34" charset="0"/>
                <a:ea typeface="Verdana" panose="020B0604030504040204" pitchFamily="34" charset="0"/>
                <a:cs typeface="Verdana" panose="020B0604030504040204" pitchFamily="34" charset="0"/>
              </a:rPr>
              <a:t>Facilitator Guidance </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5012813"/>
          </a:xfrm>
        </p:spPr>
        <p:txBody>
          <a:bodyPr/>
          <a:lstStyle/>
          <a:p>
            <a:r>
              <a:rPr lang="en-GB" b="1" dirty="0">
                <a:latin typeface="Verdana" panose="020B0604030504040204" pitchFamily="34" charset="0"/>
                <a:ea typeface="Verdana" panose="020B0604030504040204" pitchFamily="34" charset="0"/>
                <a:cs typeface="Verdana" panose="020B0604030504040204" pitchFamily="34" charset="0"/>
              </a:rPr>
              <a:t>Aim of the exercise:</a:t>
            </a:r>
          </a:p>
          <a:p>
            <a:r>
              <a:rPr lang="en-GB" dirty="0">
                <a:latin typeface="Verdana" panose="020B0604030504040204" pitchFamily="34" charset="0"/>
                <a:ea typeface="Verdana" panose="020B0604030504040204" pitchFamily="34" charset="0"/>
                <a:cs typeface="Verdana" panose="020B0604030504040204" pitchFamily="34" charset="0"/>
              </a:rPr>
              <a:t>To get participants to reflect on their experiences of engaging suppliers on the topic of decent </a:t>
            </a:r>
            <a:r>
              <a:rPr lang="en-GB" dirty="0" smtClean="0">
                <a:latin typeface="Verdana" panose="020B0604030504040204" pitchFamily="34" charset="0"/>
                <a:ea typeface="Verdana" panose="020B0604030504040204" pitchFamily="34" charset="0"/>
                <a:cs typeface="Verdana" panose="020B0604030504040204" pitchFamily="34" charset="0"/>
              </a:rPr>
              <a:t>work.</a:t>
            </a:r>
            <a:endParaRPr lang="en-GB" dirty="0">
              <a:latin typeface="Verdana" panose="020B0604030504040204" pitchFamily="34" charset="0"/>
              <a:ea typeface="Verdana" panose="020B0604030504040204" pitchFamily="34" charset="0"/>
              <a:cs typeface="Verdana" panose="020B0604030504040204" pitchFamily="34" charset="0"/>
            </a:endParaRP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b="1" dirty="0">
                <a:latin typeface="Verdana" panose="020B0604030504040204" pitchFamily="34" charset="0"/>
                <a:ea typeface="Verdana" panose="020B0604030504040204" pitchFamily="34" charset="0"/>
                <a:cs typeface="Verdana" panose="020B0604030504040204" pitchFamily="34" charset="0"/>
              </a:rPr>
              <a:t>Preparation:</a:t>
            </a:r>
          </a:p>
          <a:p>
            <a:pPr marL="285750" indent="-285750">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Questions are set out on a screen or flipchart to be available throughout the </a:t>
            </a:r>
            <a:r>
              <a:rPr lang="en-US" dirty="0" smtClean="0">
                <a:latin typeface="Verdana" panose="020B0604030504040204" pitchFamily="34" charset="0"/>
                <a:ea typeface="Verdana" panose="020B0604030504040204" pitchFamily="34" charset="0"/>
                <a:cs typeface="Verdana" panose="020B0604030504040204" pitchFamily="34" charset="0"/>
              </a:rPr>
              <a:t>discussions</a:t>
            </a: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Participants discuss the question, either in pairs or with the entire group (depending on group size</a:t>
            </a:r>
            <a:r>
              <a:rPr lang="en-GB" dirty="0" smtClean="0">
                <a:latin typeface="Verdana" panose="020B0604030504040204" pitchFamily="34" charset="0"/>
                <a:ea typeface="Verdana" panose="020B0604030504040204" pitchFamily="34" charset="0"/>
                <a:cs typeface="Verdana" panose="020B0604030504040204" pitchFamily="34" charset="0"/>
              </a:rPr>
              <a:t>)</a:t>
            </a: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If working in pairs, reflections are </a:t>
            </a:r>
            <a:r>
              <a:rPr lang="en-GB" dirty="0" smtClean="0">
                <a:latin typeface="Verdana" panose="020B0604030504040204" pitchFamily="34" charset="0"/>
                <a:ea typeface="Verdana" panose="020B0604030504040204" pitchFamily="34" charset="0"/>
                <a:cs typeface="Verdana" panose="020B0604030504040204" pitchFamily="34" charset="0"/>
              </a:rPr>
              <a:t>shared </a:t>
            </a:r>
            <a:r>
              <a:rPr lang="en-GB" dirty="0">
                <a:latin typeface="Verdana" panose="020B0604030504040204" pitchFamily="34" charset="0"/>
                <a:ea typeface="Verdana" panose="020B0604030504040204" pitchFamily="34" charset="0"/>
                <a:cs typeface="Verdana" panose="020B0604030504040204" pitchFamily="34" charset="0"/>
              </a:rPr>
              <a:t>with the whole </a:t>
            </a:r>
            <a:r>
              <a:rPr lang="en-GB" dirty="0" smtClean="0">
                <a:latin typeface="Verdana" panose="020B0604030504040204" pitchFamily="34" charset="0"/>
                <a:ea typeface="Verdana" panose="020B0604030504040204" pitchFamily="34" charset="0"/>
                <a:cs typeface="Verdana" panose="020B0604030504040204" pitchFamily="34" charset="0"/>
              </a:rPr>
              <a:t>group</a:t>
            </a:r>
            <a:endParaRPr lang="en-GB" dirty="0">
              <a:latin typeface="Verdana" panose="020B0604030504040204" pitchFamily="34" charset="0"/>
              <a:ea typeface="Verdana" panose="020B0604030504040204" pitchFamily="34" charset="0"/>
              <a:cs typeface="Verdana" panose="020B0604030504040204" pitchFamily="34" charset="0"/>
            </a:endParaRP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b="1" dirty="0">
                <a:latin typeface="Verdana" panose="020B0604030504040204" pitchFamily="34" charset="0"/>
                <a:ea typeface="Verdana" panose="020B0604030504040204" pitchFamily="34" charset="0"/>
                <a:cs typeface="Verdana" panose="020B0604030504040204" pitchFamily="34" charset="0"/>
              </a:rPr>
              <a:t>Timekeeping</a:t>
            </a:r>
          </a:p>
          <a:p>
            <a:pPr marL="285750" indent="-285750">
              <a:buFont typeface="Wingdings" panose="05000000000000000000" pitchFamily="2" charset="2"/>
              <a:buChar char="§"/>
            </a:pPr>
            <a:r>
              <a:rPr lang="en-GB" b="1" dirty="0">
                <a:latin typeface="Verdana" panose="020B0604030504040204" pitchFamily="34" charset="0"/>
                <a:ea typeface="Verdana" panose="020B0604030504040204" pitchFamily="34" charset="0"/>
                <a:cs typeface="Verdana" panose="020B0604030504040204" pitchFamily="34" charset="0"/>
              </a:rPr>
              <a:t>Total time 25 minutes</a:t>
            </a:r>
          </a:p>
          <a:p>
            <a:pPr marL="285750" indent="-285750">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Introduce </a:t>
            </a:r>
            <a:r>
              <a:rPr lang="en-GB" dirty="0">
                <a:latin typeface="Verdana" panose="020B0604030504040204" pitchFamily="34" charset="0"/>
                <a:ea typeface="Verdana" panose="020B0604030504040204" pitchFamily="34" charset="0"/>
                <a:cs typeface="Verdana" panose="020B0604030504040204" pitchFamily="34" charset="0"/>
              </a:rPr>
              <a:t>the </a:t>
            </a:r>
            <a:r>
              <a:rPr lang="en-GB" dirty="0" smtClean="0">
                <a:latin typeface="Verdana" panose="020B0604030504040204" pitchFamily="34" charset="0"/>
                <a:ea typeface="Verdana" panose="020B0604030504040204" pitchFamily="34" charset="0"/>
                <a:cs typeface="Verdana" panose="020B0604030504040204" pitchFamily="34" charset="0"/>
              </a:rPr>
              <a:t>exercise </a:t>
            </a:r>
            <a:r>
              <a:rPr lang="en-GB" dirty="0">
                <a:latin typeface="Verdana" panose="020B0604030504040204" pitchFamily="34" charset="0"/>
                <a:ea typeface="Verdana" panose="020B0604030504040204" pitchFamily="34" charset="0"/>
                <a:cs typeface="Verdana" panose="020B0604030504040204" pitchFamily="34" charset="0"/>
              </a:rPr>
              <a:t>and participants organise themselves in pairs if </a:t>
            </a:r>
            <a:r>
              <a:rPr lang="en-GB" dirty="0" smtClean="0">
                <a:latin typeface="Verdana" panose="020B0604030504040204" pitchFamily="34" charset="0"/>
                <a:ea typeface="Verdana" panose="020B0604030504040204" pitchFamily="34" charset="0"/>
                <a:cs typeface="Verdana" panose="020B0604030504040204" pitchFamily="34" charset="0"/>
              </a:rPr>
              <a:t>required</a:t>
            </a: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If working with entire group (</a:t>
            </a:r>
            <a:r>
              <a:rPr lang="en-GB" dirty="0" smtClean="0">
                <a:latin typeface="Verdana" panose="020B0604030504040204" pitchFamily="34" charset="0"/>
                <a:ea typeface="Verdana" panose="020B0604030504040204" pitchFamily="34" charset="0"/>
                <a:cs typeface="Verdana" panose="020B0604030504040204" pitchFamily="34" charset="0"/>
              </a:rPr>
              <a:t>15 – 20 </a:t>
            </a:r>
            <a:r>
              <a:rPr lang="en-GB" dirty="0">
                <a:latin typeface="Verdana" panose="020B0604030504040204" pitchFamily="34" charset="0"/>
                <a:ea typeface="Verdana" panose="020B0604030504040204" pitchFamily="34" charset="0"/>
                <a:cs typeface="Verdana" panose="020B0604030504040204" pitchFamily="34" charset="0"/>
              </a:rPr>
              <a:t>minutes</a:t>
            </a:r>
            <a:r>
              <a:rPr lang="en-GB" dirty="0" smtClean="0">
                <a:latin typeface="Verdana" panose="020B0604030504040204" pitchFamily="34" charset="0"/>
                <a:ea typeface="Verdana" panose="020B0604030504040204" pitchFamily="34" charset="0"/>
                <a:cs typeface="Verdana" panose="020B0604030504040204" pitchFamily="34" charset="0"/>
              </a:rPr>
              <a:t>)</a:t>
            </a: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If working in pairs (5 </a:t>
            </a:r>
            <a:r>
              <a:rPr lang="en-GB" dirty="0" smtClean="0">
                <a:latin typeface="Verdana" panose="020B0604030504040204" pitchFamily="34" charset="0"/>
                <a:ea typeface="Verdana" panose="020B0604030504040204" pitchFamily="34" charset="0"/>
                <a:cs typeface="Verdana" panose="020B0604030504040204" pitchFamily="34" charset="0"/>
              </a:rPr>
              <a:t>minutes </a:t>
            </a:r>
            <a:r>
              <a:rPr lang="en-GB" dirty="0">
                <a:latin typeface="Verdana" panose="020B0604030504040204" pitchFamily="34" charset="0"/>
                <a:ea typeface="Verdana" panose="020B0604030504040204" pitchFamily="34" charset="0"/>
                <a:cs typeface="Verdana" panose="020B0604030504040204" pitchFamily="34" charset="0"/>
              </a:rPr>
              <a:t>discussion, then 15 </a:t>
            </a:r>
            <a:r>
              <a:rPr lang="en-GB" dirty="0" smtClean="0">
                <a:latin typeface="Verdana" panose="020B0604030504040204" pitchFamily="34" charset="0"/>
                <a:ea typeface="Verdana" panose="020B0604030504040204" pitchFamily="34" charset="0"/>
                <a:cs typeface="Verdana" panose="020B0604030504040204" pitchFamily="34" charset="0"/>
              </a:rPr>
              <a:t>minutes </a:t>
            </a:r>
            <a:r>
              <a:rPr lang="en-GB" dirty="0">
                <a:latin typeface="Verdana" panose="020B0604030504040204" pitchFamily="34" charset="0"/>
                <a:ea typeface="Verdana" panose="020B0604030504040204" pitchFamily="34" charset="0"/>
                <a:cs typeface="Verdana" panose="020B0604030504040204" pitchFamily="34" charset="0"/>
              </a:rPr>
              <a:t>to report back to all participants</a:t>
            </a:r>
            <a:r>
              <a:rPr lang="en-GB" dirty="0" smtClean="0">
                <a:latin typeface="Verdana" panose="020B0604030504040204" pitchFamily="34" charset="0"/>
                <a:ea typeface="Verdana" panose="020B0604030504040204" pitchFamily="34" charset="0"/>
                <a:cs typeface="Verdana" panose="020B0604030504040204" pitchFamily="34" charset="0"/>
              </a:rPr>
              <a:t>)</a:t>
            </a:r>
            <a:endParaRPr lang="en-GB" b="1" dirty="0">
              <a:latin typeface="Verdana" panose="020B0604030504040204" pitchFamily="34" charset="0"/>
              <a:ea typeface="Verdana" panose="020B0604030504040204" pitchFamily="34" charset="0"/>
              <a:cs typeface="Verdana" panose="020B0604030504040204" pitchFamily="34" charset="0"/>
            </a:endParaRPr>
          </a:p>
          <a:p>
            <a:endParaRPr lang="en-GB" b="1" dirty="0">
              <a:latin typeface="Verdana" panose="020B0604030504040204" pitchFamily="34" charset="0"/>
              <a:ea typeface="Verdana" panose="020B0604030504040204" pitchFamily="34" charset="0"/>
              <a:cs typeface="Verdana" panose="020B0604030504040204" pitchFamily="34" charset="0"/>
            </a:endParaRPr>
          </a:p>
          <a:p>
            <a:r>
              <a:rPr lang="en-GB" b="1" dirty="0">
                <a:latin typeface="Verdana" panose="020B0604030504040204" pitchFamily="34" charset="0"/>
                <a:ea typeface="Verdana" panose="020B0604030504040204" pitchFamily="34" charset="0"/>
                <a:cs typeface="Verdana" panose="020B0604030504040204" pitchFamily="34" charset="0"/>
              </a:rPr>
              <a:t>Exercise </a:t>
            </a:r>
            <a:r>
              <a:rPr lang="en-GB" dirty="0">
                <a:solidFill>
                  <a:srgbClr val="FF0000"/>
                </a:solidFill>
                <a:latin typeface="Verdana" panose="020B0604030504040204" pitchFamily="34" charset="0"/>
                <a:ea typeface="Verdana" panose="020B0604030504040204" pitchFamily="34" charset="0"/>
                <a:cs typeface="Verdana" panose="020B0604030504040204" pitchFamily="34" charset="0"/>
              </a:rPr>
              <a:t>(see next slide</a:t>
            </a:r>
            <a:r>
              <a:rPr lang="en-GB"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t>
            </a:r>
            <a:endParaRPr lang="en-GB"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8</a:t>
            </a:fld>
            <a:endParaRPr lang="en-US"/>
          </a:p>
        </p:txBody>
      </p:sp>
    </p:spTree>
    <p:extLst>
      <p:ext uri="{BB962C8B-B14F-4D97-AF65-F5344CB8AC3E}">
        <p14:creationId xmlns:p14="http://schemas.microsoft.com/office/powerpoint/2010/main" val="1991357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en-GB" b="1" dirty="0">
                <a:latin typeface="Verdana" panose="020B0604030504040204" pitchFamily="34" charset="0"/>
                <a:ea typeface="Verdana" panose="020B0604030504040204" pitchFamily="34" charset="0"/>
                <a:cs typeface="Verdana" panose="020B0604030504040204" pitchFamily="34" charset="0"/>
              </a:rPr>
              <a:t>WARM-UP EXERCISE #3</a:t>
            </a:r>
            <a:r>
              <a:rPr lang="en-AU" b="1" dirty="0">
                <a:latin typeface="Verdana" panose="020B0604030504040204" pitchFamily="34" charset="0"/>
                <a:ea typeface="Verdana" panose="020B0604030504040204" pitchFamily="34" charset="0"/>
                <a:cs typeface="Verdana" panose="020B0604030504040204" pitchFamily="34" charset="0"/>
              </a:rPr>
              <a:t>   </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pPr>
              <a:spcAft>
                <a:spcPts val="1200"/>
              </a:spcAft>
            </a:pPr>
            <a:r>
              <a:rPr lang="en-GB" sz="3200" b="1" dirty="0">
                <a:latin typeface="Verdana" panose="020B0604030504040204" pitchFamily="34" charset="0"/>
                <a:ea typeface="Verdana" panose="020B0604030504040204" pitchFamily="34" charset="0"/>
                <a:cs typeface="Verdana" panose="020B0604030504040204" pitchFamily="34" charset="0"/>
              </a:rPr>
              <a:t>Discussion:</a:t>
            </a:r>
          </a:p>
          <a:p>
            <a:pPr marL="457200" indent="-457200">
              <a:spcAft>
                <a:spcPts val="1200"/>
              </a:spcAft>
              <a:buFont typeface="Wingdings" panose="05000000000000000000" pitchFamily="2" charset="2"/>
              <a:buChar char="§"/>
            </a:pPr>
            <a:r>
              <a:rPr lang="en-GB" sz="3200" dirty="0">
                <a:latin typeface="Verdana" panose="020B0604030504040204" pitchFamily="34" charset="0"/>
                <a:ea typeface="Verdana" panose="020B0604030504040204" pitchFamily="34" charset="0"/>
                <a:cs typeface="Verdana" panose="020B0604030504040204" pitchFamily="34" charset="0"/>
              </a:rPr>
              <a:t>What is your experience of discussing / improving performance with respect to </a:t>
            </a:r>
            <a:r>
              <a:rPr lang="en-GB" sz="3200" dirty="0" smtClean="0">
                <a:latin typeface="Verdana" panose="020B0604030504040204" pitchFamily="34" charset="0"/>
                <a:ea typeface="Verdana" panose="020B0604030504040204" pitchFamily="34" charset="0"/>
                <a:cs typeface="Verdana" panose="020B0604030504040204" pitchFamily="34" charset="0"/>
              </a:rPr>
              <a:t>ensuring </a:t>
            </a:r>
            <a:r>
              <a:rPr lang="en-GB" sz="3200" dirty="0">
                <a:latin typeface="Verdana" panose="020B0604030504040204" pitchFamily="34" charset="0"/>
                <a:ea typeface="Verdana" panose="020B0604030504040204" pitchFamily="34" charset="0"/>
                <a:cs typeface="Verdana" panose="020B0604030504040204" pitchFamily="34" charset="0"/>
              </a:rPr>
              <a:t>decent work with suppliers?</a:t>
            </a:r>
          </a:p>
          <a:p>
            <a:pPr marL="457200" indent="-457200">
              <a:spcAft>
                <a:spcPts val="1200"/>
              </a:spcAft>
              <a:buFont typeface="Wingdings" panose="05000000000000000000" pitchFamily="2" charset="2"/>
              <a:buChar char="§"/>
            </a:pPr>
            <a:r>
              <a:rPr lang="en-GB" sz="3200" dirty="0">
                <a:latin typeface="Verdana" panose="020B0604030504040204" pitchFamily="34" charset="0"/>
                <a:ea typeface="Verdana" panose="020B0604030504040204" pitchFamily="34" charset="0"/>
                <a:cs typeface="Verdana" panose="020B0604030504040204" pitchFamily="34" charset="0"/>
              </a:rPr>
              <a:t>What challenges have you encountered?</a:t>
            </a:r>
          </a:p>
          <a:p>
            <a:pPr marL="457200" indent="-457200">
              <a:spcAft>
                <a:spcPts val="1200"/>
              </a:spcAft>
              <a:buFont typeface="Wingdings" panose="05000000000000000000" pitchFamily="2" charset="2"/>
              <a:buChar char="§"/>
            </a:pPr>
            <a:r>
              <a:rPr lang="en-GB" sz="3200" dirty="0">
                <a:latin typeface="Verdana" panose="020B0604030504040204" pitchFamily="34" charset="0"/>
                <a:ea typeface="Verdana" panose="020B0604030504040204" pitchFamily="34" charset="0"/>
                <a:cs typeface="Verdana" panose="020B0604030504040204" pitchFamily="34" charset="0"/>
              </a:rPr>
              <a:t>What worked when trying to get engagement?</a:t>
            </a:r>
          </a:p>
          <a:p>
            <a:endParaRPr lang="en-GB" sz="4400" dirty="0"/>
          </a:p>
          <a:p>
            <a:endParaRPr lang="en-GB" sz="4400" dirty="0"/>
          </a:p>
          <a:p>
            <a:endParaRPr lang="en-GB" sz="4400" dirty="0"/>
          </a:p>
          <a:p>
            <a:pPr lvl="1"/>
            <a:endParaRPr lang="en-GB" sz="4400" dirty="0"/>
          </a:p>
          <a:p>
            <a:endParaRPr lang="en-GB" sz="4800" dirty="0"/>
          </a:p>
          <a:p>
            <a:pPr>
              <a:spcBef>
                <a:spcPts val="0"/>
              </a:spcBef>
              <a:defRPr/>
            </a:pPr>
            <a:endParaRPr lang="en-GB" sz="4800"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9</a:t>
            </a:fld>
            <a:endParaRPr lang="en-US"/>
          </a:p>
        </p:txBody>
      </p:sp>
    </p:spTree>
    <p:extLst>
      <p:ext uri="{BB962C8B-B14F-4D97-AF65-F5344CB8AC3E}">
        <p14:creationId xmlns:p14="http://schemas.microsoft.com/office/powerpoint/2010/main" val="3668822689"/>
      </p:ext>
    </p:extLst>
  </p:cSld>
  <p:clrMapOvr>
    <a:masterClrMapping/>
  </p:clrMapOvr>
</p:sld>
</file>

<file path=ppt/theme/theme1.xml><?xml version="1.0" encoding="utf-8"?>
<a:theme xmlns:a="http://schemas.openxmlformats.org/drawingml/2006/main" name="GC Master">
  <a:themeElements>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fontScheme name="Custom 1">
      <a:majorFont>
        <a:latin typeface="Flama Extrabold"/>
        <a:ea typeface=""/>
        <a:cs typeface=""/>
      </a:majorFont>
      <a:minorFont>
        <a:latin typeface="Flama-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ppt/theme/themeOverride2.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ppt/theme/themeOverride3.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5f3abbb-df1f-4ea0-933d-89a9c2bdddc2">
      <UserInfo>
        <DisplayName>Hannah Temple</DisplayName>
        <AccountId>44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F0BA34F90323418F3B8C35A57E29AF" ma:contentTypeVersion="8" ma:contentTypeDescription="Create a new document." ma:contentTypeScope="" ma:versionID="36863d6c968221ecd2e10b0fd85b393d">
  <xsd:schema xmlns:xsd="http://www.w3.org/2001/XMLSchema" xmlns:xs="http://www.w3.org/2001/XMLSchema" xmlns:p="http://schemas.microsoft.com/office/2006/metadata/properties" xmlns:ns2="489e4146-91a4-4d86-a90b-6678e58f25de" xmlns:ns3="c5f3abbb-df1f-4ea0-933d-89a9c2bdddc2" targetNamespace="http://schemas.microsoft.com/office/2006/metadata/properties" ma:root="true" ma:fieldsID="ce13a6e70edb84675e5a82fd28f02db4" ns2:_="" ns3:_="">
    <xsd:import namespace="489e4146-91a4-4d86-a90b-6678e58f25de"/>
    <xsd:import namespace="c5f3abbb-df1f-4ea0-933d-89a9c2bdddc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9e4146-91a4-4d86-a90b-6678e58f25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f3abbb-df1f-4ea0-933d-89a9c2bdddc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EF7FD5-FE77-49D9-9311-BEB0BF69D7AD}">
  <ds:schemaRefs>
    <ds:schemaRef ds:uri="http://schemas.openxmlformats.org/package/2006/metadata/core-properties"/>
    <ds:schemaRef ds:uri="http://schemas.microsoft.com/office/2006/documentManagement/types"/>
    <ds:schemaRef ds:uri="http://schemas.microsoft.com/office/infopath/2007/PartnerControls"/>
    <ds:schemaRef ds:uri="c5f3abbb-df1f-4ea0-933d-89a9c2bdddc2"/>
    <ds:schemaRef ds:uri="http://purl.org/dc/elements/1.1/"/>
    <ds:schemaRef ds:uri="http://schemas.microsoft.com/office/2006/metadata/properties"/>
    <ds:schemaRef ds:uri="489e4146-91a4-4d86-a90b-6678e58f25de"/>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A63A67B1-082E-44B7-9C0C-D570F0B33C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9e4146-91a4-4d86-a90b-6678e58f25de"/>
    <ds:schemaRef ds:uri="c5f3abbb-df1f-4ea0-933d-89a9c2bddd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52DAB8-F2D6-402F-84B0-FFB142D1B9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376</TotalTime>
  <Words>6344</Words>
  <Application>Microsoft Office PowerPoint</Application>
  <PresentationFormat>Custom</PresentationFormat>
  <Paragraphs>765</Paragraphs>
  <Slides>40</Slides>
  <Notes>34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GC Master</vt:lpstr>
      <vt:lpstr>DECENT WORK TOOLKIT FOR SUSTAINABLE PROCUREMENT    FACILITATOR GUIDANCE (TRAINING EXERCICES)</vt:lpstr>
      <vt:lpstr>ABOUT THIS TRAINING PACK | With Facilitator Guidance</vt:lpstr>
      <vt:lpstr>CONTENTS With Facilitator Guidance </vt:lpstr>
      <vt:lpstr>PowerPoint Presentation</vt:lpstr>
      <vt:lpstr>WARM-UP EXERCISE #1    |  Facilitator Guidance </vt:lpstr>
      <vt:lpstr>WARM-UP EXERCISE #1   </vt:lpstr>
      <vt:lpstr>WARM-UP EXERCISE #2   </vt:lpstr>
      <vt:lpstr>WARM-UP EXERCISE #3  |  Facilitator Guidance </vt:lpstr>
      <vt:lpstr>WARM-UP EXERCISE #3   </vt:lpstr>
      <vt:lpstr>PowerPoint Presentation</vt:lpstr>
      <vt:lpstr>WHY IS IT IMPORTANT TO SUPPORT DECENT WORK FOR ALL? |  Facilitator Guidance </vt:lpstr>
      <vt:lpstr>WHY IS IT IMPORTANT TO SUPPORT DECENT WORK FOR ALL? </vt:lpstr>
      <vt:lpstr>RECAP: DECENT WORK:  WHY IS IT IMPORTANT?</vt:lpstr>
      <vt:lpstr>PowerPoint Presentation</vt:lpstr>
      <vt:lpstr>PowerPoint Presentation</vt:lpstr>
      <vt:lpstr>PowerPoint Presentation</vt:lpstr>
      <vt:lpstr>WHAT’S YOUR COMPANY’S RESPONSIBILITY?</vt:lpstr>
      <vt:lpstr>HOW CAN WE IDENTIFY THE RISKS?</vt:lpstr>
      <vt:lpstr>WHAT ARE THE LIMITATIONS OF COMPLIANCE-BASED APPROACHES IN HELPING YOU UNDERSTAND RISKS?</vt:lpstr>
      <vt:lpstr>WHY IS IT IMPORTANT TO SUPPORT DECENT WORK FOR ALL?</vt:lpstr>
      <vt:lpstr>PowerPoint Presentation</vt:lpstr>
      <vt:lpstr>PUTTING PRINCIPLES OF ENGAGEMENT AND DIALOGUE INTO PRACTICE | Facilitator Guidance</vt:lpstr>
      <vt:lpstr>PUTTING PRINCIPLES OF ENGAGEMENT AND DIALOGUE INTO PRACTICE  | With Facilitator Guidance</vt:lpstr>
      <vt:lpstr>RECAP: WHY ENGAGEMENT AND DIALOGUE?</vt:lpstr>
      <vt:lpstr>PowerPoint Presentation</vt:lpstr>
      <vt:lpstr>PRINCIPLES OF ENGAGEMENT AND DIALOGUE</vt:lpstr>
      <vt:lpstr>WHY ARE ENGAGEMENT AND DIALOGUE IMPORTANT?</vt:lpstr>
      <vt:lpstr>PowerPoint Presentation</vt:lpstr>
      <vt:lpstr>PEER COACHING: RESOLVING DILEMMAS AROUND DECENT WORK | Facilitator Guidance </vt:lpstr>
      <vt:lpstr>PEER COACHING: RESOLVING DILEMMAS AROUND DECENT WORK </vt:lpstr>
      <vt:lpstr>PEER COACHING: RESOLVING DILEMMAS AROUND DECENT WORK </vt:lpstr>
      <vt:lpstr>PEER COACHING: RESOLVING DILEMMAS AROUND DECENT WORK | Facilitator Guidance</vt:lpstr>
      <vt:lpstr>PEER COACHING : RESOLVING DILEMMAS AROUND DECENT WORK | Facilitator Guidance</vt:lpstr>
      <vt:lpstr>PowerPoint Presentation</vt:lpstr>
      <vt:lpstr>SCENARIO DISCUSSION : ENGAGING SUPPLIERS ON DECENT WORK | Facilitator Guidance</vt:lpstr>
      <vt:lpstr>SCENARIO DISCUSSION: ENGAGING SUPPLIERS ON DECENT WORK</vt:lpstr>
      <vt:lpstr>SCENARIO DISCUSSION: ENGAGING SUPPLIERS ON DECENT WORK</vt:lpstr>
      <vt:lpstr>SCENARIO DISCUSSION: ENGAGING SUPPLIERS ON DECENT WORK</vt:lpstr>
      <vt:lpstr>PowerPoint Presentation</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GLOBAL COMPACT  GENERIC TEMPLATE TEMPLATE ONE</dc:title>
  <dc:creator>UN Global Compact</dc:creator>
  <cp:lastModifiedBy>Mari-Lou Dupont</cp:lastModifiedBy>
  <cp:revision>142</cp:revision>
  <dcterms:modified xsi:type="dcterms:W3CDTF">2020-04-23T22:24:00Z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0x01010033F0BA34F90323418F3B8C35A57E29AF</vt:lpwstr>
  </property>
  <property fmtid="{D5CDD505-2E9C-101B-9397-08002B2CF9AE}" pid="3" name="AuthorIds_UIVersion_18944">
    <vt:lpwstr>16</vt:lpwstr>
  </property>
  <property fmtid="{D5CDD505-2E9C-101B-9397-08002B2CF9AE}" pid="4" name="AuthorIds_UIVersion_36864">
    <vt:lpwstr>16</vt:lpwstr>
  </property>
  <property fmtid="{D5CDD505-2E9C-101B-9397-08002B2CF9AE}" pid="5" name="AuthorIds_UIVersion_15872">
    <vt:lpwstr>6</vt:lpwstr>
  </property>
</Properties>
</file>